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4"/>
  </p:notesMasterIdLst>
  <p:sldIdLst>
    <p:sldId id="256" r:id="rId2"/>
    <p:sldId id="272" r:id="rId3"/>
    <p:sldId id="274" r:id="rId4"/>
    <p:sldId id="453" r:id="rId5"/>
    <p:sldId id="581" r:id="rId6"/>
    <p:sldId id="582" r:id="rId7"/>
    <p:sldId id="583" r:id="rId8"/>
    <p:sldId id="584" r:id="rId9"/>
    <p:sldId id="585" r:id="rId10"/>
    <p:sldId id="586" r:id="rId11"/>
    <p:sldId id="587" r:id="rId12"/>
    <p:sldId id="588" r:id="rId13"/>
    <p:sldId id="589" r:id="rId14"/>
    <p:sldId id="591" r:id="rId15"/>
    <p:sldId id="592" r:id="rId16"/>
    <p:sldId id="593" r:id="rId17"/>
    <p:sldId id="594" r:id="rId18"/>
    <p:sldId id="595" r:id="rId19"/>
    <p:sldId id="627" r:id="rId20"/>
    <p:sldId id="596" r:id="rId21"/>
    <p:sldId id="597" r:id="rId22"/>
    <p:sldId id="598" r:id="rId23"/>
    <p:sldId id="599" r:id="rId24"/>
    <p:sldId id="600" r:id="rId25"/>
    <p:sldId id="623" r:id="rId26"/>
    <p:sldId id="601" r:id="rId27"/>
    <p:sldId id="602" r:id="rId28"/>
    <p:sldId id="603" r:id="rId29"/>
    <p:sldId id="604" r:id="rId30"/>
    <p:sldId id="622" r:id="rId31"/>
    <p:sldId id="606" r:id="rId32"/>
    <p:sldId id="607" r:id="rId33"/>
    <p:sldId id="624" r:id="rId34"/>
    <p:sldId id="609" r:id="rId35"/>
    <p:sldId id="610" r:id="rId36"/>
    <p:sldId id="628" r:id="rId37"/>
    <p:sldId id="611" r:id="rId38"/>
    <p:sldId id="612" r:id="rId39"/>
    <p:sldId id="613" r:id="rId40"/>
    <p:sldId id="614" r:id="rId41"/>
    <p:sldId id="615" r:id="rId42"/>
    <p:sldId id="616" r:id="rId43"/>
    <p:sldId id="625" r:id="rId44"/>
    <p:sldId id="626" r:id="rId45"/>
    <p:sldId id="617" r:id="rId46"/>
    <p:sldId id="618" r:id="rId47"/>
    <p:sldId id="619" r:id="rId48"/>
    <p:sldId id="376" r:id="rId49"/>
    <p:sldId id="377" r:id="rId50"/>
    <p:sldId id="378" r:id="rId51"/>
    <p:sldId id="379" r:id="rId52"/>
    <p:sldId id="380" r:id="rId5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CC0066"/>
    <a:srgbClr val="00009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605" autoAdjust="0"/>
    <p:restoredTop sz="86444" autoAdjust="0"/>
  </p:normalViewPr>
  <p:slideViewPr>
    <p:cSldViewPr>
      <p:cViewPr varScale="1">
        <p:scale>
          <a:sx n="100" d="100"/>
          <a:sy n="100" d="100"/>
        </p:scale>
        <p:origin x="1536" y="84"/>
      </p:cViewPr>
      <p:guideLst>
        <p:guide orient="horz" pos="2160"/>
        <p:guide pos="2880"/>
      </p:guideLst>
    </p:cSldViewPr>
  </p:slideViewPr>
  <p:outlineViewPr>
    <p:cViewPr>
      <p:scale>
        <a:sx n="33" d="100"/>
        <a:sy n="33" d="100"/>
      </p:scale>
      <p:origin x="0" y="30562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8A330D-9416-4F69-A139-EEEB1BD66885}" type="datetimeFigureOut">
              <a:rPr lang="tr-TR" smtClean="0"/>
              <a:pPr/>
              <a:t>24.11.2021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B6D168-45F3-4DF8-9B03-F01466ED937B}" type="slidenum">
              <a:rPr lang="tr-TR" smtClean="0"/>
              <a:pPr/>
              <a:t>‹#›</a:t>
            </a:fld>
            <a:endParaRPr lang="tr-TR"/>
          </a:p>
        </p:txBody>
      </p:sp>
    </p:spTree>
    <p:extLst>
      <p:ext uri="{BB962C8B-B14F-4D97-AF65-F5344CB8AC3E}">
        <p14:creationId xmlns:p14="http://schemas.microsoft.com/office/powerpoint/2010/main" val="483751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B766D9D8-7A3F-4578-B707-9E64AA97E668}" type="slidenum">
              <a:rPr lang="tr-TR" smtClean="0"/>
              <a:pPr/>
              <a:t>44</a:t>
            </a:fld>
            <a:endParaRPr lang="tr-TR" smtClean="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xfrm>
            <a:off x="914400" y="4343400"/>
            <a:ext cx="5029200" cy="4114800"/>
          </a:xfrm>
          <a:noFill/>
          <a:ln/>
        </p:spPr>
        <p:txBody>
          <a:bodyPr/>
          <a:lstStyle/>
          <a:p>
            <a:pPr eaLnBrk="1" hangingPunct="1"/>
            <a:endParaRPr lang="tr-TR" smtClean="0"/>
          </a:p>
        </p:txBody>
      </p:sp>
    </p:spTree>
    <p:extLst>
      <p:ext uri="{BB962C8B-B14F-4D97-AF65-F5344CB8AC3E}">
        <p14:creationId xmlns:p14="http://schemas.microsoft.com/office/powerpoint/2010/main" val="3584928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24.11.2021</a:t>
            </a:fld>
            <a:endParaRPr lang="tr-TR"/>
          </a:p>
        </p:txBody>
      </p:sp>
      <p:sp>
        <p:nvSpPr>
          <p:cNvPr id="20" name="19 Altbilgi Yer Tutucusu"/>
          <p:cNvSpPr>
            <a:spLocks noGrp="1"/>
          </p:cNvSpPr>
          <p:nvPr>
            <p:ph type="ftr" sz="quarter" idx="11"/>
          </p:nvPr>
        </p:nvSpPr>
        <p:spPr/>
        <p:txBody>
          <a:bodyPr/>
          <a:lstStyle/>
          <a:p>
            <a:endParaRPr lang="tr-TR"/>
          </a:p>
        </p:txBody>
      </p:sp>
      <p:sp>
        <p:nvSpPr>
          <p:cNvPr id="10" name="9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24.11.2021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24.11.2021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24.11.2021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24.11.2021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24.11.2021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24.11.2021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24.11.2021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9F75050-0E15-4C5B-92B0-66D068882F1F}" type="datetimeFigureOut">
              <a:rPr lang="tr-TR" smtClean="0"/>
              <a:pPr/>
              <a:t>24.11.2021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24.11.2021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24.11.2021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9F75050-0E15-4C5B-92B0-66D068882F1F}" type="datetimeFigureOut">
              <a:rPr lang="tr-TR" smtClean="0"/>
              <a:pPr/>
              <a:t>24.11.2021</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DEFA8C-F947-479F-BE07-76B6B3F80BF1}"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28662" y="908720"/>
            <a:ext cx="8001056" cy="3240360"/>
          </a:xfrm>
        </p:spPr>
        <p:txBody>
          <a:bodyPr>
            <a:normAutofit fontScale="90000"/>
          </a:bodyPr>
          <a:lstStyle/>
          <a:p>
            <a:pPr algn="ct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
            </a:r>
            <a:br>
              <a:rPr lang="tr-TR" sz="4000" b="1" dirty="0" smtClean="0">
                <a:solidFill>
                  <a:srgbClr val="CC0066"/>
                </a:solidFill>
              </a:rPr>
            </a:br>
            <a:r>
              <a:rPr lang="tr-TR" sz="4000" b="1" dirty="0" smtClean="0">
                <a:solidFill>
                  <a:srgbClr val="CC0066"/>
                </a:solidFill>
              </a:rPr>
              <a:t>DOĞRUDAN  TEMİN</a:t>
            </a:r>
            <a:br>
              <a:rPr lang="tr-TR" sz="4000" b="1" dirty="0" smtClean="0">
                <a:solidFill>
                  <a:srgbClr val="CC0066"/>
                </a:solidFill>
              </a:rPr>
            </a:br>
            <a:r>
              <a:rPr lang="tr-TR" sz="4000" b="1" dirty="0" smtClean="0">
                <a:solidFill>
                  <a:srgbClr val="CC0066"/>
                </a:solidFill>
              </a:rPr>
              <a:t>(</a:t>
            </a:r>
            <a:r>
              <a:rPr lang="tr-TR" sz="3600" b="1" dirty="0" smtClean="0">
                <a:solidFill>
                  <a:srgbClr val="CC0066"/>
                </a:solidFill>
              </a:rPr>
              <a:t>4734 – 22/d)</a:t>
            </a:r>
            <a:r>
              <a:rPr lang="tr-TR" b="1" dirty="0" smtClean="0">
                <a:solidFill>
                  <a:srgbClr val="CC0066"/>
                </a:solidFill>
              </a:rPr>
              <a:t/>
            </a:r>
            <a:br>
              <a:rPr lang="tr-TR" b="1" dirty="0" smtClean="0">
                <a:solidFill>
                  <a:srgbClr val="CC0066"/>
                </a:solidFill>
              </a:rPr>
            </a:br>
            <a:r>
              <a:rPr lang="tr-TR" dirty="0" smtClean="0"/>
              <a:t/>
            </a:r>
            <a:br>
              <a:rPr lang="tr-TR" dirty="0" smtClean="0"/>
            </a:br>
            <a:endParaRPr lang="tr-TR" dirty="0"/>
          </a:p>
        </p:txBody>
      </p:sp>
      <p:sp>
        <p:nvSpPr>
          <p:cNvPr id="3" name="2 Alt Başlık"/>
          <p:cNvSpPr>
            <a:spLocks noGrp="1"/>
          </p:cNvSpPr>
          <p:nvPr>
            <p:ph type="subTitle" idx="1"/>
          </p:nvPr>
        </p:nvSpPr>
        <p:spPr>
          <a:xfrm>
            <a:off x="1043608" y="4725144"/>
            <a:ext cx="7406640" cy="1285884"/>
          </a:xfrm>
        </p:spPr>
        <p:txBody>
          <a:bodyPr>
            <a:normAutofit/>
          </a:bodyPr>
          <a:lstStyle/>
          <a:p>
            <a:pPr algn="ctr"/>
            <a:r>
              <a:rPr lang="tr-TR" sz="2000" b="1" dirty="0" smtClean="0">
                <a:solidFill>
                  <a:srgbClr val="0070C0"/>
                </a:solidFill>
              </a:rPr>
              <a:t>Tahir TEKİN</a:t>
            </a:r>
          </a:p>
          <a:p>
            <a:pPr algn="ctr"/>
            <a:r>
              <a:rPr lang="tr-TR" sz="2000" b="1" dirty="0" smtClean="0">
                <a:solidFill>
                  <a:srgbClr val="0070C0"/>
                </a:solidFill>
              </a:rPr>
              <a:t>İçişleri Bakanlığı İç Denetçisi</a:t>
            </a:r>
            <a:endParaRPr lang="tr-TR" sz="2000" b="1" dirty="0">
              <a:solidFill>
                <a:srgbClr val="0070C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bwMode="auto">
          <a:xfrm>
            <a:off x="971550" y="476250"/>
            <a:ext cx="7726363" cy="1143000"/>
          </a:xfrm>
          <a:noFill/>
        </p:spPr>
        <p:txBody>
          <a:bodyPr vert="horz" wrap="square" lIns="91440" tIns="45720" rIns="91440" bIns="45720" numCol="1" anchorCtr="0" compatLnSpc="1">
            <a:prstTxWarp prst="textNoShape">
              <a:avLst/>
            </a:prstTxWarp>
          </a:bodyPr>
          <a:lstStyle/>
          <a:p>
            <a:pPr eaLnBrk="1" hangingPunct="1"/>
            <a:r>
              <a:rPr lang="tr-TR" sz="4000" b="1" dirty="0" smtClean="0">
                <a:solidFill>
                  <a:srgbClr val="CC0099"/>
                </a:solidFill>
                <a:effectLst/>
              </a:rPr>
              <a:t>Onay Belgesi</a:t>
            </a:r>
          </a:p>
        </p:txBody>
      </p:sp>
      <p:sp>
        <p:nvSpPr>
          <p:cNvPr id="33795" name="Rectangle 3"/>
          <p:cNvSpPr>
            <a:spLocks noGrp="1" noChangeArrowheads="1"/>
          </p:cNvSpPr>
          <p:nvPr>
            <p:ph idx="1"/>
          </p:nvPr>
        </p:nvSpPr>
        <p:spPr>
          <a:xfrm>
            <a:off x="611188" y="1916113"/>
            <a:ext cx="8208962" cy="4210050"/>
          </a:xfrm>
        </p:spPr>
        <p:txBody>
          <a:bodyPr/>
          <a:lstStyle/>
          <a:p>
            <a:pPr algn="just" eaLnBrk="1" hangingPunct="1"/>
            <a:r>
              <a:rPr lang="tr-TR" b="1" dirty="0" smtClean="0">
                <a:solidFill>
                  <a:srgbClr val="002060"/>
                </a:solidFill>
              </a:rPr>
              <a:t>İşin niteliğine göre idareler bu bende göre yapacakları günlük ve küçük ölçekli alımlar için genel bir onay belgesi düzenleyebilecekleri gibi, her bir alım için de onay belgesi düzenleyebilirler</a:t>
            </a:r>
            <a:r>
              <a:rPr lang="tr-TR" dirty="0" smtClean="0">
                <a:solidFill>
                  <a:srgbClr val="002060"/>
                </a:solidFill>
              </a:rPr>
              <a:t> </a:t>
            </a:r>
          </a:p>
          <a:p>
            <a:pPr algn="just" eaLnBrk="1" hangingPunct="1"/>
            <a:r>
              <a:rPr lang="tr-TR" b="1" dirty="0" smtClean="0">
                <a:solidFill>
                  <a:srgbClr val="002060"/>
                </a:solidFill>
              </a:rPr>
              <a:t>Doğrudan temin yönteminde İKN (İhale Kayıt Numarası) alınması gerekmez</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368300"/>
          </a:xfrm>
        </p:spPr>
        <p:txBody>
          <a:bodyPr>
            <a:normAutofit fontScale="90000"/>
          </a:bodyPr>
          <a:lstStyle/>
          <a:p>
            <a:pPr eaLnBrk="1" fontAlgn="auto" hangingPunct="1">
              <a:spcAft>
                <a:spcPts val="0"/>
              </a:spcAft>
              <a:defRPr/>
            </a:pPr>
            <a:endParaRPr lang="tr-TR" dirty="0">
              <a:solidFill>
                <a:schemeClr val="tx2">
                  <a:satMod val="130000"/>
                </a:schemeClr>
              </a:solidFill>
            </a:endParaRPr>
          </a:p>
        </p:txBody>
      </p:sp>
      <p:sp>
        <p:nvSpPr>
          <p:cNvPr id="34819" name="2 İçerik Yer Tutucusu"/>
          <p:cNvSpPr>
            <a:spLocks noGrp="1"/>
          </p:cNvSpPr>
          <p:nvPr>
            <p:ph idx="1"/>
          </p:nvPr>
        </p:nvSpPr>
        <p:spPr>
          <a:xfrm>
            <a:off x="611188" y="1447800"/>
            <a:ext cx="8323262" cy="4800600"/>
          </a:xfrm>
        </p:spPr>
        <p:txBody>
          <a:bodyPr/>
          <a:lstStyle/>
          <a:p>
            <a:pPr eaLnBrk="1" hangingPunct="1"/>
            <a:r>
              <a:rPr lang="tr-TR" sz="3600" b="1" dirty="0" smtClean="0">
                <a:solidFill>
                  <a:srgbClr val="002060"/>
                </a:solidFill>
              </a:rPr>
              <a:t>Önce görevlendirme yapıp piyasa araştırması yaptırdıktan sonra alım için onay verilmesi de mümkündür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rrowheads="1"/>
          </p:cNvSpPr>
          <p:nvPr>
            <p:ph type="title"/>
          </p:nvPr>
        </p:nvSpPr>
        <p:spPr>
          <a:xfrm>
            <a:off x="900113" y="274638"/>
            <a:ext cx="7786687" cy="1066800"/>
          </a:xfrm>
        </p:spPr>
        <p:txBody>
          <a:bodyPr>
            <a:normAutofit fontScale="90000"/>
          </a:bodyPr>
          <a:lstStyle/>
          <a:p>
            <a:pPr eaLnBrk="1" fontAlgn="auto" hangingPunct="1">
              <a:spcAft>
                <a:spcPts val="0"/>
              </a:spcAft>
              <a:defRPr/>
            </a:pPr>
            <a:r>
              <a:rPr lang="tr-TR" sz="4000" b="1" dirty="0" smtClean="0">
                <a:solidFill>
                  <a:srgbClr val="CC0066"/>
                </a:solidFill>
                <a:effectLst/>
              </a:rPr>
              <a:t>Onay Belgesi</a:t>
            </a:r>
            <a:r>
              <a:rPr lang="tr-TR" sz="4000" b="1" dirty="0" smtClean="0">
                <a:solidFill>
                  <a:srgbClr val="FA6A78"/>
                </a:solidFill>
                <a:effectLst/>
              </a:rPr>
              <a:t/>
            </a:r>
            <a:br>
              <a:rPr lang="tr-TR" sz="4000" b="1" dirty="0" smtClean="0">
                <a:solidFill>
                  <a:srgbClr val="FA6A78"/>
                </a:solidFill>
                <a:effectLst/>
              </a:rPr>
            </a:br>
            <a:r>
              <a:rPr lang="tr-TR" sz="4000" dirty="0" smtClean="0">
                <a:solidFill>
                  <a:srgbClr val="FA6A78"/>
                </a:solidFill>
              </a:rPr>
              <a:t> </a:t>
            </a:r>
            <a:r>
              <a:rPr lang="tr-TR" sz="3100" i="1" dirty="0" smtClean="0">
                <a:solidFill>
                  <a:srgbClr val="002060"/>
                </a:solidFill>
              </a:rPr>
              <a:t>(Muhasebat </a:t>
            </a:r>
            <a:r>
              <a:rPr lang="tr-TR" sz="3100" i="1" dirty="0" err="1" smtClean="0">
                <a:solidFill>
                  <a:srgbClr val="002060"/>
                </a:solidFill>
              </a:rPr>
              <a:t>Gn</a:t>
            </a:r>
            <a:r>
              <a:rPr lang="tr-TR" sz="3100" i="1" dirty="0" smtClean="0">
                <a:solidFill>
                  <a:srgbClr val="002060"/>
                </a:solidFill>
              </a:rPr>
              <a:t>.</a:t>
            </a:r>
            <a:r>
              <a:rPr lang="tr-TR" sz="3100" i="1" dirty="0" err="1" smtClean="0">
                <a:solidFill>
                  <a:srgbClr val="002060"/>
                </a:solidFill>
              </a:rPr>
              <a:t>Müd</a:t>
            </a:r>
            <a:r>
              <a:rPr lang="tr-TR" sz="3100" i="1" dirty="0" smtClean="0">
                <a:solidFill>
                  <a:srgbClr val="002060"/>
                </a:solidFill>
              </a:rPr>
              <a:t>. 2006/1- Harcama Bel. </a:t>
            </a:r>
            <a:r>
              <a:rPr lang="tr-TR" sz="3100" i="1" dirty="0" err="1" smtClean="0">
                <a:solidFill>
                  <a:srgbClr val="002060"/>
                </a:solidFill>
              </a:rPr>
              <a:t>Tebl</a:t>
            </a:r>
            <a:r>
              <a:rPr lang="tr-TR" sz="3100" i="1" dirty="0" smtClean="0">
                <a:solidFill>
                  <a:srgbClr val="002060"/>
                </a:solidFill>
              </a:rPr>
              <a:t>.)</a:t>
            </a:r>
          </a:p>
        </p:txBody>
      </p:sp>
      <p:sp>
        <p:nvSpPr>
          <p:cNvPr id="35843" name="Rectangle 3"/>
          <p:cNvSpPr>
            <a:spLocks noGrp="1" noChangeArrowheads="1"/>
          </p:cNvSpPr>
          <p:nvPr>
            <p:ph idx="1"/>
          </p:nvPr>
        </p:nvSpPr>
        <p:spPr>
          <a:xfrm>
            <a:off x="539750" y="1700213"/>
            <a:ext cx="8353425" cy="4968875"/>
          </a:xfrm>
        </p:spPr>
        <p:txBody>
          <a:bodyPr/>
          <a:lstStyle/>
          <a:p>
            <a:pPr algn="just" eaLnBrk="1" hangingPunct="1">
              <a:lnSpc>
                <a:spcPct val="90000"/>
              </a:lnSpc>
            </a:pPr>
            <a:r>
              <a:rPr lang="tr-TR" b="1" dirty="0" smtClean="0">
                <a:solidFill>
                  <a:srgbClr val="002060"/>
                </a:solidFill>
              </a:rPr>
              <a:t>Kamu ihale mevzuatı gereğince doğrudan temin usulüyle yapılacak veya 4734 sayılı Kamu İhale Kanununun 3 üncü maddesinde bu Kanuna tabi olmadığı belirtilen işlerde onay belgesi,</a:t>
            </a:r>
          </a:p>
          <a:p>
            <a:pPr algn="just" eaLnBrk="1" hangingPunct="1">
              <a:lnSpc>
                <a:spcPct val="90000"/>
              </a:lnSpc>
            </a:pPr>
            <a:endParaRPr lang="tr-TR" b="1" dirty="0" smtClean="0">
              <a:solidFill>
                <a:schemeClr val="folHlink"/>
              </a:solidFill>
            </a:endParaRPr>
          </a:p>
          <a:p>
            <a:pPr algn="just" eaLnBrk="1" hangingPunct="1">
              <a:lnSpc>
                <a:spcPct val="90000"/>
              </a:lnSpc>
            </a:pPr>
            <a:r>
              <a:rPr lang="tr-TR" b="1" i="1" dirty="0" smtClean="0"/>
              <a:t>4734 sayılı Kamu İhale Kanunu uygulamalarına ilişkin çeşitli mevzuatta açıklandığı şekilde düzenlenen onay belgesi.</a:t>
            </a:r>
            <a:r>
              <a:rPr lang="tr-TR" b="1" dirty="0" smtClean="0"/>
              <a:t> </a:t>
            </a:r>
          </a:p>
          <a:p>
            <a:pPr algn="just" eaLnBrk="1" hangingPunct="1">
              <a:lnSpc>
                <a:spcPct val="90000"/>
              </a:lnSpc>
              <a:buFont typeface="Wingdings" pitchFamily="2" charset="2"/>
              <a:buNone/>
            </a:pPr>
            <a:endParaRPr lang="tr-TR" b="1" dirty="0" smtClean="0">
              <a:solidFill>
                <a:schemeClr val="hlink"/>
              </a:solidFill>
            </a:endParaRPr>
          </a:p>
          <a:p>
            <a:pPr algn="just" eaLnBrk="1" hangingPunct="1">
              <a:lnSpc>
                <a:spcPct val="90000"/>
              </a:lnSpc>
              <a:buFont typeface="Wingdings" pitchFamily="2" charset="2"/>
              <a:buNone/>
            </a:pPr>
            <a:endParaRPr lang="tr-TR" b="1" dirty="0" smtClean="0">
              <a:solidFill>
                <a:srgbClr val="FFFF66"/>
              </a:solidFill>
            </a:endParaRPr>
          </a:p>
          <a:p>
            <a:pPr algn="just" eaLnBrk="1" hangingPunct="1">
              <a:lnSpc>
                <a:spcPct val="90000"/>
              </a:lnSpc>
              <a:buFont typeface="Wingdings" pitchFamily="2" charset="2"/>
              <a:buNone/>
            </a:pPr>
            <a:endParaRPr lang="tr-TR" b="1" dirty="0" smtClean="0">
              <a:solidFill>
                <a:srgbClr val="FFFF66"/>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bwMode="auto">
          <a:xfrm>
            <a:off x="1116013" y="274638"/>
            <a:ext cx="7818437" cy="1143000"/>
          </a:xfrm>
        </p:spPr>
        <p:txBody>
          <a:bodyPr vert="horz" wrap="square" lIns="91440" tIns="45720" rIns="91440" bIns="45720" numCol="1" anchorCtr="0" compatLnSpc="1">
            <a:prstTxWarp prst="textNoShape">
              <a:avLst/>
            </a:prstTxWarp>
          </a:bodyPr>
          <a:lstStyle/>
          <a:p>
            <a:pPr eaLnBrk="1" hangingPunct="1"/>
            <a:r>
              <a:rPr lang="tr-TR" sz="4000" b="1" dirty="0" smtClean="0">
                <a:solidFill>
                  <a:srgbClr val="CC0066"/>
                </a:solidFill>
                <a:effectLst/>
              </a:rPr>
              <a:t>Onay Belgesinde</a:t>
            </a:r>
          </a:p>
        </p:txBody>
      </p:sp>
      <p:sp>
        <p:nvSpPr>
          <p:cNvPr id="36867" name="Rectangle 3"/>
          <p:cNvSpPr>
            <a:spLocks noGrp="1" noChangeArrowheads="1"/>
          </p:cNvSpPr>
          <p:nvPr>
            <p:ph idx="1"/>
          </p:nvPr>
        </p:nvSpPr>
        <p:spPr>
          <a:xfrm>
            <a:off x="611188" y="1628775"/>
            <a:ext cx="8066087" cy="4679950"/>
          </a:xfrm>
        </p:spPr>
        <p:txBody>
          <a:bodyPr/>
          <a:lstStyle/>
          <a:p>
            <a:pPr algn="just" eaLnBrk="1" hangingPunct="1">
              <a:buFont typeface="Wingdings" pitchFamily="2" charset="2"/>
              <a:buNone/>
            </a:pPr>
            <a:r>
              <a:rPr lang="tr-TR" b="1" dirty="0" smtClean="0">
                <a:solidFill>
                  <a:srgbClr val="002060"/>
                </a:solidFill>
              </a:rPr>
              <a:t>   En az,</a:t>
            </a:r>
          </a:p>
          <a:p>
            <a:pPr algn="just" eaLnBrk="1" hangingPunct="1"/>
            <a:r>
              <a:rPr lang="tr-TR" b="1" dirty="0" smtClean="0">
                <a:solidFill>
                  <a:srgbClr val="002060"/>
                </a:solidFill>
              </a:rPr>
              <a:t>Hizmet gerekçesi, </a:t>
            </a:r>
          </a:p>
          <a:p>
            <a:pPr algn="just" eaLnBrk="1" hangingPunct="1"/>
            <a:r>
              <a:rPr lang="tr-TR" b="1" dirty="0" smtClean="0">
                <a:solidFill>
                  <a:srgbClr val="002060"/>
                </a:solidFill>
              </a:rPr>
              <a:t>Yapılacak işin konusu ve tutarı, süresi, kullanılabilir ödeneği, </a:t>
            </a:r>
          </a:p>
          <a:p>
            <a:pPr algn="just" eaLnBrk="1" hangingPunct="1"/>
            <a:r>
              <a:rPr lang="tr-TR" b="1" dirty="0" smtClean="0">
                <a:solidFill>
                  <a:srgbClr val="002060"/>
                </a:solidFill>
              </a:rPr>
              <a:t>Gerçekleştirme usulü </a:t>
            </a:r>
          </a:p>
          <a:p>
            <a:pPr algn="just" eaLnBrk="1" hangingPunct="1"/>
            <a:r>
              <a:rPr lang="tr-TR" b="1" dirty="0" smtClean="0">
                <a:solidFill>
                  <a:srgbClr val="002060"/>
                </a:solidFill>
              </a:rPr>
              <a:t>Gerçekleştirmeyle görevli olanlara ilişkin bilgiler yer alır.  </a:t>
            </a:r>
          </a:p>
          <a:p>
            <a:pPr algn="just" eaLnBrk="1" hangingPunct="1">
              <a:buFont typeface="Wingdings" pitchFamily="2" charset="2"/>
              <a:buNone/>
            </a:pPr>
            <a:r>
              <a:rPr lang="tr-TR" sz="2800" b="1" i="1" dirty="0" smtClean="0">
                <a:solidFill>
                  <a:srgbClr val="FFFF99"/>
                </a:solidFill>
              </a:rPr>
              <a:t>   </a:t>
            </a:r>
            <a:r>
              <a:rPr lang="tr-TR" sz="2800" b="1" i="1" dirty="0" smtClean="0">
                <a:solidFill>
                  <a:srgbClr val="C00000"/>
                </a:solidFill>
              </a:rPr>
              <a:t>(5018 S.K md.32 – Harcama Talimatı)</a:t>
            </a:r>
          </a:p>
          <a:p>
            <a:pPr algn="just" eaLnBrk="1" hangingPunct="1"/>
            <a:endParaRPr lang="tr-TR" sz="2400" b="1" dirty="0" smtClean="0">
              <a:solidFill>
                <a:srgbClr val="C00000"/>
              </a:solidFill>
            </a:endParaRPr>
          </a:p>
          <a:p>
            <a:pPr algn="just" eaLnBrk="1" hangingPunct="1"/>
            <a:endParaRPr lang="tr-T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bwMode="auto">
          <a:xfrm>
            <a:off x="900113" y="274638"/>
            <a:ext cx="7786687" cy="633412"/>
          </a:xfrm>
          <a:extLst/>
        </p:spPr>
        <p:txBody>
          <a:bodyPr vert="horz" wrap="square" lIns="91440" tIns="45720" rIns="91440" bIns="45720" numCol="1" anchorCtr="0" compatLnSpc="1">
            <a:prstTxWarp prst="textNoShape">
              <a:avLst/>
            </a:prstTxWarp>
            <a:normAutofit fontScale="90000"/>
          </a:bodyPr>
          <a:lstStyle/>
          <a:p>
            <a:pPr eaLnBrk="1" hangingPunct="1">
              <a:defRPr/>
            </a:pPr>
            <a:r>
              <a:rPr lang="tr-TR" sz="3600" b="1" dirty="0" smtClean="0">
                <a:solidFill>
                  <a:srgbClr val="C00000"/>
                </a:solidFill>
                <a:effectLst/>
              </a:rPr>
              <a:t>Yasaklı teyidi</a:t>
            </a:r>
          </a:p>
        </p:txBody>
      </p:sp>
      <p:sp>
        <p:nvSpPr>
          <p:cNvPr id="15363" name="Rectangle 3"/>
          <p:cNvSpPr>
            <a:spLocks noGrp="1" noChangeArrowheads="1"/>
          </p:cNvSpPr>
          <p:nvPr>
            <p:ph idx="1"/>
          </p:nvPr>
        </p:nvSpPr>
        <p:spPr>
          <a:xfrm>
            <a:off x="611188" y="1196975"/>
            <a:ext cx="8175625" cy="5445125"/>
          </a:xfrm>
          <a:extLst/>
        </p:spPr>
        <p:txBody>
          <a:bodyPr>
            <a:normAutofit lnSpcReduction="10000"/>
          </a:bodyPr>
          <a:lstStyle/>
          <a:p>
            <a:pPr marL="365760" indent="-283464" algn="just" eaLnBrk="1" fontAlgn="auto" hangingPunct="1">
              <a:lnSpc>
                <a:spcPct val="90000"/>
              </a:lnSpc>
              <a:spcAft>
                <a:spcPts val="0"/>
              </a:spcAft>
              <a:buFont typeface="Wingdings 2"/>
              <a:buChar char=""/>
              <a:defRPr/>
            </a:pPr>
            <a:r>
              <a:rPr lang="tr-TR" dirty="0" smtClean="0"/>
              <a:t>Doğrudan temin yoluyla alım yapılması halinde, alım yapılacak kişi ya da firmanın ihalelere katılmaktan yasaklı olup olmadığı teyit ettirilmeyecektir. </a:t>
            </a:r>
          </a:p>
          <a:p>
            <a:pPr marL="365760" indent="-283464" algn="just" eaLnBrk="1" fontAlgn="auto" hangingPunct="1">
              <a:lnSpc>
                <a:spcPct val="90000"/>
              </a:lnSpc>
              <a:spcAft>
                <a:spcPts val="0"/>
              </a:spcAft>
              <a:buFont typeface="Wingdings 2"/>
              <a:buChar char=""/>
              <a:defRPr/>
            </a:pPr>
            <a:r>
              <a:rPr lang="tr-TR" dirty="0" smtClean="0">
                <a:solidFill>
                  <a:srgbClr val="002060"/>
                </a:solidFill>
              </a:rPr>
              <a:t>Ancak, Kanunun 22/(d) bendinde belirtilen parasal limit dahilinde yapılan alımlarda, alım yapılacak gerçek veya tüzel kişinin Kurumun internet sayfasındaki yasaklılar listesinde bulunup bulunmadığının kontrol edilmesi ve yasaklı olduğunun belirlenmesi durumunda, söz konusu kişiden alım yapılmaması gerekmektedir</a:t>
            </a:r>
            <a:r>
              <a:rPr lang="tr-TR" sz="2800" dirty="0" smtClean="0">
                <a:solidFill>
                  <a:srgbClr val="002060"/>
                </a:solidFill>
              </a:rPr>
              <a:t> </a:t>
            </a:r>
          </a:p>
          <a:p>
            <a:pPr marL="365760" indent="-283464" eaLnBrk="1" fontAlgn="auto" hangingPunct="1">
              <a:lnSpc>
                <a:spcPct val="90000"/>
              </a:lnSpc>
              <a:spcAft>
                <a:spcPts val="0"/>
              </a:spcAft>
              <a:buFont typeface="Wingdings" pitchFamily="2" charset="2"/>
              <a:buNone/>
              <a:defRPr/>
            </a:pPr>
            <a:r>
              <a:rPr lang="tr-TR" sz="2800" dirty="0" smtClean="0"/>
              <a:t>    </a:t>
            </a:r>
            <a:r>
              <a:rPr lang="tr-TR" sz="2800" b="1" i="1" dirty="0" smtClean="0">
                <a:solidFill>
                  <a:srgbClr val="C00000"/>
                </a:solidFill>
              </a:rPr>
              <a:t>(</a:t>
            </a:r>
            <a:r>
              <a:rPr lang="tr-TR" sz="2800" b="1" i="1" dirty="0" err="1" smtClean="0">
                <a:solidFill>
                  <a:srgbClr val="C00000"/>
                </a:solidFill>
              </a:rPr>
              <a:t>Gnl</a:t>
            </a:r>
            <a:r>
              <a:rPr lang="tr-TR" sz="2800" b="1" i="1" dirty="0" smtClean="0">
                <a:solidFill>
                  <a:srgbClr val="C00000"/>
                </a:solidFill>
              </a:rPr>
              <a:t>. </a:t>
            </a:r>
            <a:r>
              <a:rPr lang="tr-TR" sz="2800" b="1" i="1" dirty="0" err="1" smtClean="0">
                <a:solidFill>
                  <a:srgbClr val="C00000"/>
                </a:solidFill>
              </a:rPr>
              <a:t>Tebl</a:t>
            </a:r>
            <a:r>
              <a:rPr lang="tr-TR" sz="2800" b="1" i="1" dirty="0" smtClean="0">
                <a:solidFill>
                  <a:srgbClr val="C00000"/>
                </a:solidFill>
              </a:rPr>
              <a:t>. Md. </a:t>
            </a:r>
            <a:r>
              <a:rPr lang="tr-TR" sz="2800" b="1" i="1" dirty="0" smtClean="0">
                <a:solidFill>
                  <a:srgbClr val="C00000"/>
                </a:solidFill>
              </a:rPr>
              <a:t>30.5.4</a:t>
            </a:r>
            <a:r>
              <a:rPr lang="tr-TR" sz="2800" b="1" i="1" dirty="0" smtClean="0">
                <a:solidFill>
                  <a:srgbClr val="C00000"/>
                </a:solidFill>
              </a:rPr>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bwMode="auto">
          <a:xfrm>
            <a:off x="949970" y="706686"/>
            <a:ext cx="7786687" cy="922114"/>
          </a:xfrm>
          <a:noFill/>
        </p:spPr>
        <p:txBody>
          <a:bodyPr vert="horz" wrap="square" lIns="91440" tIns="45720" rIns="91440" bIns="45720" numCol="1" anchorCtr="0" compatLnSpc="1">
            <a:prstTxWarp prst="textNoShape">
              <a:avLst/>
            </a:prstTxWarp>
          </a:bodyPr>
          <a:lstStyle/>
          <a:p>
            <a:pPr eaLnBrk="1" hangingPunct="1"/>
            <a:r>
              <a:rPr lang="tr-TR" sz="3600" b="1" dirty="0" smtClean="0">
                <a:solidFill>
                  <a:srgbClr val="CC0099"/>
                </a:solidFill>
                <a:effectLst/>
              </a:rPr>
              <a:t>Doğrudan temin kayıt formu</a:t>
            </a:r>
          </a:p>
        </p:txBody>
      </p:sp>
      <p:sp>
        <p:nvSpPr>
          <p:cNvPr id="16387" name="Rectangle 3"/>
          <p:cNvSpPr>
            <a:spLocks noGrp="1" noChangeArrowheads="1"/>
          </p:cNvSpPr>
          <p:nvPr>
            <p:ph idx="1"/>
          </p:nvPr>
        </p:nvSpPr>
        <p:spPr>
          <a:xfrm>
            <a:off x="611188" y="1628800"/>
            <a:ext cx="8137276" cy="4968850"/>
          </a:xfrm>
          <a:extLst/>
        </p:spPr>
        <p:txBody>
          <a:bodyPr>
            <a:normAutofit/>
          </a:bodyPr>
          <a:lstStyle/>
          <a:p>
            <a:pPr algn="just">
              <a:defRPr/>
            </a:pPr>
            <a:r>
              <a:rPr lang="tr-TR" dirty="0">
                <a:solidFill>
                  <a:srgbClr val="000066"/>
                </a:solidFill>
              </a:rPr>
              <a:t>Doğrudan temin yoluyla yapılan alımlar, takip eden ayın onuncu gününe kadar “Doğrudan Temin Kayıt Formu” doldurularak EKAP üzerinde kayıt altına alınır. </a:t>
            </a:r>
            <a:endParaRPr lang="tr-TR" dirty="0" smtClean="0">
              <a:solidFill>
                <a:srgbClr val="000066"/>
              </a:solidFill>
            </a:endParaRPr>
          </a:p>
          <a:p>
            <a:pPr algn="just">
              <a:defRPr/>
            </a:pPr>
            <a:r>
              <a:rPr lang="tr-TR" sz="2800" b="1" i="1" dirty="0" smtClean="0">
                <a:solidFill>
                  <a:srgbClr val="C00000"/>
                </a:solidFill>
              </a:rPr>
              <a:t>(</a:t>
            </a:r>
            <a:r>
              <a:rPr lang="tr-TR" sz="2800" b="1" i="1" dirty="0" smtClean="0">
                <a:solidFill>
                  <a:srgbClr val="C00000"/>
                </a:solidFill>
              </a:rPr>
              <a:t>Gn. </a:t>
            </a:r>
            <a:r>
              <a:rPr lang="tr-TR" sz="2800" b="1" i="1" dirty="0" err="1" smtClean="0">
                <a:solidFill>
                  <a:srgbClr val="C00000"/>
                </a:solidFill>
              </a:rPr>
              <a:t>Teb</a:t>
            </a:r>
            <a:r>
              <a:rPr lang="tr-TR" sz="2800" b="1" i="1" dirty="0" smtClean="0">
                <a:solidFill>
                  <a:srgbClr val="C00000"/>
                </a:solidFill>
              </a:rPr>
              <a:t>. - 30.9.2)</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a:xfrm>
            <a:off x="827088" y="274638"/>
            <a:ext cx="8137525" cy="1425575"/>
          </a:xfrm>
          <a:extLst/>
        </p:spPr>
        <p:txBody>
          <a:bodyPr>
            <a:normAutofit fontScale="90000"/>
          </a:bodyPr>
          <a:lstStyle/>
          <a:p>
            <a:pPr eaLnBrk="1" fontAlgn="auto" hangingPunct="1">
              <a:spcAft>
                <a:spcPts val="0"/>
              </a:spcAft>
              <a:defRPr/>
            </a:pPr>
            <a:r>
              <a:rPr lang="tr-TR" sz="4000" b="1" dirty="0" smtClean="0">
                <a:solidFill>
                  <a:srgbClr val="CC0099"/>
                </a:solidFill>
                <a:effectLst/>
              </a:rPr>
              <a:t>Doğrudan teminde </a:t>
            </a:r>
            <a:r>
              <a:rPr lang="tr-TR" sz="4000" b="1" dirty="0" err="1" smtClean="0">
                <a:solidFill>
                  <a:srgbClr val="CC0099"/>
                </a:solidFill>
                <a:effectLst/>
              </a:rPr>
              <a:t>Hakediş</a:t>
            </a:r>
            <a:r>
              <a:rPr lang="tr-TR" sz="4000" b="1" dirty="0" smtClean="0">
                <a:solidFill>
                  <a:srgbClr val="CC0099"/>
                </a:solidFill>
                <a:effectLst/>
              </a:rPr>
              <a:t> Raporu</a:t>
            </a:r>
            <a:r>
              <a:rPr lang="tr-TR" sz="3600" b="1" dirty="0" smtClean="0">
                <a:solidFill>
                  <a:srgbClr val="CC0099"/>
                </a:solidFill>
                <a:effectLst/>
              </a:rPr>
              <a:t> </a:t>
            </a:r>
            <a:r>
              <a:rPr lang="tr-TR" sz="3600" dirty="0" smtClean="0">
                <a:solidFill>
                  <a:srgbClr val="FF9966"/>
                </a:solidFill>
                <a:effectLst/>
              </a:rPr>
              <a:t/>
            </a:r>
            <a:br>
              <a:rPr lang="tr-TR" sz="3600" dirty="0" smtClean="0">
                <a:solidFill>
                  <a:srgbClr val="FF9966"/>
                </a:solidFill>
                <a:effectLst/>
              </a:rPr>
            </a:br>
            <a:r>
              <a:rPr lang="tr-TR" sz="2800" i="1" dirty="0" smtClean="0">
                <a:solidFill>
                  <a:srgbClr val="002060"/>
                </a:solidFill>
                <a:effectLst/>
              </a:rPr>
              <a:t>(Mahalli İdareler Harcama Belgeleri Yönetmeliği </a:t>
            </a:r>
            <a:r>
              <a:rPr lang="tr-TR" sz="2800" i="1" dirty="0" err="1" smtClean="0">
                <a:solidFill>
                  <a:srgbClr val="002060"/>
                </a:solidFill>
                <a:effectLst/>
              </a:rPr>
              <a:t>md.</a:t>
            </a:r>
            <a:r>
              <a:rPr lang="tr-TR" sz="2800" i="1" dirty="0" smtClean="0">
                <a:solidFill>
                  <a:srgbClr val="002060"/>
                </a:solidFill>
                <a:effectLst/>
              </a:rPr>
              <a:t> 6)</a:t>
            </a:r>
          </a:p>
        </p:txBody>
      </p:sp>
      <p:sp>
        <p:nvSpPr>
          <p:cNvPr id="40963" name="Rectangle 3"/>
          <p:cNvSpPr>
            <a:spLocks noGrp="1" noChangeArrowheads="1"/>
          </p:cNvSpPr>
          <p:nvPr>
            <p:ph idx="1"/>
          </p:nvPr>
        </p:nvSpPr>
        <p:spPr>
          <a:xfrm>
            <a:off x="611188" y="1844675"/>
            <a:ext cx="8353425" cy="4608513"/>
          </a:xfrm>
          <a:ln>
            <a:solidFill>
              <a:schemeClr val="tx1"/>
            </a:solidFill>
          </a:ln>
        </p:spPr>
        <p:txBody>
          <a:bodyPr/>
          <a:lstStyle/>
          <a:p>
            <a:pPr eaLnBrk="1" hangingPunct="1"/>
            <a:r>
              <a:rPr lang="tr-TR" b="1" dirty="0" smtClean="0">
                <a:solidFill>
                  <a:srgbClr val="002060"/>
                </a:solidFill>
              </a:rPr>
              <a:t>İhale veya doğrudan temin usulüyle yapılacak yapım işleri ile hizmet alımlarında, sözleşme ve/veya şartname hükümlerine göre yerine getirilen taahhütlerin bedellerinin ödenmesinde, </a:t>
            </a:r>
          </a:p>
          <a:p>
            <a:pPr eaLnBrk="1" hangingPunct="1"/>
            <a:r>
              <a:rPr lang="tr-TR" b="1" dirty="0" smtClean="0">
                <a:solidFill>
                  <a:srgbClr val="002060"/>
                </a:solidFill>
              </a:rPr>
              <a:t>Yapım İşleri </a:t>
            </a:r>
            <a:r>
              <a:rPr lang="tr-TR" b="1" dirty="0" err="1" smtClean="0">
                <a:solidFill>
                  <a:srgbClr val="002060"/>
                </a:solidFill>
              </a:rPr>
              <a:t>Hakediş</a:t>
            </a:r>
            <a:r>
              <a:rPr lang="tr-TR" b="1" dirty="0" smtClean="0">
                <a:solidFill>
                  <a:srgbClr val="002060"/>
                </a:solidFill>
              </a:rPr>
              <a:t> Raporu </a:t>
            </a:r>
            <a:r>
              <a:rPr lang="tr-TR" sz="2800" b="1" dirty="0" smtClean="0">
                <a:solidFill>
                  <a:srgbClr val="0070C0"/>
                </a:solidFill>
              </a:rPr>
              <a:t>(Örnek: 4)</a:t>
            </a:r>
          </a:p>
          <a:p>
            <a:pPr eaLnBrk="1" hangingPunct="1"/>
            <a:r>
              <a:rPr lang="tr-TR" b="1" dirty="0" smtClean="0">
                <a:solidFill>
                  <a:srgbClr val="002060"/>
                </a:solidFill>
              </a:rPr>
              <a:t>Hizmet İşleri </a:t>
            </a:r>
            <a:r>
              <a:rPr lang="tr-TR" b="1" dirty="0" err="1" smtClean="0">
                <a:solidFill>
                  <a:srgbClr val="002060"/>
                </a:solidFill>
              </a:rPr>
              <a:t>Hakediş</a:t>
            </a:r>
            <a:r>
              <a:rPr lang="tr-TR" b="1" dirty="0" smtClean="0">
                <a:solidFill>
                  <a:srgbClr val="002060"/>
                </a:solidFill>
              </a:rPr>
              <a:t> Raporu </a:t>
            </a:r>
            <a:r>
              <a:rPr lang="tr-TR" sz="2800" b="1" dirty="0" smtClean="0">
                <a:solidFill>
                  <a:srgbClr val="0070C0"/>
                </a:solidFill>
              </a:rPr>
              <a:t>(Örnek: 5)</a:t>
            </a:r>
          </a:p>
          <a:p>
            <a:pPr eaLnBrk="1" hangingPunct="1">
              <a:buFont typeface="Wingdings" pitchFamily="2" charset="2"/>
              <a:buNone/>
            </a:pPr>
            <a:r>
              <a:rPr lang="tr-TR" sz="2800" b="1" dirty="0" smtClean="0">
                <a:solidFill>
                  <a:srgbClr val="002060"/>
                </a:solidFill>
              </a:rPr>
              <a:t>        </a:t>
            </a:r>
            <a:r>
              <a:rPr lang="tr-TR" b="1" dirty="0" smtClean="0">
                <a:solidFill>
                  <a:srgbClr val="002060"/>
                </a:solidFill>
              </a:rPr>
              <a:t>düzenlenir.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Başlık"/>
          <p:cNvSpPr>
            <a:spLocks noGrp="1"/>
          </p:cNvSpPr>
          <p:nvPr>
            <p:ph type="title"/>
          </p:nvPr>
        </p:nvSpPr>
        <p:spPr bwMode="auto">
          <a:xfrm>
            <a:off x="900113" y="476672"/>
            <a:ext cx="8243887" cy="1440160"/>
          </a:xfrm>
        </p:spPr>
        <p:txBody>
          <a:bodyPr vert="horz" wrap="square" lIns="91440" tIns="45720" rIns="91440" bIns="45720" numCol="1" anchorCtr="0" compatLnSpc="1">
            <a:prstTxWarp prst="textNoShape">
              <a:avLst/>
            </a:prstTxWarp>
          </a:bodyPr>
          <a:lstStyle/>
          <a:p>
            <a:pPr eaLnBrk="1" hangingPunct="1"/>
            <a:r>
              <a:rPr lang="tr-TR" sz="3600" b="1" dirty="0" smtClean="0">
                <a:solidFill>
                  <a:srgbClr val="CC0099"/>
                </a:solidFill>
                <a:effectLst/>
              </a:rPr>
              <a:t>Doğrudan teminde</a:t>
            </a:r>
            <a:br>
              <a:rPr lang="tr-TR" sz="3600" b="1" dirty="0" smtClean="0">
                <a:solidFill>
                  <a:srgbClr val="CC0099"/>
                </a:solidFill>
                <a:effectLst/>
              </a:rPr>
            </a:br>
            <a:r>
              <a:rPr lang="tr-TR" sz="3600" b="1" dirty="0" smtClean="0">
                <a:solidFill>
                  <a:srgbClr val="CC0099"/>
                </a:solidFill>
                <a:effectLst/>
              </a:rPr>
              <a:t> iş deneyim belgesi</a:t>
            </a:r>
          </a:p>
        </p:txBody>
      </p:sp>
      <p:sp>
        <p:nvSpPr>
          <p:cNvPr id="41987" name="2 İçerik Yer Tutucusu"/>
          <p:cNvSpPr>
            <a:spLocks noGrp="1"/>
          </p:cNvSpPr>
          <p:nvPr>
            <p:ph idx="1"/>
          </p:nvPr>
        </p:nvSpPr>
        <p:spPr>
          <a:xfrm>
            <a:off x="611188" y="2071688"/>
            <a:ext cx="8137525" cy="4054475"/>
          </a:xfrm>
        </p:spPr>
        <p:txBody>
          <a:bodyPr/>
          <a:lstStyle/>
          <a:p>
            <a:pPr algn="just" eaLnBrk="1" hangingPunct="1"/>
            <a:r>
              <a:rPr lang="tr-TR" dirty="0" smtClean="0">
                <a:solidFill>
                  <a:srgbClr val="000066"/>
                </a:solidFill>
              </a:rPr>
              <a:t>Doğrudan temin yoluyla bedel içeren bir sözleşme kapsamında gerçekleştirilen alımlarda, İhale Uygulama Yönetmeliklerinin ilgili maddeleri çerçevesinde iş deneyim belgesi düzenlenmesi mümkündür. </a:t>
            </a:r>
          </a:p>
          <a:p>
            <a:pPr algn="just" eaLnBrk="1" hangingPunct="1"/>
            <a:r>
              <a:rPr lang="tr-TR" sz="2400" b="1" i="1" dirty="0" smtClean="0">
                <a:solidFill>
                  <a:srgbClr val="990033"/>
                </a:solidFill>
              </a:rPr>
              <a:t>(Gn. </a:t>
            </a:r>
            <a:r>
              <a:rPr lang="tr-TR" sz="2400" b="1" i="1" dirty="0" err="1" smtClean="0">
                <a:solidFill>
                  <a:srgbClr val="990033"/>
                </a:solidFill>
              </a:rPr>
              <a:t>Tebl</a:t>
            </a:r>
            <a:r>
              <a:rPr lang="tr-TR" sz="2400" b="1" i="1" dirty="0" smtClean="0">
                <a:solidFill>
                  <a:srgbClr val="990033"/>
                </a:solidFill>
              </a:rPr>
              <a:t>. 22.1.1.6.)</a:t>
            </a:r>
          </a:p>
          <a:p>
            <a:pPr eaLnBrk="1" hangingPunct="1"/>
            <a:endParaRPr lang="tr-TR"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Başlık"/>
          <p:cNvSpPr>
            <a:spLocks noGrp="1"/>
          </p:cNvSpPr>
          <p:nvPr>
            <p:ph type="title"/>
          </p:nvPr>
        </p:nvSpPr>
        <p:spPr bwMode="auto">
          <a:xfrm>
            <a:off x="900113" y="274639"/>
            <a:ext cx="7786687" cy="1282154"/>
          </a:xfrm>
        </p:spPr>
        <p:txBody>
          <a:bodyPr vert="horz" wrap="square" lIns="91440" tIns="45720" rIns="91440" bIns="45720" numCol="1" anchorCtr="0" compatLnSpc="1">
            <a:prstTxWarp prst="textNoShape">
              <a:avLst/>
            </a:prstTxWarp>
          </a:bodyPr>
          <a:lstStyle/>
          <a:p>
            <a:pPr eaLnBrk="1" hangingPunct="1"/>
            <a:r>
              <a:rPr lang="tr-TR" sz="3600" b="1" dirty="0" smtClean="0">
                <a:solidFill>
                  <a:srgbClr val="CC0099"/>
                </a:solidFill>
                <a:effectLst/>
              </a:rPr>
              <a:t>Vergi Borcu Olmadığına Dair Belge Aranması</a:t>
            </a:r>
          </a:p>
        </p:txBody>
      </p:sp>
      <p:sp>
        <p:nvSpPr>
          <p:cNvPr id="43011" name="2 İçerik Yer Tutucusu"/>
          <p:cNvSpPr>
            <a:spLocks noGrp="1"/>
          </p:cNvSpPr>
          <p:nvPr>
            <p:ph idx="1"/>
          </p:nvPr>
        </p:nvSpPr>
        <p:spPr>
          <a:xfrm>
            <a:off x="611188" y="1700809"/>
            <a:ext cx="8281987" cy="4896842"/>
          </a:xfrm>
        </p:spPr>
        <p:txBody>
          <a:bodyPr/>
          <a:lstStyle/>
          <a:p>
            <a:pPr eaLnBrk="1" hangingPunct="1"/>
            <a:r>
              <a:rPr lang="tr-TR" dirty="0" smtClean="0">
                <a:solidFill>
                  <a:srgbClr val="002060"/>
                </a:solidFill>
              </a:rPr>
              <a:t>Alım usulü ne olursa olsun, </a:t>
            </a:r>
            <a:r>
              <a:rPr lang="tr-TR" dirty="0" smtClean="0">
                <a:solidFill>
                  <a:srgbClr val="002060"/>
                </a:solidFill>
              </a:rPr>
              <a:t>5.000.TL </a:t>
            </a:r>
            <a:r>
              <a:rPr lang="tr-TR" dirty="0" smtClean="0">
                <a:solidFill>
                  <a:srgbClr val="002060"/>
                </a:solidFill>
              </a:rPr>
              <a:t>ve yukarısı tutarlarda her ödeme için Maliye Bakanlığı Tahsil Dairelerine </a:t>
            </a:r>
            <a:r>
              <a:rPr lang="tr-TR" dirty="0" smtClean="0">
                <a:solidFill>
                  <a:srgbClr val="002060"/>
                </a:solidFill>
              </a:rPr>
              <a:t>(5.000.TL </a:t>
            </a:r>
            <a:r>
              <a:rPr lang="tr-TR" dirty="0" smtClean="0">
                <a:solidFill>
                  <a:srgbClr val="002060"/>
                </a:solidFill>
              </a:rPr>
              <a:t>den fazla) “vadesi geçmiş vergi borcu” olmadığına dair belge istenilmesi gerekir. </a:t>
            </a:r>
            <a:endParaRPr lang="tr-TR" dirty="0" smtClean="0">
              <a:solidFill>
                <a:srgbClr val="002060"/>
              </a:solidFill>
            </a:endParaRPr>
          </a:p>
          <a:p>
            <a:pPr marL="82296" indent="0" eaLnBrk="1" hangingPunct="1">
              <a:buNone/>
            </a:pPr>
            <a:r>
              <a:rPr lang="tr-TR" sz="2400" b="1" i="1" dirty="0">
                <a:solidFill>
                  <a:srgbClr val="002060"/>
                </a:solidFill>
              </a:rPr>
              <a:t> </a:t>
            </a:r>
            <a:r>
              <a:rPr lang="tr-TR" sz="2400" b="1" i="1" dirty="0" smtClean="0">
                <a:solidFill>
                  <a:srgbClr val="002060"/>
                </a:solidFill>
              </a:rPr>
              <a:t>    </a:t>
            </a:r>
            <a:r>
              <a:rPr lang="tr-TR" sz="2400" b="1" i="1" dirty="0" smtClean="0">
                <a:solidFill>
                  <a:srgbClr val="990033"/>
                </a:solidFill>
              </a:rPr>
              <a:t>(Tahsilat Gn. </a:t>
            </a:r>
            <a:r>
              <a:rPr lang="tr-TR" sz="2400" b="1" i="1" dirty="0" err="1" smtClean="0">
                <a:solidFill>
                  <a:srgbClr val="990033"/>
                </a:solidFill>
              </a:rPr>
              <a:t>Tebl</a:t>
            </a:r>
            <a:r>
              <a:rPr lang="tr-TR" sz="2400" b="1" i="1" dirty="0" smtClean="0">
                <a:solidFill>
                  <a:srgbClr val="990033"/>
                </a:solidFill>
              </a:rPr>
              <a:t>. </a:t>
            </a:r>
            <a:r>
              <a:rPr lang="tr-TR" sz="2400" b="1" i="1" dirty="0" err="1" smtClean="0">
                <a:solidFill>
                  <a:srgbClr val="990033"/>
                </a:solidFill>
              </a:rPr>
              <a:t>Seri:A</a:t>
            </a:r>
            <a:r>
              <a:rPr lang="tr-TR" sz="2400" b="1" i="1" dirty="0" smtClean="0">
                <a:solidFill>
                  <a:srgbClr val="990033"/>
                </a:solidFill>
              </a:rPr>
              <a:t>, Sıra: 1</a:t>
            </a:r>
            <a:r>
              <a:rPr lang="tr-TR" sz="2400" b="1" i="1" dirty="0" smtClean="0">
                <a:solidFill>
                  <a:srgbClr val="990033"/>
                </a:solidFill>
              </a:rPr>
              <a:t>)</a:t>
            </a:r>
            <a:endParaRPr lang="tr-TR" sz="2400" b="1" i="1" dirty="0" smtClean="0">
              <a:solidFill>
                <a:srgbClr val="990033"/>
              </a:solidFill>
            </a:endParaRPr>
          </a:p>
          <a:p>
            <a:pPr eaLnBrk="1" hangingPunct="1"/>
            <a:r>
              <a:rPr lang="tr-TR" dirty="0" smtClean="0">
                <a:solidFill>
                  <a:srgbClr val="002060"/>
                </a:solidFill>
              </a:rPr>
              <a:t>Bu belgenin geçerlilik süresi 15 gündür.</a:t>
            </a:r>
          </a:p>
          <a:p>
            <a:pPr eaLnBrk="1" hangingPunct="1"/>
            <a:r>
              <a:rPr lang="tr-TR" dirty="0" smtClean="0">
                <a:solidFill>
                  <a:srgbClr val="002060"/>
                </a:solidFill>
              </a:rPr>
              <a:t>Muhasebe yetkilisince (ödeme aşamasında) aranmalıdır.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71600" y="274638"/>
            <a:ext cx="7962088" cy="1138138"/>
          </a:xfrm>
        </p:spPr>
        <p:txBody>
          <a:bodyPr>
            <a:normAutofit/>
          </a:bodyPr>
          <a:lstStyle/>
          <a:p>
            <a:r>
              <a:rPr lang="tr-TR" sz="3200" b="1" dirty="0" smtClean="0">
                <a:solidFill>
                  <a:srgbClr val="CC0066"/>
                </a:solidFill>
              </a:rPr>
              <a:t>SGK. </a:t>
            </a:r>
            <a:r>
              <a:rPr lang="tr-TR" sz="3200" b="1" dirty="0" err="1" smtClean="0">
                <a:solidFill>
                  <a:srgbClr val="CC0066"/>
                </a:solidFill>
              </a:rPr>
              <a:t>nun</a:t>
            </a:r>
            <a:r>
              <a:rPr lang="tr-TR" sz="3200" b="1" dirty="0" smtClean="0">
                <a:solidFill>
                  <a:srgbClr val="CC0066"/>
                </a:solidFill>
              </a:rPr>
              <a:t> 10.12.2013 tarih ve 2013/41 sayılı Genelgesi</a:t>
            </a:r>
            <a:endParaRPr lang="tr-TR" sz="3200" b="1" dirty="0">
              <a:solidFill>
                <a:srgbClr val="CC0066"/>
              </a:solidFill>
            </a:endParaRPr>
          </a:p>
        </p:txBody>
      </p:sp>
      <p:sp>
        <p:nvSpPr>
          <p:cNvPr id="3" name="İçerik Yer Tutucusu 2"/>
          <p:cNvSpPr>
            <a:spLocks noGrp="1"/>
          </p:cNvSpPr>
          <p:nvPr>
            <p:ph idx="1"/>
          </p:nvPr>
        </p:nvSpPr>
        <p:spPr>
          <a:xfrm>
            <a:off x="611560" y="1447800"/>
            <a:ext cx="8280920" cy="5149552"/>
          </a:xfrm>
        </p:spPr>
        <p:txBody>
          <a:bodyPr>
            <a:normAutofit lnSpcReduction="10000"/>
          </a:bodyPr>
          <a:lstStyle/>
          <a:p>
            <a:pPr algn="just"/>
            <a:r>
              <a:rPr lang="tr-TR" b="1" dirty="0" smtClean="0">
                <a:solidFill>
                  <a:srgbClr val="000099"/>
                </a:solidFill>
              </a:rPr>
              <a:t>Doğrudan </a:t>
            </a:r>
            <a:r>
              <a:rPr lang="tr-TR" b="1" dirty="0">
                <a:solidFill>
                  <a:srgbClr val="000099"/>
                </a:solidFill>
              </a:rPr>
              <a:t>temin usulü ile yapılan mal veya hizmet alımları ile yapım işleriyle ilgili </a:t>
            </a:r>
            <a:r>
              <a:rPr lang="tr-TR" b="1" dirty="0" smtClean="0">
                <a:solidFill>
                  <a:srgbClr val="000099"/>
                </a:solidFill>
              </a:rPr>
              <a:t>olarak;</a:t>
            </a:r>
          </a:p>
          <a:p>
            <a:pPr algn="just"/>
            <a:r>
              <a:rPr lang="tr-TR" b="1" dirty="0" smtClean="0">
                <a:solidFill>
                  <a:srgbClr val="000099"/>
                </a:solidFill>
              </a:rPr>
              <a:t> </a:t>
            </a:r>
            <a:r>
              <a:rPr lang="tr-TR" dirty="0">
                <a:solidFill>
                  <a:srgbClr val="000099"/>
                </a:solidFill>
              </a:rPr>
              <a:t>ihale makamlarının söz konusu işi üstlenenleri Kurumumuza </a:t>
            </a:r>
            <a:r>
              <a:rPr lang="tr-TR" b="1" u="sng" dirty="0">
                <a:solidFill>
                  <a:srgbClr val="000099"/>
                </a:solidFill>
              </a:rPr>
              <a:t>bildirme</a:t>
            </a:r>
            <a:r>
              <a:rPr lang="tr-TR" u="sng" dirty="0">
                <a:solidFill>
                  <a:srgbClr val="000099"/>
                </a:solidFill>
              </a:rPr>
              <a:t> </a:t>
            </a:r>
            <a:r>
              <a:rPr lang="tr-TR" b="1" u="sng" dirty="0">
                <a:solidFill>
                  <a:srgbClr val="000099"/>
                </a:solidFill>
              </a:rPr>
              <a:t>yükümlülüğü</a:t>
            </a:r>
            <a:r>
              <a:rPr lang="tr-TR" dirty="0">
                <a:solidFill>
                  <a:srgbClr val="000099"/>
                </a:solidFill>
              </a:rPr>
              <a:t>, yüklenicinin </a:t>
            </a:r>
            <a:r>
              <a:rPr lang="tr-TR" u="sng" dirty="0">
                <a:solidFill>
                  <a:srgbClr val="000099"/>
                </a:solidFill>
              </a:rPr>
              <a:t>hak ediş ödemesine esas muaccel borcunun bulunup bulunmadığı</a:t>
            </a:r>
            <a:r>
              <a:rPr lang="tr-TR" dirty="0">
                <a:solidFill>
                  <a:srgbClr val="000099"/>
                </a:solidFill>
              </a:rPr>
              <a:t> hususunu </a:t>
            </a:r>
            <a:r>
              <a:rPr lang="tr-TR" b="1" u="sng" dirty="0">
                <a:solidFill>
                  <a:srgbClr val="000099"/>
                </a:solidFill>
              </a:rPr>
              <a:t>sorgulama</a:t>
            </a:r>
            <a:r>
              <a:rPr lang="tr-TR" u="sng" dirty="0">
                <a:solidFill>
                  <a:srgbClr val="000099"/>
                </a:solidFill>
              </a:rPr>
              <a:t> </a:t>
            </a:r>
            <a:r>
              <a:rPr lang="tr-TR" b="1" u="sng" dirty="0">
                <a:solidFill>
                  <a:srgbClr val="000099"/>
                </a:solidFill>
              </a:rPr>
              <a:t>yükümlülüğü</a:t>
            </a:r>
            <a:r>
              <a:rPr lang="tr-TR" dirty="0">
                <a:solidFill>
                  <a:srgbClr val="000099"/>
                </a:solidFill>
              </a:rPr>
              <a:t> ve </a:t>
            </a:r>
            <a:r>
              <a:rPr lang="tr-TR" u="sng" dirty="0">
                <a:solidFill>
                  <a:srgbClr val="000099"/>
                </a:solidFill>
              </a:rPr>
              <a:t>teminat iadesi sırasında</a:t>
            </a:r>
            <a:r>
              <a:rPr lang="tr-TR" dirty="0">
                <a:solidFill>
                  <a:srgbClr val="000099"/>
                </a:solidFill>
              </a:rPr>
              <a:t> Kurumumuzdan alınmış </a:t>
            </a:r>
            <a:r>
              <a:rPr lang="tr-TR" u="sng" dirty="0">
                <a:solidFill>
                  <a:srgbClr val="000099"/>
                </a:solidFill>
              </a:rPr>
              <a:t>ilişiksizlik belgesini </a:t>
            </a:r>
            <a:r>
              <a:rPr lang="tr-TR" b="1" u="sng" dirty="0">
                <a:solidFill>
                  <a:srgbClr val="000099"/>
                </a:solidFill>
              </a:rPr>
              <a:t>isteme</a:t>
            </a:r>
            <a:r>
              <a:rPr lang="tr-TR" u="sng" dirty="0">
                <a:solidFill>
                  <a:srgbClr val="000099"/>
                </a:solidFill>
              </a:rPr>
              <a:t> </a:t>
            </a:r>
            <a:r>
              <a:rPr lang="tr-TR" b="1" u="sng" dirty="0">
                <a:solidFill>
                  <a:srgbClr val="000099"/>
                </a:solidFill>
              </a:rPr>
              <a:t>yükümlülüğü</a:t>
            </a:r>
            <a:r>
              <a:rPr lang="tr-TR" u="sng" dirty="0">
                <a:solidFill>
                  <a:srgbClr val="000099"/>
                </a:solidFill>
              </a:rPr>
              <a:t> </a:t>
            </a:r>
            <a:r>
              <a:rPr lang="tr-TR" dirty="0">
                <a:solidFill>
                  <a:srgbClr val="990033"/>
                </a:solidFill>
              </a:rPr>
              <a:t>bulunmamaktadır.</a:t>
            </a:r>
          </a:p>
          <a:p>
            <a:endParaRPr lang="tr-TR" dirty="0">
              <a:solidFill>
                <a:srgbClr val="000099"/>
              </a:solidFill>
            </a:endParaRPr>
          </a:p>
        </p:txBody>
      </p:sp>
    </p:spTree>
    <p:extLst>
      <p:ext uri="{BB962C8B-B14F-4D97-AF65-F5344CB8AC3E}">
        <p14:creationId xmlns:p14="http://schemas.microsoft.com/office/powerpoint/2010/main" val="3722456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00100" y="274638"/>
            <a:ext cx="7933588" cy="1368412"/>
          </a:xfrm>
        </p:spPr>
        <p:txBody>
          <a:bodyPr>
            <a:normAutofit/>
          </a:bodyPr>
          <a:lstStyle/>
          <a:p>
            <a:r>
              <a:rPr lang="tr-TR" sz="3600" b="1" dirty="0" smtClean="0">
                <a:solidFill>
                  <a:srgbClr val="CC0066"/>
                </a:solidFill>
              </a:rPr>
              <a:t>İhale usulünün tespiti</a:t>
            </a:r>
            <a:endParaRPr lang="tr-TR" sz="3600" b="1" dirty="0">
              <a:solidFill>
                <a:srgbClr val="CC0066"/>
              </a:solidFill>
            </a:endParaRPr>
          </a:p>
        </p:txBody>
      </p:sp>
      <p:sp>
        <p:nvSpPr>
          <p:cNvPr id="3" name="2 İçerik Yer Tutucusu"/>
          <p:cNvSpPr>
            <a:spLocks noGrp="1"/>
          </p:cNvSpPr>
          <p:nvPr>
            <p:ph idx="1"/>
          </p:nvPr>
        </p:nvSpPr>
        <p:spPr>
          <a:xfrm>
            <a:off x="642910" y="1857364"/>
            <a:ext cx="8290778" cy="4786346"/>
          </a:xfrm>
        </p:spPr>
        <p:txBody>
          <a:bodyPr>
            <a:normAutofit/>
          </a:bodyPr>
          <a:lstStyle/>
          <a:p>
            <a:pPr algn="just"/>
            <a:r>
              <a:rPr lang="tr-TR" b="1" dirty="0" smtClean="0">
                <a:solidFill>
                  <a:srgbClr val="C00000"/>
                </a:solidFill>
              </a:rPr>
              <a:t>a)</a:t>
            </a:r>
            <a:r>
              <a:rPr lang="tr-TR" dirty="0" smtClean="0">
                <a:solidFill>
                  <a:srgbClr val="000066"/>
                </a:solidFill>
              </a:rPr>
              <a:t> </a:t>
            </a:r>
            <a:r>
              <a:rPr lang="tr-TR" b="1" dirty="0" smtClean="0">
                <a:solidFill>
                  <a:srgbClr val="000066"/>
                </a:solidFill>
              </a:rPr>
              <a:t>Açık ihale usulü, </a:t>
            </a:r>
          </a:p>
          <a:p>
            <a:pPr algn="just"/>
            <a:r>
              <a:rPr lang="tr-TR" b="1" dirty="0" smtClean="0">
                <a:solidFill>
                  <a:srgbClr val="C00000"/>
                </a:solidFill>
              </a:rPr>
              <a:t>b)</a:t>
            </a:r>
            <a:r>
              <a:rPr lang="tr-TR" b="1" dirty="0" smtClean="0">
                <a:solidFill>
                  <a:srgbClr val="000066"/>
                </a:solidFill>
              </a:rPr>
              <a:t> Belli istekliler arasında ihale usulü</a:t>
            </a:r>
            <a:r>
              <a:rPr lang="tr-TR" dirty="0" smtClean="0">
                <a:solidFill>
                  <a:srgbClr val="000066"/>
                </a:solidFill>
              </a:rPr>
              <a:t>, </a:t>
            </a:r>
          </a:p>
          <a:p>
            <a:pPr algn="just"/>
            <a:r>
              <a:rPr lang="tr-TR" b="1" dirty="0" smtClean="0">
                <a:solidFill>
                  <a:srgbClr val="C00000"/>
                </a:solidFill>
              </a:rPr>
              <a:t>c)</a:t>
            </a:r>
            <a:r>
              <a:rPr lang="tr-TR" dirty="0" smtClean="0">
                <a:solidFill>
                  <a:srgbClr val="000066"/>
                </a:solidFill>
              </a:rPr>
              <a:t> </a:t>
            </a:r>
            <a:r>
              <a:rPr lang="tr-TR" b="1" dirty="0" smtClean="0">
                <a:solidFill>
                  <a:srgbClr val="000066"/>
                </a:solidFill>
              </a:rPr>
              <a:t>Pazarlık usulü </a:t>
            </a:r>
            <a:r>
              <a:rPr lang="tr-TR" sz="2800" i="1" dirty="0" smtClean="0">
                <a:solidFill>
                  <a:srgbClr val="000066"/>
                </a:solidFill>
              </a:rPr>
              <a:t>(İdarenin ihale konusu işin teknik detayları ile gerçekleştirme yöntemlerini ve belli hallerde fiyatı isteklilerle görüştüğü ihale usulü)</a:t>
            </a:r>
          </a:p>
          <a:p>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bwMode="auto">
          <a:xfrm>
            <a:off x="899592" y="404664"/>
            <a:ext cx="7686675" cy="911225"/>
          </a:xfrm>
        </p:spPr>
        <p:txBody>
          <a:bodyPr vert="horz" wrap="square" lIns="91440" tIns="45720" rIns="91440" bIns="45720" numCol="1" anchorCtr="0" compatLnSpc="1">
            <a:prstTxWarp prst="textNoShape">
              <a:avLst/>
            </a:prstTxWarp>
          </a:bodyPr>
          <a:lstStyle/>
          <a:p>
            <a:pPr eaLnBrk="1" hangingPunct="1"/>
            <a:r>
              <a:rPr lang="tr-TR" sz="4000" b="1" dirty="0" smtClean="0">
                <a:solidFill>
                  <a:srgbClr val="CC0099"/>
                </a:solidFill>
                <a:effectLst/>
              </a:rPr>
              <a:t>4734 – </a:t>
            </a:r>
            <a:r>
              <a:rPr lang="tr-TR" sz="4000" b="1" dirty="0" err="1" smtClean="0">
                <a:solidFill>
                  <a:srgbClr val="CC0099"/>
                </a:solidFill>
                <a:effectLst/>
              </a:rPr>
              <a:t>md.</a:t>
            </a:r>
            <a:r>
              <a:rPr lang="tr-TR" sz="4000" b="1" dirty="0" smtClean="0">
                <a:solidFill>
                  <a:srgbClr val="CC0099"/>
                </a:solidFill>
                <a:effectLst/>
              </a:rPr>
              <a:t> 22/a</a:t>
            </a:r>
          </a:p>
        </p:txBody>
      </p:sp>
      <p:sp>
        <p:nvSpPr>
          <p:cNvPr id="37891" name="Rectangle 3"/>
          <p:cNvSpPr>
            <a:spLocks noGrp="1" noChangeArrowheads="1"/>
          </p:cNvSpPr>
          <p:nvPr>
            <p:ph idx="1"/>
          </p:nvPr>
        </p:nvSpPr>
        <p:spPr>
          <a:xfrm>
            <a:off x="611188" y="1700808"/>
            <a:ext cx="8208962" cy="4968280"/>
          </a:xfrm>
        </p:spPr>
        <p:txBody>
          <a:bodyPr>
            <a:normAutofit fontScale="92500" lnSpcReduction="10000"/>
          </a:bodyPr>
          <a:lstStyle/>
          <a:p>
            <a:pPr marL="365760" indent="-283464" eaLnBrk="1" fontAlgn="auto" hangingPunct="1">
              <a:lnSpc>
                <a:spcPct val="90000"/>
              </a:lnSpc>
              <a:spcAft>
                <a:spcPts val="0"/>
              </a:spcAft>
              <a:buFont typeface="Wingdings 2"/>
              <a:buChar char=""/>
              <a:defRPr/>
            </a:pPr>
            <a:r>
              <a:rPr lang="tr-TR" sz="2800" b="1" dirty="0" smtClean="0">
                <a:solidFill>
                  <a:srgbClr val="0070C0"/>
                </a:solidFill>
                <a:latin typeface="Arial" charset="0"/>
              </a:rPr>
              <a:t>a)</a:t>
            </a:r>
            <a:r>
              <a:rPr lang="tr-TR" sz="2800" b="1" dirty="0" smtClean="0">
                <a:solidFill>
                  <a:srgbClr val="C00000"/>
                </a:solidFill>
                <a:latin typeface="Arial" charset="0"/>
              </a:rPr>
              <a:t> İhtiyacın sadece gerçek veya tüzel tek kişi tarafından karşılanabileceğinin tespit edilmesi. </a:t>
            </a:r>
            <a:r>
              <a:rPr lang="tr-TR" sz="2400" b="1" dirty="0" smtClean="0">
                <a:solidFill>
                  <a:srgbClr val="FFFF66"/>
                </a:solidFill>
                <a:latin typeface="Arial" charset="0"/>
              </a:rPr>
              <a:t/>
            </a:r>
            <a:br>
              <a:rPr lang="tr-TR" sz="2400" b="1" dirty="0" smtClean="0">
                <a:solidFill>
                  <a:srgbClr val="FFFF66"/>
                </a:solidFill>
                <a:latin typeface="Arial" charset="0"/>
              </a:rPr>
            </a:br>
            <a:r>
              <a:rPr lang="tr-TR" sz="1400" b="1" dirty="0" smtClean="0"/>
              <a:t>	</a:t>
            </a:r>
          </a:p>
          <a:p>
            <a:pPr marL="365760" indent="-283464" eaLnBrk="1" fontAlgn="auto" hangingPunct="1">
              <a:lnSpc>
                <a:spcPct val="90000"/>
              </a:lnSpc>
              <a:spcAft>
                <a:spcPts val="0"/>
              </a:spcAft>
              <a:buFont typeface="Wingdings" pitchFamily="2" charset="2"/>
              <a:buNone/>
              <a:defRPr/>
            </a:pPr>
            <a:endParaRPr lang="tr-TR" sz="1800" b="1" dirty="0" smtClean="0"/>
          </a:p>
          <a:p>
            <a:pPr marL="365760" indent="-283464" algn="just" eaLnBrk="1" fontAlgn="auto" hangingPunct="1">
              <a:lnSpc>
                <a:spcPct val="90000"/>
              </a:lnSpc>
              <a:spcAft>
                <a:spcPts val="0"/>
              </a:spcAft>
              <a:buFont typeface="Wingdings" pitchFamily="2" charset="2"/>
              <a:buNone/>
              <a:defRPr/>
            </a:pPr>
            <a:r>
              <a:rPr lang="tr-TR" sz="1800" b="1" dirty="0" smtClean="0"/>
              <a:t>    </a:t>
            </a:r>
            <a:r>
              <a:rPr lang="tr-TR" sz="2400" b="1" dirty="0" smtClean="0">
                <a:solidFill>
                  <a:srgbClr val="FA5081"/>
                </a:solidFill>
              </a:rPr>
              <a:t>-</a:t>
            </a:r>
            <a:r>
              <a:rPr lang="tr-TR" sz="2400" b="1" dirty="0" smtClean="0">
                <a:latin typeface="Verdana" pitchFamily="34" charset="0"/>
              </a:rPr>
              <a:t>Tek Kaynaktan Temin Edilen Mallara/ Hizmetlere İlişkin Form (KİK026.0/M-H) kullanılarak ihtiyacın neden sadece gerçek veya tüzel tek kişi tarafından karşılanabileceği detaylı olarak yazılacak, </a:t>
            </a:r>
          </a:p>
          <a:p>
            <a:pPr marL="365760" indent="-283464" algn="just" eaLnBrk="1" fontAlgn="auto" hangingPunct="1">
              <a:lnSpc>
                <a:spcPct val="90000"/>
              </a:lnSpc>
              <a:spcAft>
                <a:spcPts val="0"/>
              </a:spcAft>
              <a:buFont typeface="Wingdings" pitchFamily="2" charset="2"/>
              <a:buNone/>
              <a:defRPr/>
            </a:pPr>
            <a:r>
              <a:rPr lang="tr-TR" sz="2400" b="1" dirty="0" smtClean="0">
                <a:latin typeface="Verdana" pitchFamily="34" charset="0"/>
              </a:rPr>
              <a:t>	</a:t>
            </a:r>
            <a:r>
              <a:rPr lang="tr-TR" sz="2400" b="1" dirty="0" smtClean="0">
                <a:solidFill>
                  <a:srgbClr val="FA5081"/>
                </a:solidFill>
                <a:latin typeface="Verdana" pitchFamily="34" charset="0"/>
              </a:rPr>
              <a:t>-</a:t>
            </a:r>
            <a:r>
              <a:rPr lang="tr-TR" sz="2400" b="1" dirty="0" smtClean="0">
                <a:latin typeface="Verdana" pitchFamily="34" charset="0"/>
              </a:rPr>
              <a:t>    Fiyat araştırması yapılacak, </a:t>
            </a:r>
          </a:p>
          <a:p>
            <a:pPr marL="365760" indent="-283464" algn="just" eaLnBrk="1" fontAlgn="auto" hangingPunct="1">
              <a:lnSpc>
                <a:spcPct val="90000"/>
              </a:lnSpc>
              <a:spcAft>
                <a:spcPts val="0"/>
              </a:spcAft>
              <a:buFont typeface="Wingdings" pitchFamily="2" charset="2"/>
              <a:buNone/>
              <a:defRPr/>
            </a:pPr>
            <a:r>
              <a:rPr lang="tr-TR" sz="2400" b="1" dirty="0" smtClean="0">
                <a:latin typeface="Verdana" pitchFamily="34" charset="0"/>
              </a:rPr>
              <a:t>	</a:t>
            </a:r>
            <a:r>
              <a:rPr lang="tr-TR" sz="2400" b="1" dirty="0" smtClean="0">
                <a:solidFill>
                  <a:srgbClr val="FA5081"/>
                </a:solidFill>
                <a:latin typeface="Verdana" pitchFamily="34" charset="0"/>
              </a:rPr>
              <a:t>-</a:t>
            </a:r>
            <a:r>
              <a:rPr lang="tr-TR" sz="2400" b="1" dirty="0" smtClean="0">
                <a:latin typeface="Verdana" pitchFamily="34" charset="0"/>
              </a:rPr>
              <a:t> İhtiyaç konusu malın veya hizmetin niteliklerini tarif edilecek ve bu hususlara ilişkin bütün belgeler standart forma eklenecektir. </a:t>
            </a:r>
          </a:p>
          <a:p>
            <a:pPr marL="365760" indent="-283464" eaLnBrk="1" fontAlgn="auto" hangingPunct="1">
              <a:lnSpc>
                <a:spcPct val="90000"/>
              </a:lnSpc>
              <a:spcAft>
                <a:spcPts val="0"/>
              </a:spcAft>
              <a:buFont typeface="Wingdings" pitchFamily="2" charset="2"/>
              <a:buNone/>
              <a:defRPr/>
            </a:pPr>
            <a:r>
              <a:rPr lang="tr-TR" sz="2400" b="1" dirty="0" smtClean="0">
                <a:latin typeface="Arial" charset="0"/>
              </a:rPr>
              <a:t/>
            </a:r>
            <a:br>
              <a:rPr lang="tr-TR" sz="2400" b="1" dirty="0" smtClean="0">
                <a:latin typeface="Arial" charset="0"/>
              </a:rPr>
            </a:br>
            <a:r>
              <a:rPr lang="tr-TR" sz="1800" b="1" dirty="0" smtClean="0"/>
              <a:t/>
            </a:r>
            <a:br>
              <a:rPr lang="tr-TR" sz="1800" b="1" dirty="0" smtClean="0"/>
            </a:br>
            <a:endParaRPr lang="tr-TR" sz="1800" b="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00113" y="274638"/>
            <a:ext cx="8034337" cy="201612"/>
          </a:xfrm>
        </p:spPr>
        <p:txBody>
          <a:bodyPr>
            <a:normAutofit fontScale="90000"/>
          </a:bodyPr>
          <a:lstStyle/>
          <a:p>
            <a:pPr>
              <a:defRPr/>
            </a:pPr>
            <a:endParaRPr lang="tr-TR" dirty="0"/>
          </a:p>
        </p:txBody>
      </p:sp>
      <p:sp>
        <p:nvSpPr>
          <p:cNvPr id="45059" name="2 İçerik Yer Tutucusu"/>
          <p:cNvSpPr>
            <a:spLocks noGrp="1"/>
          </p:cNvSpPr>
          <p:nvPr>
            <p:ph idx="1"/>
          </p:nvPr>
        </p:nvSpPr>
        <p:spPr>
          <a:xfrm>
            <a:off x="611188" y="476672"/>
            <a:ext cx="8208962" cy="5976516"/>
          </a:xfrm>
        </p:spPr>
        <p:txBody>
          <a:bodyPr/>
          <a:lstStyle/>
          <a:p>
            <a:pPr algn="just"/>
            <a:r>
              <a:rPr lang="tr-TR" dirty="0" smtClean="0">
                <a:solidFill>
                  <a:srgbClr val="002060"/>
                </a:solidFill>
              </a:rPr>
              <a:t>Diğer yandan mal alımlarıyla ilgili olarak; ihtiyacın niteliği, ihtiyaç konusu malın ayrıntılı teknik özellikleri ve ne amaçla kullanılacağı, anılan amacı en az aynı verimlilik, etkinlik ve fonksiyonellikle karşılayabilecek diğer ürünlerin-modellerin-markaların vb. bulunup bulunmadığının tespitinin yapılıp yapılmadığı ve bulunmuyorsa nedenleri, ihtiyaç konusu malı satan başka firmaların olup olmadığı gibi hususlara yer verilecektir</a:t>
            </a:r>
          </a:p>
          <a:p>
            <a:pPr>
              <a:buFont typeface="Wingdings 2" pitchFamily="18" charset="2"/>
              <a:buNone/>
            </a:pPr>
            <a:r>
              <a:rPr lang="tr-TR" dirty="0" smtClean="0"/>
              <a:t>   </a:t>
            </a:r>
            <a:r>
              <a:rPr lang="tr-TR" sz="2800" b="1" dirty="0" smtClean="0">
                <a:solidFill>
                  <a:srgbClr val="CC0099"/>
                </a:solidFill>
              </a:rPr>
              <a:t>(Gn. </a:t>
            </a:r>
            <a:r>
              <a:rPr lang="tr-TR" sz="2800" b="1" dirty="0" err="1" smtClean="0">
                <a:solidFill>
                  <a:srgbClr val="CC0099"/>
                </a:solidFill>
              </a:rPr>
              <a:t>Tebl</a:t>
            </a:r>
            <a:r>
              <a:rPr lang="tr-TR" sz="2800" b="1" dirty="0" smtClean="0">
                <a:solidFill>
                  <a:srgbClr val="CC0099"/>
                </a:solidFill>
              </a:rPr>
              <a:t>.  22.1.1.5)</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endParaRPr lang="tr-TR" dirty="0"/>
          </a:p>
        </p:txBody>
      </p:sp>
      <p:sp>
        <p:nvSpPr>
          <p:cNvPr id="46083" name="2 İçerik Yer Tutucusu"/>
          <p:cNvSpPr>
            <a:spLocks noGrp="1"/>
          </p:cNvSpPr>
          <p:nvPr>
            <p:ph idx="1"/>
          </p:nvPr>
        </p:nvSpPr>
        <p:spPr>
          <a:xfrm>
            <a:off x="611188" y="1447800"/>
            <a:ext cx="8208962" cy="4800600"/>
          </a:xfrm>
        </p:spPr>
        <p:txBody>
          <a:bodyPr/>
          <a:lstStyle/>
          <a:p>
            <a:r>
              <a:rPr lang="tr-TR" dirty="0" smtClean="0">
                <a:solidFill>
                  <a:srgbClr val="002060"/>
                </a:solidFill>
              </a:rPr>
              <a:t>Bir taahhüt kapsamında; taahhüt konusu sözleşme veya şartnamede yer alan hükümler nedeniyle belli bir marka veya modelli malın alınmasının zorunlu olduğu hallerde, 4734 sayılı Kanunun 22 </a:t>
            </a:r>
            <a:r>
              <a:rPr lang="tr-TR" dirty="0" err="1" smtClean="0">
                <a:solidFill>
                  <a:srgbClr val="002060"/>
                </a:solidFill>
              </a:rPr>
              <a:t>nci</a:t>
            </a:r>
            <a:r>
              <a:rPr lang="tr-TR" dirty="0" smtClean="0">
                <a:solidFill>
                  <a:srgbClr val="002060"/>
                </a:solidFill>
              </a:rPr>
              <a:t> maddesinin </a:t>
            </a:r>
            <a:r>
              <a:rPr lang="tr-TR" dirty="0" smtClean="0">
                <a:solidFill>
                  <a:srgbClr val="002060"/>
                </a:solidFill>
              </a:rPr>
              <a:t>‘a’ </a:t>
            </a:r>
            <a:r>
              <a:rPr lang="tr-TR" dirty="0" smtClean="0">
                <a:solidFill>
                  <a:srgbClr val="002060"/>
                </a:solidFill>
              </a:rPr>
              <a:t>bendinin uygulanması mümkün bulunmaktadır.</a:t>
            </a:r>
          </a:p>
          <a:p>
            <a:pPr>
              <a:buFont typeface="Wingdings 2" pitchFamily="18" charset="2"/>
              <a:buNone/>
            </a:pPr>
            <a:r>
              <a:rPr lang="tr-TR" dirty="0" smtClean="0">
                <a:solidFill>
                  <a:srgbClr val="002060"/>
                </a:solidFill>
              </a:rPr>
              <a:t>   </a:t>
            </a:r>
            <a:r>
              <a:rPr lang="tr-TR" sz="2800" b="1" dirty="0" smtClean="0">
                <a:solidFill>
                  <a:srgbClr val="CC0099"/>
                </a:solidFill>
              </a:rPr>
              <a:t>(Gn. </a:t>
            </a:r>
            <a:r>
              <a:rPr lang="tr-TR" sz="2800" b="1" dirty="0" err="1" smtClean="0">
                <a:solidFill>
                  <a:srgbClr val="CC0099"/>
                </a:solidFill>
              </a:rPr>
              <a:t>Tebl</a:t>
            </a:r>
            <a:r>
              <a:rPr lang="tr-TR" sz="2800" b="1" dirty="0" smtClean="0">
                <a:solidFill>
                  <a:srgbClr val="CC0099"/>
                </a:solidFill>
              </a:rPr>
              <a:t>.  22.2.)</a:t>
            </a:r>
          </a:p>
          <a:p>
            <a:endParaRPr lang="tr-TR" dirty="0" smtClean="0">
              <a:solidFill>
                <a:srgbClr val="00206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a:xfrm>
            <a:off x="827584" y="274638"/>
            <a:ext cx="8136904" cy="1426170"/>
          </a:xfrm>
        </p:spPr>
        <p:txBody>
          <a:bodyPr>
            <a:normAutofit fontScale="90000"/>
          </a:bodyPr>
          <a:lstStyle/>
          <a:p>
            <a:pPr>
              <a:defRPr/>
            </a:pPr>
            <a:r>
              <a:rPr lang="tr-TR" sz="3100" b="1" dirty="0" smtClean="0">
                <a:solidFill>
                  <a:srgbClr val="CC0099"/>
                </a:solidFill>
              </a:rPr>
              <a:t/>
            </a:r>
            <a:br>
              <a:rPr lang="tr-TR" sz="3100" b="1" dirty="0" smtClean="0">
                <a:solidFill>
                  <a:srgbClr val="CC0099"/>
                </a:solidFill>
              </a:rPr>
            </a:br>
            <a:r>
              <a:rPr lang="tr-TR" sz="3600" b="1" dirty="0" smtClean="0">
                <a:solidFill>
                  <a:srgbClr val="CC0099"/>
                </a:solidFill>
              </a:rPr>
              <a:t>22/b</a:t>
            </a:r>
            <a:r>
              <a:rPr lang="tr-TR" sz="3600" dirty="0" smtClean="0">
                <a:solidFill>
                  <a:srgbClr val="CC0099"/>
                </a:solidFill>
              </a:rPr>
              <a:t> </a:t>
            </a:r>
            <a:r>
              <a:rPr lang="tr-TR" sz="3600" b="1" dirty="0">
                <a:solidFill>
                  <a:srgbClr val="CC0066"/>
                </a:solidFill>
              </a:rPr>
              <a:t>Sadece gerçek veya tüzel tek kişinin ihtiyaç ile ilgili özel bir hakka sahip olması</a:t>
            </a:r>
            <a:r>
              <a:rPr lang="tr-TR" sz="3600" b="1" dirty="0">
                <a:solidFill>
                  <a:srgbClr val="C00000"/>
                </a:solidFill>
              </a:rPr>
              <a:t/>
            </a:r>
            <a:br>
              <a:rPr lang="tr-TR" sz="3600" b="1" dirty="0">
                <a:solidFill>
                  <a:srgbClr val="C00000"/>
                </a:solidFill>
              </a:rPr>
            </a:br>
            <a:endParaRPr lang="tr-TR" sz="3600" dirty="0" smtClean="0">
              <a:solidFill>
                <a:srgbClr val="CC0099"/>
              </a:solidFill>
            </a:endParaRPr>
          </a:p>
        </p:txBody>
      </p:sp>
      <p:sp>
        <p:nvSpPr>
          <p:cNvPr id="47107" name="Rectangle 3"/>
          <p:cNvSpPr>
            <a:spLocks noGrp="1" noChangeArrowheads="1"/>
          </p:cNvSpPr>
          <p:nvPr>
            <p:ph idx="1"/>
          </p:nvPr>
        </p:nvSpPr>
        <p:spPr>
          <a:xfrm>
            <a:off x="611561" y="1844824"/>
            <a:ext cx="8208912" cy="4896544"/>
          </a:xfrm>
        </p:spPr>
        <p:txBody>
          <a:bodyPr>
            <a:normAutofit lnSpcReduction="10000"/>
          </a:bodyPr>
          <a:lstStyle/>
          <a:p>
            <a:pPr algn="just" eaLnBrk="1" hangingPunct="1"/>
            <a:r>
              <a:rPr lang="tr-TR" b="1" dirty="0" smtClean="0">
                <a:solidFill>
                  <a:srgbClr val="0070C0"/>
                </a:solidFill>
              </a:rPr>
              <a:t>b)</a:t>
            </a:r>
            <a:r>
              <a:rPr lang="tr-TR" b="1" dirty="0" smtClean="0"/>
              <a:t> 	</a:t>
            </a:r>
            <a:r>
              <a:rPr lang="tr-TR" sz="3600" b="1" dirty="0" smtClean="0"/>
              <a:t>sadece gerçek veya tüzel tek kişinin ihtiyaç ile ilgili bilimsel, teknik, fikri veya sanatsal </a:t>
            </a:r>
            <a:r>
              <a:rPr lang="tr-TR" sz="3600" b="1" dirty="0" err="1" smtClean="0"/>
              <a:t>v.b</a:t>
            </a:r>
            <a:r>
              <a:rPr lang="tr-TR" sz="3600" b="1" dirty="0" smtClean="0"/>
              <a:t>. nedenlerle özel bir hakka sahip olmasını ifade etmektedir. </a:t>
            </a:r>
            <a:endParaRPr lang="tr-TR" sz="3600" b="1" dirty="0" smtClean="0"/>
          </a:p>
          <a:p>
            <a:pPr algn="just">
              <a:buNone/>
            </a:pPr>
            <a:endParaRPr lang="tr-TR" b="1" dirty="0" smtClean="0"/>
          </a:p>
          <a:p>
            <a:pPr>
              <a:buNone/>
            </a:pPr>
            <a:r>
              <a:rPr lang="tr-TR" b="1" i="1" dirty="0" smtClean="0">
                <a:solidFill>
                  <a:srgbClr val="000099"/>
                </a:solidFill>
              </a:rPr>
              <a:t>  (</a:t>
            </a:r>
            <a:r>
              <a:rPr lang="tr-TR" b="1" i="1" dirty="0">
                <a:solidFill>
                  <a:srgbClr val="000099"/>
                </a:solidFill>
              </a:rPr>
              <a:t>Tek Kaynaktan Temin Edilen İhtiyaçlara İlişkin Standart </a:t>
            </a:r>
            <a:r>
              <a:rPr lang="tr-TR" b="1" i="1" dirty="0" smtClean="0">
                <a:solidFill>
                  <a:srgbClr val="000099"/>
                </a:solidFill>
              </a:rPr>
              <a:t>Form-     </a:t>
            </a:r>
            <a:r>
              <a:rPr lang="tr-TR" b="1" i="1" dirty="0" smtClean="0">
                <a:solidFill>
                  <a:srgbClr val="000099"/>
                </a:solidFill>
              </a:rPr>
              <a:t>KİK022.0/M </a:t>
            </a:r>
            <a:r>
              <a:rPr lang="tr-TR" b="1" i="1" dirty="0">
                <a:solidFill>
                  <a:srgbClr val="000099"/>
                </a:solidFill>
              </a:rPr>
              <a:t>ve KİK021.0/H</a:t>
            </a:r>
            <a:r>
              <a:rPr lang="tr-TR" b="1" i="1" dirty="0" smtClean="0">
                <a:solidFill>
                  <a:srgbClr val="000099"/>
                </a:solidFill>
              </a:rPr>
              <a:t>)</a:t>
            </a:r>
            <a:r>
              <a:rPr lang="tr-TR" sz="2800" i="1" dirty="0" smtClean="0">
                <a:solidFill>
                  <a:srgbClr val="0070C0"/>
                </a:solidFill>
              </a:rPr>
              <a:t>	</a:t>
            </a:r>
            <a:r>
              <a:rPr lang="tr-TR" sz="2800" b="1" i="1" dirty="0" smtClean="0">
                <a:solidFill>
                  <a:srgbClr val="990033"/>
                </a:solidFill>
              </a:rPr>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00113" y="274638"/>
            <a:ext cx="8034337" cy="201612"/>
          </a:xfrm>
        </p:spPr>
        <p:txBody>
          <a:bodyPr>
            <a:normAutofit fontScale="90000"/>
          </a:bodyPr>
          <a:lstStyle/>
          <a:p>
            <a:pPr>
              <a:defRPr/>
            </a:pPr>
            <a:endParaRPr lang="tr-TR" dirty="0"/>
          </a:p>
        </p:txBody>
      </p:sp>
      <p:sp>
        <p:nvSpPr>
          <p:cNvPr id="48131" name="2 İçerik Yer Tutucusu"/>
          <p:cNvSpPr>
            <a:spLocks noGrp="1"/>
          </p:cNvSpPr>
          <p:nvPr>
            <p:ph idx="1"/>
          </p:nvPr>
        </p:nvSpPr>
        <p:spPr>
          <a:xfrm>
            <a:off x="611189" y="692696"/>
            <a:ext cx="8137276" cy="5904954"/>
          </a:xfrm>
        </p:spPr>
        <p:txBody>
          <a:bodyPr>
            <a:normAutofit/>
          </a:bodyPr>
          <a:lstStyle/>
          <a:p>
            <a:pPr algn="just"/>
            <a:r>
              <a:rPr lang="tr-TR" dirty="0" smtClean="0">
                <a:solidFill>
                  <a:srgbClr val="002060"/>
                </a:solidFill>
              </a:rPr>
              <a:t>Bu </a:t>
            </a:r>
            <a:r>
              <a:rPr lang="tr-TR" dirty="0">
                <a:solidFill>
                  <a:srgbClr val="002060"/>
                </a:solidFill>
              </a:rPr>
              <a:t>nedenle, ihale konusu mal veya hizmet, bilimsel, teknik, fikri veya sanatsal </a:t>
            </a:r>
            <a:r>
              <a:rPr lang="tr-TR" dirty="0" err="1">
                <a:solidFill>
                  <a:srgbClr val="002060"/>
                </a:solidFill>
              </a:rPr>
              <a:t>v.b</a:t>
            </a:r>
            <a:r>
              <a:rPr lang="tr-TR" dirty="0">
                <a:solidFill>
                  <a:srgbClr val="002060"/>
                </a:solidFill>
              </a:rPr>
              <a:t>. nedenlerle ve münhasır hakların korunması nedeniyle sadece belirli bir mal tedarikçisi veya hizmet sunucusu tarafından sağlanabiliyorsa, ilan yapılmaksızın anılan madde hükmüne göre doğrudan temin yoluyla ihtiyaçların karşılanması mümkün bulunmaktadır. </a:t>
            </a:r>
            <a:r>
              <a:rPr lang="tr-TR" dirty="0" smtClean="0">
                <a:solidFill>
                  <a:srgbClr val="002060"/>
                </a:solidFill>
              </a:rPr>
              <a:t>    </a:t>
            </a:r>
          </a:p>
          <a:p>
            <a:pPr marL="82296" indent="0" algn="just">
              <a:buNone/>
            </a:pPr>
            <a:r>
              <a:rPr lang="tr-TR" sz="2800" b="1" dirty="0">
                <a:solidFill>
                  <a:srgbClr val="993366"/>
                </a:solidFill>
              </a:rPr>
              <a:t> </a:t>
            </a:r>
            <a:r>
              <a:rPr lang="tr-TR" sz="2800" b="1" dirty="0" smtClean="0">
                <a:solidFill>
                  <a:srgbClr val="993366"/>
                </a:solidFill>
              </a:rPr>
              <a:t>   (Gn. </a:t>
            </a:r>
            <a:r>
              <a:rPr lang="tr-TR" sz="2800" b="1" dirty="0" err="1" smtClean="0">
                <a:solidFill>
                  <a:srgbClr val="993366"/>
                </a:solidFill>
              </a:rPr>
              <a:t>Tebl</a:t>
            </a:r>
            <a:r>
              <a:rPr lang="tr-TR" sz="2800" b="1" dirty="0" smtClean="0">
                <a:solidFill>
                  <a:srgbClr val="993366"/>
                </a:solidFill>
              </a:rPr>
              <a:t>. 22.3.)</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11560" y="1447800"/>
            <a:ext cx="8064896" cy="4800600"/>
          </a:xfrm>
        </p:spPr>
        <p:txBody>
          <a:bodyPr/>
          <a:lstStyle/>
          <a:p>
            <a:pPr algn="just"/>
            <a:r>
              <a:rPr lang="tr-TR" dirty="0">
                <a:solidFill>
                  <a:srgbClr val="002060"/>
                </a:solidFill>
              </a:rPr>
              <a:t>Örneğin idarelerin diğer usullerle temini mümkün olmayan bilimsel yayın, fikir ve sanat eseri, belirli bir akademik kişiden eğitim </a:t>
            </a:r>
            <a:r>
              <a:rPr lang="tr-TR" dirty="0" err="1">
                <a:solidFill>
                  <a:srgbClr val="002060"/>
                </a:solidFill>
              </a:rPr>
              <a:t>v.b</a:t>
            </a:r>
            <a:r>
              <a:rPr lang="tr-TR" dirty="0">
                <a:solidFill>
                  <a:srgbClr val="002060"/>
                </a:solidFill>
              </a:rPr>
              <a:t>. mal veya hizmetler bu bent kapsamında temin edilebilecektir. </a:t>
            </a:r>
            <a:endParaRPr lang="tr-TR" dirty="0"/>
          </a:p>
        </p:txBody>
      </p:sp>
    </p:spTree>
    <p:extLst>
      <p:ext uri="{BB962C8B-B14F-4D97-AF65-F5344CB8AC3E}">
        <p14:creationId xmlns:p14="http://schemas.microsoft.com/office/powerpoint/2010/main" val="18265184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2988" y="260350"/>
            <a:ext cx="7705725" cy="215900"/>
          </a:xfrm>
        </p:spPr>
        <p:txBody>
          <a:bodyPr>
            <a:normAutofit fontScale="90000"/>
          </a:bodyPr>
          <a:lstStyle/>
          <a:p>
            <a:pPr>
              <a:defRPr/>
            </a:pPr>
            <a:endParaRPr lang="tr-TR" dirty="0"/>
          </a:p>
        </p:txBody>
      </p:sp>
      <p:sp>
        <p:nvSpPr>
          <p:cNvPr id="49155" name="2 İçerik Yer Tutucusu"/>
          <p:cNvSpPr>
            <a:spLocks noGrp="1"/>
          </p:cNvSpPr>
          <p:nvPr>
            <p:ph idx="1"/>
          </p:nvPr>
        </p:nvSpPr>
        <p:spPr>
          <a:xfrm>
            <a:off x="611188" y="404813"/>
            <a:ext cx="8208962" cy="6264275"/>
          </a:xfrm>
        </p:spPr>
        <p:txBody>
          <a:bodyPr/>
          <a:lstStyle/>
          <a:p>
            <a:pPr algn="just"/>
            <a:r>
              <a:rPr lang="tr-TR" dirty="0" smtClean="0">
                <a:solidFill>
                  <a:srgbClr val="002060"/>
                </a:solidFill>
              </a:rPr>
              <a:t>İdareler, 4734 sayılı Kanunun </a:t>
            </a:r>
            <a:r>
              <a:rPr lang="tr-TR" b="1" dirty="0" smtClean="0">
                <a:solidFill>
                  <a:srgbClr val="002060"/>
                </a:solidFill>
              </a:rPr>
              <a:t>22 </a:t>
            </a:r>
            <a:r>
              <a:rPr lang="tr-TR" b="1" dirty="0" err="1" smtClean="0">
                <a:solidFill>
                  <a:srgbClr val="002060"/>
                </a:solidFill>
              </a:rPr>
              <a:t>nci</a:t>
            </a:r>
            <a:r>
              <a:rPr lang="tr-TR" b="1" dirty="0" smtClean="0">
                <a:solidFill>
                  <a:srgbClr val="002060"/>
                </a:solidFill>
              </a:rPr>
              <a:t> maddesinin (b) bendinin </a:t>
            </a:r>
            <a:r>
              <a:rPr lang="tr-TR" dirty="0" smtClean="0">
                <a:solidFill>
                  <a:srgbClr val="002060"/>
                </a:solidFill>
              </a:rPr>
              <a:t>uygulamasında, (Tek Kaynaktan Temin Edilen İhtiyaçlara İlişkin </a:t>
            </a:r>
            <a:r>
              <a:rPr lang="tr-TR" dirty="0" smtClean="0">
                <a:solidFill>
                  <a:srgbClr val="000099"/>
                </a:solidFill>
              </a:rPr>
              <a:t>Standart Form-KİK022.0/M ve KİK021.0/H) </a:t>
            </a:r>
            <a:r>
              <a:rPr lang="tr-TR" dirty="0" smtClean="0">
                <a:solidFill>
                  <a:srgbClr val="002060"/>
                </a:solidFill>
              </a:rPr>
              <a:t>kullanarak ihtiyacın neden sadece özel bir hakka sahip gerçek veya tüzel tek kişiden karşılanabileceğini detaylı olarak yazacak, fiyat araştırması yapacak, ihtiyaç konusu mal veya hizmetin niteliklerini tarif edecek ve bu hususlara ilişkin bütün belgeleri standart forma ekleyeceklerdir.  </a:t>
            </a:r>
            <a:r>
              <a:rPr lang="tr-TR" sz="2800" b="1" dirty="0" smtClean="0">
                <a:solidFill>
                  <a:srgbClr val="993366"/>
                </a:solidFill>
              </a:rPr>
              <a:t>(Gn. </a:t>
            </a:r>
            <a:r>
              <a:rPr lang="tr-TR" sz="2800" b="1" dirty="0" err="1" smtClean="0">
                <a:solidFill>
                  <a:srgbClr val="993366"/>
                </a:solidFill>
              </a:rPr>
              <a:t>Tebl</a:t>
            </a:r>
            <a:r>
              <a:rPr lang="tr-TR" sz="2800" b="1" dirty="0" smtClean="0">
                <a:solidFill>
                  <a:srgbClr val="993366"/>
                </a:solidFill>
              </a:rPr>
              <a:t>.   22.3.)            ./..</a:t>
            </a:r>
          </a:p>
          <a:p>
            <a:endParaRPr lang="tr-TR"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title"/>
          </p:nvPr>
        </p:nvSpPr>
        <p:spPr bwMode="auto">
          <a:xfrm>
            <a:off x="1043608" y="476672"/>
            <a:ext cx="7643812" cy="777875"/>
          </a:xfrm>
        </p:spPr>
        <p:txBody>
          <a:bodyPr vert="horz" wrap="square" lIns="91440" tIns="45720" rIns="91440" bIns="45720" numCol="1" anchorCtr="0" compatLnSpc="1">
            <a:prstTxWarp prst="textNoShape">
              <a:avLst/>
            </a:prstTxWarp>
          </a:bodyPr>
          <a:lstStyle/>
          <a:p>
            <a:pPr eaLnBrk="1" hangingPunct="1"/>
            <a:r>
              <a:rPr lang="tr-TR" sz="4000" b="1" dirty="0" smtClean="0">
                <a:solidFill>
                  <a:srgbClr val="CC0099"/>
                </a:solidFill>
                <a:effectLst/>
              </a:rPr>
              <a:t>22/c</a:t>
            </a:r>
          </a:p>
        </p:txBody>
      </p:sp>
      <p:sp>
        <p:nvSpPr>
          <p:cNvPr id="50179" name="Rectangle 3"/>
          <p:cNvSpPr>
            <a:spLocks noGrp="1" noChangeArrowheads="1"/>
          </p:cNvSpPr>
          <p:nvPr>
            <p:ph idx="1"/>
          </p:nvPr>
        </p:nvSpPr>
        <p:spPr>
          <a:xfrm>
            <a:off x="611188" y="1500188"/>
            <a:ext cx="8175625" cy="4799012"/>
          </a:xfrm>
        </p:spPr>
        <p:txBody>
          <a:bodyPr>
            <a:normAutofit fontScale="92500" lnSpcReduction="10000"/>
          </a:bodyPr>
          <a:lstStyle/>
          <a:p>
            <a:pPr algn="just" eaLnBrk="1" hangingPunct="1">
              <a:buFont typeface="Wingdings" pitchFamily="2" charset="2"/>
              <a:buNone/>
            </a:pPr>
            <a:r>
              <a:rPr lang="tr-TR" b="1" dirty="0" smtClean="0">
                <a:solidFill>
                  <a:srgbClr val="0070C0"/>
                </a:solidFill>
              </a:rPr>
              <a:t>   c)</a:t>
            </a:r>
            <a:r>
              <a:rPr lang="tr-TR" b="1" dirty="0" smtClean="0"/>
              <a:t> </a:t>
            </a:r>
            <a:r>
              <a:rPr lang="tr-TR" sz="2800" b="1" dirty="0" smtClean="0">
                <a:solidFill>
                  <a:srgbClr val="993366"/>
                </a:solidFill>
                <a:latin typeface="Arial" pitchFamily="34" charset="0"/>
              </a:rPr>
              <a:t>Mevcut mal, ekipman, teknoloji veya hizmetlerle uyumun ve standardizasyonun sağlanması için zorunlu olan </a:t>
            </a:r>
            <a:r>
              <a:rPr lang="tr-TR" sz="2800" b="1" dirty="0" smtClean="0">
                <a:solidFill>
                  <a:srgbClr val="000099"/>
                </a:solidFill>
                <a:latin typeface="Arial" pitchFamily="34" charset="0"/>
              </a:rPr>
              <a:t>mal ve hizmetlerin</a:t>
            </a:r>
            <a:r>
              <a:rPr lang="tr-TR" sz="2800" b="1" dirty="0" smtClean="0">
                <a:solidFill>
                  <a:srgbClr val="993366"/>
                </a:solidFill>
                <a:latin typeface="Arial" pitchFamily="34" charset="0"/>
              </a:rPr>
              <a:t>, asıl sözleşmeye dayalı olarak düzenlenecek ve toplam süreleri üç yılı geçmeyecek sözleşmelerle ilk alım yapılan gerçek veya tüzel kişiden </a:t>
            </a:r>
            <a:r>
              <a:rPr lang="tr-TR" sz="2800" b="1" dirty="0" smtClean="0">
                <a:solidFill>
                  <a:srgbClr val="993366"/>
                </a:solidFill>
                <a:latin typeface="Arial" pitchFamily="34" charset="0"/>
              </a:rPr>
              <a:t>alınması mümkün bulunmaktadır.</a:t>
            </a:r>
            <a:endParaRPr lang="tr-TR" sz="2800" b="1" dirty="0" smtClean="0">
              <a:solidFill>
                <a:srgbClr val="993366"/>
              </a:solidFill>
              <a:latin typeface="Arial" pitchFamily="34" charset="0"/>
            </a:endParaRPr>
          </a:p>
          <a:p>
            <a:pPr eaLnBrk="1" hangingPunct="1">
              <a:buFont typeface="Wingdings" pitchFamily="2" charset="2"/>
              <a:buNone/>
            </a:pPr>
            <a:r>
              <a:rPr lang="tr-TR" b="1" dirty="0" smtClean="0"/>
              <a:t>	</a:t>
            </a:r>
          </a:p>
          <a:p>
            <a:pPr>
              <a:buNone/>
            </a:pPr>
            <a:r>
              <a:rPr lang="tr-TR" sz="2800" b="1" i="1" dirty="0" smtClean="0">
                <a:solidFill>
                  <a:srgbClr val="0070C0"/>
                </a:solidFill>
              </a:rPr>
              <a:t>  </a:t>
            </a:r>
            <a:r>
              <a:rPr lang="tr-TR" dirty="0" smtClean="0">
                <a:solidFill>
                  <a:srgbClr val="000099"/>
                </a:solidFill>
              </a:rPr>
              <a:t>Tek </a:t>
            </a:r>
            <a:r>
              <a:rPr lang="tr-TR" dirty="0">
                <a:solidFill>
                  <a:srgbClr val="000099"/>
                </a:solidFill>
              </a:rPr>
              <a:t>Kaynaktan Temin Edilen Mallara/Hizmetlere İlişkin </a:t>
            </a:r>
            <a:r>
              <a:rPr lang="tr-TR" dirty="0" smtClean="0">
                <a:solidFill>
                  <a:srgbClr val="000099"/>
                </a:solidFill>
              </a:rPr>
              <a:t>Form </a:t>
            </a:r>
          </a:p>
          <a:p>
            <a:pPr>
              <a:buNone/>
            </a:pPr>
            <a:r>
              <a:rPr lang="tr-TR" dirty="0">
                <a:solidFill>
                  <a:srgbClr val="000099"/>
                </a:solidFill>
              </a:rPr>
              <a:t> </a:t>
            </a:r>
            <a:r>
              <a:rPr lang="tr-TR" dirty="0" smtClean="0">
                <a:solidFill>
                  <a:srgbClr val="000099"/>
                </a:solidFill>
              </a:rPr>
              <a:t> (</a:t>
            </a:r>
            <a:r>
              <a:rPr lang="tr-TR" dirty="0">
                <a:solidFill>
                  <a:srgbClr val="000099"/>
                </a:solidFill>
              </a:rPr>
              <a:t>KİK022.0/M ve KİK021.0/H) kullanacaklardır</a:t>
            </a:r>
            <a:endParaRPr lang="tr-TR" dirty="0" smtClean="0">
              <a:solidFill>
                <a:srgbClr val="000099"/>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Başlık"/>
          <p:cNvSpPr>
            <a:spLocks noGrp="1"/>
          </p:cNvSpPr>
          <p:nvPr>
            <p:ph type="title"/>
          </p:nvPr>
        </p:nvSpPr>
        <p:spPr bwMode="auto">
          <a:xfrm>
            <a:off x="1042988" y="274638"/>
            <a:ext cx="7643812" cy="777875"/>
          </a:xfrm>
        </p:spPr>
        <p:txBody>
          <a:bodyPr vert="horz" wrap="square" lIns="91440" tIns="45720" rIns="91440" bIns="45720" numCol="1" anchorCtr="0" compatLnSpc="1">
            <a:prstTxWarp prst="textNoShape">
              <a:avLst/>
            </a:prstTxWarp>
          </a:bodyPr>
          <a:lstStyle/>
          <a:p>
            <a:pPr eaLnBrk="1" hangingPunct="1"/>
            <a:r>
              <a:rPr lang="tr-TR" sz="4000" b="1" dirty="0" smtClean="0">
                <a:solidFill>
                  <a:srgbClr val="CC0099"/>
                </a:solidFill>
                <a:effectLst/>
              </a:rPr>
              <a:t>22/c</a:t>
            </a:r>
          </a:p>
        </p:txBody>
      </p:sp>
      <p:sp>
        <p:nvSpPr>
          <p:cNvPr id="3" name="2 İçerik Yer Tutucusu"/>
          <p:cNvSpPr>
            <a:spLocks noGrp="1"/>
          </p:cNvSpPr>
          <p:nvPr>
            <p:ph idx="1"/>
          </p:nvPr>
        </p:nvSpPr>
        <p:spPr>
          <a:xfrm>
            <a:off x="611188" y="1052513"/>
            <a:ext cx="8281987" cy="5616575"/>
          </a:xfrm>
        </p:spPr>
        <p:txBody>
          <a:bodyPr>
            <a:normAutofit fontScale="92500"/>
          </a:bodyPr>
          <a:lstStyle/>
          <a:p>
            <a:pPr marL="365760" indent="-283464" algn="just" eaLnBrk="1" fontAlgn="auto" hangingPunct="1">
              <a:spcAft>
                <a:spcPts val="0"/>
              </a:spcAft>
              <a:buFont typeface="Wingdings" pitchFamily="2" charset="2"/>
              <a:buChar char="Ø"/>
              <a:defRPr/>
            </a:pPr>
            <a:r>
              <a:rPr lang="tr-TR" sz="3000" dirty="0" smtClean="0">
                <a:solidFill>
                  <a:srgbClr val="000099"/>
                </a:solidFill>
              </a:rPr>
              <a:t>Daha önce sözleşmeye bağlanmış asıl işin kapsam ve miktarının, idarenin ihtiyacını karşılayacak şekilde tespit edilmesi; toplam süreleri üç yılı geçmemek üzere asıl sözleşmeye dayalı olarak yapılacak alımların ise, ihtiyaca ilişkin asıl sözleşmeye bağlanan mal ve hizmet alımıyla ilgili olarak önceden öngörülmemekle birlikte ihtiyacın gereği olarak ortaya çıkmasına ve tamamlayıcı nitelikte bir alım olmasına dikkat edilmesi gerekmektedir. </a:t>
            </a:r>
          </a:p>
          <a:p>
            <a:pPr marL="365760" indent="-283464" algn="just" eaLnBrk="1" fontAlgn="auto" hangingPunct="1">
              <a:spcAft>
                <a:spcPts val="0"/>
              </a:spcAft>
              <a:buFont typeface="Wingdings" pitchFamily="2" charset="2"/>
              <a:buChar char="Ø"/>
              <a:defRPr/>
            </a:pPr>
            <a:r>
              <a:rPr lang="tr-TR" sz="3000" dirty="0" smtClean="0">
                <a:solidFill>
                  <a:srgbClr val="000099"/>
                </a:solidFill>
              </a:rPr>
              <a:t>Temine konu olacak mal ve hizmet alımları arasında kabul edilebilir doğal bir bağlantı bulunmalıdır. </a:t>
            </a:r>
          </a:p>
          <a:p>
            <a:pPr marL="365760" indent="-283464" eaLnBrk="1" fontAlgn="auto" hangingPunct="1">
              <a:spcAft>
                <a:spcPts val="0"/>
              </a:spcAft>
              <a:buFont typeface="Wingdings" pitchFamily="2" charset="2"/>
              <a:buNone/>
              <a:defRPr/>
            </a:pPr>
            <a:r>
              <a:rPr lang="tr-TR" b="1" i="1" dirty="0" smtClean="0">
                <a:solidFill>
                  <a:srgbClr val="0070C0"/>
                </a:solidFill>
              </a:rPr>
              <a:t>     (</a:t>
            </a:r>
            <a:r>
              <a:rPr lang="tr-TR" b="1" i="1" dirty="0" err="1" smtClean="0">
                <a:solidFill>
                  <a:srgbClr val="0070C0"/>
                </a:solidFill>
              </a:rPr>
              <a:t>Gn</a:t>
            </a:r>
            <a:r>
              <a:rPr lang="tr-TR" b="1" i="1" dirty="0" smtClean="0">
                <a:solidFill>
                  <a:srgbClr val="0070C0"/>
                </a:solidFill>
              </a:rPr>
              <a:t>. </a:t>
            </a:r>
            <a:r>
              <a:rPr lang="tr-TR" b="1" i="1" dirty="0" err="1" smtClean="0">
                <a:solidFill>
                  <a:srgbClr val="0070C0"/>
                </a:solidFill>
              </a:rPr>
              <a:t>Tebl</a:t>
            </a:r>
            <a:r>
              <a:rPr lang="tr-TR" b="1" i="1" dirty="0" smtClean="0">
                <a:solidFill>
                  <a:srgbClr val="0070C0"/>
                </a:solidFill>
              </a:rPr>
              <a:t>.  22.4.1.1.)</a:t>
            </a:r>
            <a:endParaRPr lang="tr-TR" b="1" i="1" dirty="0">
              <a:solidFill>
                <a:srgbClr val="0070C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2988" y="188913"/>
            <a:ext cx="7654925" cy="719137"/>
          </a:xfrm>
        </p:spPr>
        <p:txBody>
          <a:bodyPr>
            <a:normAutofit fontScale="90000"/>
          </a:bodyPr>
          <a:lstStyle/>
          <a:p>
            <a:pPr eaLnBrk="1" fontAlgn="auto" hangingPunct="1">
              <a:spcAft>
                <a:spcPts val="0"/>
              </a:spcAft>
              <a:defRPr/>
            </a:pPr>
            <a:r>
              <a:rPr lang="tr-TR" b="1" dirty="0" smtClean="0">
                <a:solidFill>
                  <a:srgbClr val="CC0099"/>
                </a:solidFill>
                <a:effectLst/>
              </a:rPr>
              <a:t>22/c</a:t>
            </a:r>
            <a:endParaRPr lang="tr-TR" b="1" dirty="0">
              <a:solidFill>
                <a:srgbClr val="CC0099"/>
              </a:solidFill>
              <a:effectLst/>
            </a:endParaRPr>
          </a:p>
        </p:txBody>
      </p:sp>
      <p:sp>
        <p:nvSpPr>
          <p:cNvPr id="3" name="2 İçerik Yer Tutucusu"/>
          <p:cNvSpPr>
            <a:spLocks noGrp="1"/>
          </p:cNvSpPr>
          <p:nvPr>
            <p:ph idx="1"/>
          </p:nvPr>
        </p:nvSpPr>
        <p:spPr>
          <a:xfrm>
            <a:off x="611188" y="1052513"/>
            <a:ext cx="8209284" cy="5689600"/>
          </a:xfrm>
        </p:spPr>
        <p:txBody>
          <a:bodyPr>
            <a:normAutofit lnSpcReduction="10000"/>
          </a:bodyPr>
          <a:lstStyle/>
          <a:p>
            <a:pPr marL="365760" indent="-283464" algn="just" eaLnBrk="1" fontAlgn="auto" hangingPunct="1">
              <a:spcAft>
                <a:spcPts val="0"/>
              </a:spcAft>
              <a:buFont typeface="Wingdings 2"/>
              <a:buChar char=""/>
              <a:defRPr/>
            </a:pPr>
            <a:r>
              <a:rPr lang="tr-TR" sz="2800" b="1" dirty="0" smtClean="0"/>
              <a:t> </a:t>
            </a:r>
            <a:r>
              <a:rPr lang="tr-TR" sz="2800" dirty="0" smtClean="0">
                <a:solidFill>
                  <a:srgbClr val="000099"/>
                </a:solidFill>
              </a:rPr>
              <a:t>İhtiyaçların uygun şartlarla ve zamanında karşılanması, kamu kaynaklarının verimli şekilde kullanılması için 4734 sayılı Kanun hükümlerine uygun olarak ihale usulünün belirlenmesine ve ihale dokümanında yapılacak düzenlemelere ilişkin yetki ve sorumluluk idarelerin takdirinde bulunduğundan; </a:t>
            </a:r>
          </a:p>
          <a:p>
            <a:pPr marL="365760" indent="-283464" algn="just" eaLnBrk="1" fontAlgn="auto" hangingPunct="1">
              <a:spcAft>
                <a:spcPts val="0"/>
              </a:spcAft>
              <a:buFont typeface="Wingdings" pitchFamily="2" charset="2"/>
              <a:buChar char="Ø"/>
              <a:defRPr/>
            </a:pPr>
            <a:r>
              <a:rPr lang="tr-TR" sz="2800" dirty="0" smtClean="0">
                <a:solidFill>
                  <a:srgbClr val="000099"/>
                </a:solidFill>
              </a:rPr>
              <a:t>ihtiyaçların 4734 sayılı Kanunun 22 </a:t>
            </a:r>
            <a:r>
              <a:rPr lang="tr-TR" sz="2800" dirty="0" err="1" smtClean="0">
                <a:solidFill>
                  <a:srgbClr val="000099"/>
                </a:solidFill>
              </a:rPr>
              <a:t>nci</a:t>
            </a:r>
            <a:r>
              <a:rPr lang="tr-TR" sz="2800" dirty="0" smtClean="0">
                <a:solidFill>
                  <a:srgbClr val="000099"/>
                </a:solidFill>
              </a:rPr>
              <a:t> maddesinin (c) bendi kapsamında temini için, alımı gerçekleştirilecek mal ve hizmetin, mevcut mal, ekipman, teknoloji veya hizmetlerle uyumun ve standardizasyonun sağlanmasının zorunlu olduğunun idarelerin teknik birimlerince ya da ilgili kuruluşlardan teknik yardım alınarak saptanması gerekmektedir. </a:t>
            </a:r>
            <a:r>
              <a:rPr lang="tr-TR" sz="2800" b="1" i="1" dirty="0" smtClean="0">
                <a:solidFill>
                  <a:srgbClr val="0070C0"/>
                </a:solidFill>
              </a:rPr>
              <a:t>(Gn. </a:t>
            </a:r>
            <a:r>
              <a:rPr lang="tr-TR" sz="2800" b="1" i="1" dirty="0" err="1" smtClean="0">
                <a:solidFill>
                  <a:srgbClr val="0070C0"/>
                </a:solidFill>
              </a:rPr>
              <a:t>Tebl</a:t>
            </a:r>
            <a:r>
              <a:rPr lang="tr-TR" sz="2800" b="1" i="1" dirty="0" smtClean="0">
                <a:solidFill>
                  <a:srgbClr val="0070C0"/>
                </a:solidFill>
              </a:rPr>
              <a:t>. 22.4.1.3.)</a:t>
            </a:r>
          </a:p>
          <a:p>
            <a:pPr marL="365760" indent="-283464" eaLnBrk="1" fontAlgn="auto" hangingPunct="1">
              <a:spcAft>
                <a:spcPts val="0"/>
              </a:spcAft>
              <a:buFont typeface="Wingdings 2"/>
              <a:buChar char=""/>
              <a:defRPr/>
            </a:pP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71538" y="274638"/>
            <a:ext cx="7862150" cy="1011222"/>
          </a:xfrm>
        </p:spPr>
        <p:txBody>
          <a:bodyPr>
            <a:normAutofit/>
          </a:bodyPr>
          <a:lstStyle/>
          <a:p>
            <a:r>
              <a:rPr lang="tr-TR" sz="3600" b="1" dirty="0" smtClean="0">
                <a:solidFill>
                  <a:srgbClr val="CC0066"/>
                </a:solidFill>
              </a:rPr>
              <a:t>Temel ihale usulü</a:t>
            </a:r>
            <a:endParaRPr lang="tr-TR" sz="3600" b="1" dirty="0">
              <a:solidFill>
                <a:srgbClr val="CC0066"/>
              </a:solidFill>
            </a:endParaRPr>
          </a:p>
        </p:txBody>
      </p:sp>
      <p:sp>
        <p:nvSpPr>
          <p:cNvPr id="3" name="2 İçerik Yer Tutucusu"/>
          <p:cNvSpPr>
            <a:spLocks noGrp="1"/>
          </p:cNvSpPr>
          <p:nvPr>
            <p:ph idx="1"/>
          </p:nvPr>
        </p:nvSpPr>
        <p:spPr>
          <a:xfrm>
            <a:off x="642910" y="1357298"/>
            <a:ext cx="8143932" cy="5286412"/>
          </a:xfrm>
        </p:spPr>
        <p:txBody>
          <a:bodyPr>
            <a:normAutofit fontScale="92500" lnSpcReduction="20000"/>
          </a:bodyPr>
          <a:lstStyle/>
          <a:p>
            <a:pPr algn="just"/>
            <a:r>
              <a:rPr lang="tr-TR" b="1" dirty="0" smtClean="0">
                <a:solidFill>
                  <a:srgbClr val="C00000"/>
                </a:solidFill>
              </a:rPr>
              <a:t>Açık ihale usulü temel ihale usulüdür. </a:t>
            </a:r>
          </a:p>
          <a:p>
            <a:pPr algn="just">
              <a:buNone/>
            </a:pPr>
            <a:r>
              <a:rPr lang="tr-TR" sz="2800" i="1" dirty="0" smtClean="0">
                <a:solidFill>
                  <a:srgbClr val="000066"/>
                </a:solidFill>
              </a:rPr>
              <a:t>   (Kanunda belli istekliler arasında ihale usulü de temel ihale usulü olarak belirtilmiştir)</a:t>
            </a:r>
          </a:p>
          <a:p>
            <a:pPr algn="just">
              <a:buFont typeface="Wingdings" pitchFamily="2" charset="2"/>
              <a:buChar char="§"/>
            </a:pPr>
            <a:r>
              <a:rPr lang="tr-TR" sz="2800" i="1" dirty="0" smtClean="0">
                <a:solidFill>
                  <a:srgbClr val="000066"/>
                </a:solidFill>
              </a:rPr>
              <a:t>  </a:t>
            </a:r>
            <a:r>
              <a:rPr lang="tr-TR" sz="3500" dirty="0" smtClean="0">
                <a:solidFill>
                  <a:srgbClr val="000066"/>
                </a:solidFill>
              </a:rPr>
              <a:t>Açık ihale tüm isteklilerin teklif verebildiği usuldür</a:t>
            </a:r>
          </a:p>
          <a:p>
            <a:pPr algn="just"/>
            <a:r>
              <a:rPr lang="tr-TR" b="1" dirty="0" smtClean="0">
                <a:solidFill>
                  <a:srgbClr val="0070C0"/>
                </a:solidFill>
              </a:rPr>
              <a:t>İdare, öncelikle bir ihaleyi açık ihale usulü ile yapıp yapamayacağını belirler. </a:t>
            </a:r>
          </a:p>
          <a:p>
            <a:pPr algn="just"/>
            <a:r>
              <a:rPr lang="tr-TR" dirty="0" smtClean="0">
                <a:solidFill>
                  <a:srgbClr val="000066"/>
                </a:solidFill>
              </a:rPr>
              <a:t>Diğer ihale usullerinin uygulanabilmesi için Kamu İhale Kanunu'nda hükme bağlanan koşulların gerçekleşmesi gerekir. </a:t>
            </a:r>
          </a:p>
          <a:p>
            <a:pPr algn="just"/>
            <a:r>
              <a:rPr lang="tr-TR" b="1" dirty="0" smtClean="0">
                <a:solidFill>
                  <a:srgbClr val="000066"/>
                </a:solidFill>
              </a:rPr>
              <a:t>Açık ihale usulü dışında bir usul ile alım yapılacaksa; gerekçesi ihale dokümanında mutlaka yer almalıdır. </a:t>
            </a:r>
          </a:p>
          <a:p>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rrowheads="1"/>
          </p:cNvSpPr>
          <p:nvPr>
            <p:ph type="title"/>
          </p:nvPr>
        </p:nvSpPr>
        <p:spPr bwMode="auto">
          <a:xfrm>
            <a:off x="971550" y="260648"/>
            <a:ext cx="7758113" cy="864890"/>
          </a:xfrm>
        </p:spPr>
        <p:txBody>
          <a:bodyPr vert="horz" wrap="square" lIns="91440" tIns="45720" rIns="91440" bIns="45720" numCol="1" anchorCtr="0" compatLnSpc="1">
            <a:prstTxWarp prst="textNoShape">
              <a:avLst/>
            </a:prstTxWarp>
          </a:bodyPr>
          <a:lstStyle/>
          <a:p>
            <a:pPr eaLnBrk="1" hangingPunct="1"/>
            <a:r>
              <a:rPr lang="tr-TR" sz="4000" b="1" dirty="0" smtClean="0">
                <a:solidFill>
                  <a:srgbClr val="CC0099"/>
                </a:solidFill>
                <a:effectLst/>
              </a:rPr>
              <a:t>22/d</a:t>
            </a:r>
          </a:p>
        </p:txBody>
      </p:sp>
      <p:sp>
        <p:nvSpPr>
          <p:cNvPr id="53251" name="Rectangle 3"/>
          <p:cNvSpPr>
            <a:spLocks noGrp="1" noChangeArrowheads="1"/>
          </p:cNvSpPr>
          <p:nvPr>
            <p:ph idx="1"/>
          </p:nvPr>
        </p:nvSpPr>
        <p:spPr>
          <a:xfrm>
            <a:off x="611560" y="1125538"/>
            <a:ext cx="8118103" cy="5543550"/>
          </a:xfrm>
        </p:spPr>
        <p:txBody>
          <a:bodyPr/>
          <a:lstStyle/>
          <a:p>
            <a:pPr algn="just" eaLnBrk="1" hangingPunct="1">
              <a:lnSpc>
                <a:spcPct val="90000"/>
              </a:lnSpc>
            </a:pPr>
            <a:r>
              <a:rPr lang="tr-TR" sz="2800" b="1" dirty="0" smtClean="0">
                <a:solidFill>
                  <a:srgbClr val="0070C0"/>
                </a:solidFill>
                <a:latin typeface="Arial" pitchFamily="34" charset="0"/>
              </a:rPr>
              <a:t>d)</a:t>
            </a:r>
            <a:r>
              <a:rPr lang="tr-TR" sz="2800" b="1" dirty="0" smtClean="0">
                <a:solidFill>
                  <a:srgbClr val="993366"/>
                </a:solidFill>
                <a:latin typeface="Arial" pitchFamily="34" charset="0"/>
              </a:rPr>
              <a:t> Büyükşehir belediyesi sınırları dahilinde bulunan idarelerin </a:t>
            </a:r>
            <a:r>
              <a:rPr lang="tr-TR" sz="2800" b="1" dirty="0" smtClean="0">
                <a:solidFill>
                  <a:srgbClr val="0070C0"/>
                </a:solidFill>
                <a:latin typeface="Arial" pitchFamily="34" charset="0"/>
              </a:rPr>
              <a:t>121.405.TL</a:t>
            </a:r>
            <a:r>
              <a:rPr lang="tr-TR" sz="2800" b="1" dirty="0" smtClean="0">
                <a:solidFill>
                  <a:srgbClr val="993366"/>
                </a:solidFill>
                <a:latin typeface="Arial" pitchFamily="34" charset="0"/>
              </a:rPr>
              <a:t>, diğer idarelerin  </a:t>
            </a:r>
            <a:r>
              <a:rPr lang="tr-TR" sz="2800" b="1" dirty="0" smtClean="0">
                <a:solidFill>
                  <a:srgbClr val="0070C0"/>
                </a:solidFill>
                <a:latin typeface="Arial" pitchFamily="34" charset="0"/>
              </a:rPr>
              <a:t>40.443.TL</a:t>
            </a:r>
            <a:r>
              <a:rPr lang="tr-TR" sz="2800" b="1" dirty="0" smtClean="0">
                <a:solidFill>
                  <a:srgbClr val="993366"/>
                </a:solidFill>
                <a:latin typeface="Arial" pitchFamily="34" charset="0"/>
              </a:rPr>
              <a:t> </a:t>
            </a:r>
            <a:r>
              <a:rPr lang="tr-TR" sz="2800" b="1" dirty="0" smtClean="0">
                <a:solidFill>
                  <a:srgbClr val="993366"/>
                </a:solidFill>
                <a:latin typeface="Arial" pitchFamily="34" charset="0"/>
              </a:rPr>
              <a:t>aşmayan ihtiyaçları ile</a:t>
            </a:r>
          </a:p>
          <a:p>
            <a:pPr algn="just" eaLnBrk="1" hangingPunct="1">
              <a:lnSpc>
                <a:spcPct val="90000"/>
              </a:lnSpc>
              <a:buFont typeface="Courier New" pitchFamily="49" charset="0"/>
              <a:buChar char="o"/>
            </a:pPr>
            <a:r>
              <a:rPr lang="tr-TR" sz="2800" b="1" dirty="0" smtClean="0">
                <a:solidFill>
                  <a:srgbClr val="993366"/>
                </a:solidFill>
                <a:latin typeface="Arial" pitchFamily="34" charset="0"/>
              </a:rPr>
              <a:t> temsil ağırlama faaliyetleri kapsamında yapılacak </a:t>
            </a:r>
            <a:r>
              <a:rPr lang="tr-TR" sz="2800" b="1" u="sng" dirty="0" smtClean="0">
                <a:solidFill>
                  <a:srgbClr val="993366"/>
                </a:solidFill>
                <a:latin typeface="Arial" pitchFamily="34" charset="0"/>
              </a:rPr>
              <a:t>konaklama</a:t>
            </a:r>
            <a:r>
              <a:rPr lang="tr-TR" sz="2800" b="1" dirty="0" smtClean="0">
                <a:solidFill>
                  <a:srgbClr val="993366"/>
                </a:solidFill>
                <a:latin typeface="Arial" pitchFamily="34" charset="0"/>
              </a:rPr>
              <a:t>, </a:t>
            </a:r>
            <a:r>
              <a:rPr lang="tr-TR" sz="2800" b="1" u="sng" dirty="0" smtClean="0">
                <a:solidFill>
                  <a:srgbClr val="993366"/>
                </a:solidFill>
                <a:latin typeface="Arial" pitchFamily="34" charset="0"/>
              </a:rPr>
              <a:t>seyahat</a:t>
            </a:r>
            <a:r>
              <a:rPr lang="tr-TR" sz="2800" b="1" dirty="0" smtClean="0">
                <a:solidFill>
                  <a:srgbClr val="993366"/>
                </a:solidFill>
                <a:latin typeface="Arial" pitchFamily="34" charset="0"/>
              </a:rPr>
              <a:t> ve </a:t>
            </a:r>
            <a:r>
              <a:rPr lang="tr-TR" sz="2800" b="1" u="sng" dirty="0" smtClean="0">
                <a:solidFill>
                  <a:srgbClr val="993366"/>
                </a:solidFill>
                <a:latin typeface="Arial" pitchFamily="34" charset="0"/>
              </a:rPr>
              <a:t>iaşe</a:t>
            </a:r>
            <a:r>
              <a:rPr lang="tr-TR" sz="2800" b="1" dirty="0" smtClean="0">
                <a:solidFill>
                  <a:srgbClr val="993366"/>
                </a:solidFill>
                <a:latin typeface="Arial" pitchFamily="34" charset="0"/>
              </a:rPr>
              <a:t>ye ilişkin alımlar.</a:t>
            </a:r>
          </a:p>
          <a:p>
            <a:pPr algn="just" eaLnBrk="1" hangingPunct="1">
              <a:lnSpc>
                <a:spcPct val="90000"/>
              </a:lnSpc>
              <a:buFont typeface="Wingdings" pitchFamily="2" charset="2"/>
              <a:buNone/>
            </a:pPr>
            <a:endParaRPr lang="tr-TR" sz="2800" b="1" dirty="0" smtClean="0">
              <a:latin typeface="Arial" pitchFamily="34" charset="0"/>
            </a:endParaRPr>
          </a:p>
          <a:p>
            <a:pPr algn="just" eaLnBrk="1" hangingPunct="1">
              <a:lnSpc>
                <a:spcPct val="90000"/>
              </a:lnSpc>
              <a:buFont typeface="Wingdings" pitchFamily="2" charset="2"/>
              <a:buNone/>
            </a:pPr>
            <a:r>
              <a:rPr lang="tr-TR" sz="2800" b="1" dirty="0" smtClean="0">
                <a:solidFill>
                  <a:srgbClr val="002060"/>
                </a:solidFill>
                <a:latin typeface="Arial" pitchFamily="34" charset="0"/>
              </a:rPr>
              <a:t>   idareler İşin </a:t>
            </a:r>
            <a:r>
              <a:rPr lang="tr-TR" sz="2800" b="1" dirty="0" smtClean="0">
                <a:solidFill>
                  <a:srgbClr val="002060"/>
                </a:solidFill>
                <a:latin typeface="Arial" pitchFamily="34" charset="0"/>
              </a:rPr>
              <a:t>niteliği </a:t>
            </a:r>
            <a:r>
              <a:rPr lang="tr-TR" sz="2800" b="1" dirty="0" smtClean="0">
                <a:solidFill>
                  <a:srgbClr val="002060"/>
                </a:solidFill>
                <a:latin typeface="Arial" pitchFamily="34" charset="0"/>
              </a:rPr>
              <a:t>gereği bu bende göre yapacakları günlük ve küçük ölçekli alımlar için genel bir onay belgesi düzenleyebilecekleri gibi, her bir alım için de onay belgesi düzenleyebileceklerdir. </a:t>
            </a:r>
          </a:p>
        </p:txBody>
      </p:sp>
    </p:spTree>
    <p:extLst>
      <p:ext uri="{BB962C8B-B14F-4D97-AF65-F5344CB8AC3E}">
        <p14:creationId xmlns:p14="http://schemas.microsoft.com/office/powerpoint/2010/main" val="10027535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a:xfrm>
            <a:off x="457200" y="274638"/>
            <a:ext cx="8229600" cy="153987"/>
          </a:xfrm>
        </p:spPr>
        <p:txBody>
          <a:bodyPr>
            <a:normAutofit fontScale="90000"/>
          </a:bodyPr>
          <a:lstStyle/>
          <a:p>
            <a:pPr eaLnBrk="1" fontAlgn="auto" hangingPunct="1">
              <a:spcAft>
                <a:spcPts val="0"/>
              </a:spcAft>
              <a:defRPr/>
            </a:pPr>
            <a:endParaRPr lang="tr-TR" dirty="0" smtClean="0">
              <a:solidFill>
                <a:srgbClr val="FA5081"/>
              </a:solidFill>
            </a:endParaRPr>
          </a:p>
        </p:txBody>
      </p:sp>
      <p:sp>
        <p:nvSpPr>
          <p:cNvPr id="54275" name="Rectangle 3"/>
          <p:cNvSpPr>
            <a:spLocks noGrp="1" noChangeArrowheads="1"/>
          </p:cNvSpPr>
          <p:nvPr>
            <p:ph idx="1"/>
          </p:nvPr>
        </p:nvSpPr>
        <p:spPr>
          <a:xfrm>
            <a:off x="539750" y="1196975"/>
            <a:ext cx="8147050" cy="4929188"/>
          </a:xfrm>
        </p:spPr>
        <p:txBody>
          <a:bodyPr/>
          <a:lstStyle/>
          <a:p>
            <a:pPr algn="just" eaLnBrk="1" hangingPunct="1"/>
            <a:r>
              <a:rPr lang="tr-TR" sz="3600" b="1" dirty="0" smtClean="0"/>
              <a:t>Ancak. bu bent </a:t>
            </a:r>
            <a:r>
              <a:rPr lang="tr-TR" sz="3600" b="1" dirty="0" smtClean="0">
                <a:solidFill>
                  <a:srgbClr val="0070C0"/>
                </a:solidFill>
              </a:rPr>
              <a:t>(22/d) </a:t>
            </a:r>
            <a:r>
              <a:rPr lang="tr-TR" sz="3600" b="1" dirty="0" smtClean="0"/>
              <a:t>kapsamında gerçekleştirilecek </a:t>
            </a:r>
            <a:r>
              <a:rPr lang="tr-TR" sz="3600" b="1" dirty="0" smtClean="0">
                <a:solidFill>
                  <a:srgbClr val="0070C0"/>
                </a:solidFill>
              </a:rPr>
              <a:t>yapım işlerinde </a:t>
            </a:r>
            <a:r>
              <a:rPr lang="tr-TR" sz="3600" b="1" dirty="0" smtClean="0"/>
              <a:t>fiyat araştırmasının, Yapım İşleri İhaleleri Uygulama Yönetmeliğinde belirlenen yaklaşık maliyetin hesaplanmasına ilişkin esas ve usullere göre yapılması zorunludur. </a:t>
            </a:r>
            <a:r>
              <a:rPr lang="tr-TR" sz="2800" b="1" dirty="0" smtClean="0">
                <a:solidFill>
                  <a:srgbClr val="0070C0"/>
                </a:solidFill>
              </a:rPr>
              <a:t>(Gn. </a:t>
            </a:r>
            <a:r>
              <a:rPr lang="tr-TR" sz="2800" b="1" dirty="0" err="1" smtClean="0">
                <a:solidFill>
                  <a:srgbClr val="0070C0"/>
                </a:solidFill>
              </a:rPr>
              <a:t>Tebl</a:t>
            </a:r>
            <a:r>
              <a:rPr lang="tr-TR" sz="2800" b="1" dirty="0" smtClean="0">
                <a:solidFill>
                  <a:srgbClr val="0070C0"/>
                </a:solidFill>
              </a:rPr>
              <a: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rrowheads="1"/>
          </p:cNvSpPr>
          <p:nvPr>
            <p:ph type="title"/>
          </p:nvPr>
        </p:nvSpPr>
        <p:spPr bwMode="auto">
          <a:xfrm>
            <a:off x="900113" y="274638"/>
            <a:ext cx="7786687" cy="922337"/>
          </a:xfrm>
        </p:spPr>
        <p:txBody>
          <a:bodyPr vert="horz" wrap="square" lIns="91440" tIns="45720" rIns="91440" bIns="45720" numCol="1" anchorCtr="0" compatLnSpc="1">
            <a:prstTxWarp prst="textNoShape">
              <a:avLst/>
            </a:prstTxWarp>
          </a:bodyPr>
          <a:lstStyle/>
          <a:p>
            <a:pPr eaLnBrk="1" hangingPunct="1"/>
            <a:r>
              <a:rPr lang="tr-TR" sz="4000" b="1" dirty="0" smtClean="0">
                <a:solidFill>
                  <a:srgbClr val="CC0099"/>
                </a:solidFill>
                <a:effectLst/>
              </a:rPr>
              <a:t>Piyasa araştırması</a:t>
            </a:r>
          </a:p>
        </p:txBody>
      </p:sp>
      <p:sp>
        <p:nvSpPr>
          <p:cNvPr id="50179" name="Rectangle 3"/>
          <p:cNvSpPr>
            <a:spLocks noGrp="1" noChangeArrowheads="1"/>
          </p:cNvSpPr>
          <p:nvPr>
            <p:ph idx="1"/>
          </p:nvPr>
        </p:nvSpPr>
        <p:spPr>
          <a:xfrm>
            <a:off x="611188" y="1124744"/>
            <a:ext cx="8281987" cy="5400600"/>
          </a:xfrm>
        </p:spPr>
        <p:txBody>
          <a:bodyPr>
            <a:normAutofit fontScale="92500"/>
          </a:bodyPr>
          <a:lstStyle/>
          <a:p>
            <a:pPr marL="365760" indent="-283464" algn="just" eaLnBrk="1" fontAlgn="auto" hangingPunct="1">
              <a:spcAft>
                <a:spcPts val="0"/>
              </a:spcAft>
              <a:buFont typeface="Wingdings 2"/>
              <a:buChar char=""/>
              <a:defRPr/>
            </a:pPr>
            <a:r>
              <a:rPr lang="tr-TR" b="1" dirty="0" smtClean="0"/>
              <a:t>Piyasa fiyat araştırması sonucu yapılan tespitler ve alınan teklifler harcama yetkilisi tarafından değerlendirilerek en uygunu tercih edilmelidir.</a:t>
            </a:r>
          </a:p>
          <a:p>
            <a:pPr marL="365760" indent="-283464" algn="just" eaLnBrk="1" fontAlgn="auto" hangingPunct="1">
              <a:spcAft>
                <a:spcPts val="0"/>
              </a:spcAft>
              <a:buFont typeface="Wingdings" pitchFamily="2" charset="2"/>
              <a:buChar char="Ø"/>
              <a:defRPr/>
            </a:pPr>
            <a:r>
              <a:rPr lang="tr-TR" b="1" dirty="0" smtClean="0"/>
              <a:t>İdare, yapılan fiyat araştırması sonucuna göre her zaman en ucuzu tercih etmek zorunda değildir; tercih nedeni belirtilerek daha pahalı olan da tercih edilebilir.</a:t>
            </a:r>
          </a:p>
          <a:p>
            <a:pPr marL="365760" indent="-283464" algn="just" eaLnBrk="1" fontAlgn="auto" hangingPunct="1">
              <a:spcAft>
                <a:spcPts val="0"/>
              </a:spcAft>
              <a:buFont typeface="Wingdings 2"/>
              <a:buChar char=""/>
              <a:defRPr/>
            </a:pPr>
            <a:r>
              <a:rPr lang="tr-TR" b="1" dirty="0" smtClean="0"/>
              <a:t>Acil ve küçük (müteferrik) miktarlı alımlarda ön ödeme (avans) yöntemi kullanılmalıdır.</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bwMode="auto">
          <a:xfrm>
            <a:off x="971600" y="404664"/>
            <a:ext cx="7848600" cy="706437"/>
          </a:xfrm>
          <a:noFill/>
        </p:spPr>
        <p:txBody>
          <a:bodyPr vert="horz" wrap="square" lIns="91440" tIns="45720" rIns="91440" bIns="45720" numCol="1" anchorCtr="0" compatLnSpc="1">
            <a:prstTxWarp prst="textNoShape">
              <a:avLst/>
            </a:prstTxWarp>
          </a:bodyPr>
          <a:lstStyle/>
          <a:p>
            <a:pPr eaLnBrk="1" hangingPunct="1"/>
            <a:r>
              <a:rPr lang="tr-TR" sz="3600" b="1" dirty="0" smtClean="0">
                <a:solidFill>
                  <a:srgbClr val="CC0099"/>
                </a:solidFill>
                <a:effectLst/>
              </a:rPr>
              <a:t>İşlerin kısımlara bölünemeyeceği</a:t>
            </a:r>
          </a:p>
        </p:txBody>
      </p:sp>
      <p:sp>
        <p:nvSpPr>
          <p:cNvPr id="37891" name="Rectangle 3"/>
          <p:cNvSpPr>
            <a:spLocks noGrp="1" noChangeArrowheads="1"/>
          </p:cNvSpPr>
          <p:nvPr>
            <p:ph idx="1"/>
          </p:nvPr>
        </p:nvSpPr>
        <p:spPr>
          <a:xfrm>
            <a:off x="611188" y="1125538"/>
            <a:ext cx="8281987" cy="5472112"/>
          </a:xfrm>
        </p:spPr>
        <p:txBody>
          <a:bodyPr/>
          <a:lstStyle/>
          <a:p>
            <a:pPr algn="just" eaLnBrk="1" hangingPunct="1"/>
            <a:r>
              <a:rPr lang="tr-TR" dirty="0" smtClean="0">
                <a:solidFill>
                  <a:srgbClr val="002060"/>
                </a:solidFill>
              </a:rPr>
              <a:t>Kanunun 19 uncu maddesine göre açık ihale usulü ile temini gereken ihtiyacın, 22/(d) bendi için öngörülen parasal sınırların altında kalacak şekilde, adet bazında veya aynı ihale konusu içinde yer alabilecek nitelikteki mal ve hizmet alımları ile yapım işlerinin, kalemlere veya gruplara bölünmek suretiyle aynı Kanunun 22/d bendine göre temini, 4734 sayılı Kanunun temel ilkelerine aykırılık teşkil ettiğinden,  bu yönde uygulamaların sorumluluk doğuracağı </a:t>
            </a:r>
            <a:r>
              <a:rPr lang="tr-TR" sz="2800" b="1" i="1" dirty="0" smtClean="0">
                <a:solidFill>
                  <a:srgbClr val="C00000"/>
                </a:solidFill>
              </a:rPr>
              <a:t>(</a:t>
            </a:r>
            <a:r>
              <a:rPr lang="tr-TR" sz="2800" b="1" i="1" dirty="0" err="1" smtClean="0">
                <a:solidFill>
                  <a:srgbClr val="C00000"/>
                </a:solidFill>
              </a:rPr>
              <a:t>Gnl</a:t>
            </a:r>
            <a:r>
              <a:rPr lang="tr-TR" sz="2800" b="1" i="1" dirty="0" smtClean="0">
                <a:solidFill>
                  <a:srgbClr val="C00000"/>
                </a:solidFill>
              </a:rPr>
              <a:t>. </a:t>
            </a:r>
            <a:r>
              <a:rPr lang="tr-TR" sz="2800" b="1" i="1" dirty="0" err="1" smtClean="0">
                <a:solidFill>
                  <a:srgbClr val="C00000"/>
                </a:solidFill>
              </a:rPr>
              <a:t>Tebl</a:t>
            </a:r>
            <a:r>
              <a:rPr lang="tr-TR" sz="2800" b="1" i="1" dirty="0" smtClean="0">
                <a:solidFill>
                  <a:srgbClr val="C00000"/>
                </a:solidFill>
              </a:rPr>
              <a:t>. 22.5.1.2. </a:t>
            </a:r>
            <a:r>
              <a:rPr lang="tr-TR" sz="2800" b="1" i="1" dirty="0" err="1" smtClean="0">
                <a:solidFill>
                  <a:srgbClr val="C00000"/>
                </a:solidFill>
              </a:rPr>
              <a:t>md.</a:t>
            </a:r>
            <a:r>
              <a:rPr lang="tr-TR" sz="2800" b="1" i="1" dirty="0" smtClean="0">
                <a:solidFill>
                  <a:srgbClr val="C00000"/>
                </a:solidFill>
              </a:rPr>
              <a:t>)</a:t>
            </a:r>
          </a:p>
        </p:txBody>
      </p:sp>
    </p:spTree>
    <p:extLst>
      <p:ext uri="{BB962C8B-B14F-4D97-AF65-F5344CB8AC3E}">
        <p14:creationId xmlns:p14="http://schemas.microsoft.com/office/powerpoint/2010/main" val="34306933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rrowheads="1"/>
          </p:cNvSpPr>
          <p:nvPr>
            <p:ph type="title"/>
          </p:nvPr>
        </p:nvSpPr>
        <p:spPr bwMode="auto">
          <a:xfrm>
            <a:off x="899592" y="260648"/>
            <a:ext cx="7653338" cy="1224136"/>
          </a:xfrm>
        </p:spPr>
        <p:txBody>
          <a:bodyPr vert="horz" wrap="square" lIns="91440" tIns="45720" rIns="91440" bIns="45720" numCol="1" anchorCtr="0" compatLnSpc="1">
            <a:prstTxWarp prst="textNoShape">
              <a:avLst/>
            </a:prstTxWarp>
            <a:normAutofit fontScale="90000"/>
          </a:bodyPr>
          <a:lstStyle/>
          <a:p>
            <a:pPr>
              <a:defRPr/>
            </a:pPr>
            <a:r>
              <a:rPr lang="tr-TR" sz="4000" b="1" dirty="0" smtClean="0">
                <a:solidFill>
                  <a:srgbClr val="CC0099"/>
                </a:solidFill>
                <a:effectLst/>
              </a:rPr>
              <a:t>22/e </a:t>
            </a:r>
            <a:r>
              <a:rPr lang="tr-TR" sz="3600" b="1" dirty="0" smtClean="0">
                <a:solidFill>
                  <a:srgbClr val="993366"/>
                </a:solidFill>
              </a:rPr>
              <a:t>İdarelerin </a:t>
            </a:r>
            <a:r>
              <a:rPr lang="tr-TR" sz="3600" b="1" dirty="0">
                <a:solidFill>
                  <a:srgbClr val="993366"/>
                </a:solidFill>
              </a:rPr>
              <a:t>ihtiyacına uygun taşınmaz mal alımı veya kiralanması: </a:t>
            </a:r>
            <a:endParaRPr lang="tr-TR" sz="4000" b="1" dirty="0" smtClean="0">
              <a:solidFill>
                <a:srgbClr val="CC0099"/>
              </a:solidFill>
              <a:effectLst/>
            </a:endParaRPr>
          </a:p>
        </p:txBody>
      </p:sp>
      <p:sp>
        <p:nvSpPr>
          <p:cNvPr id="57347" name="Rectangle 3"/>
          <p:cNvSpPr>
            <a:spLocks noGrp="1" noChangeArrowheads="1"/>
          </p:cNvSpPr>
          <p:nvPr>
            <p:ph idx="1"/>
          </p:nvPr>
        </p:nvSpPr>
        <p:spPr>
          <a:xfrm>
            <a:off x="611188" y="981075"/>
            <a:ext cx="8208962" cy="5876925"/>
          </a:xfrm>
        </p:spPr>
        <p:txBody>
          <a:bodyPr/>
          <a:lstStyle/>
          <a:p>
            <a:pPr algn="just" eaLnBrk="1" hangingPunct="1"/>
            <a:endParaRPr lang="tr-TR" b="1" dirty="0" smtClean="0">
              <a:solidFill>
                <a:srgbClr val="993366"/>
              </a:solidFill>
            </a:endParaRPr>
          </a:p>
          <a:p>
            <a:pPr algn="just" eaLnBrk="1" hangingPunct="1">
              <a:buFont typeface="Wingdings" pitchFamily="2" charset="2"/>
              <a:buNone/>
            </a:pPr>
            <a:r>
              <a:rPr lang="tr-TR" sz="2800" b="1" dirty="0" smtClean="0">
                <a:solidFill>
                  <a:srgbClr val="002060"/>
                </a:solidFill>
              </a:rPr>
              <a:t>    Alım veya kiralamaya ihtiyaç duyulmasına ilişkin gerekçenin belirtilmesi, alınması veya kiralanması düşünülen taşınmazın yeri ve sahip olması gereken özelliklerin belirlenmesi, alım veya kiralamaya ilişkin rayiçlerin tespit edilmesi, bu konudaki bilgilerin alıma veya kiralamaya ilişkin onay belgesine eklenmesi, ayrıca tabi olunan mevzuatının öngördüğü diğer zorunlulukların da yerine getirilmesi gerekmektedir. </a:t>
            </a:r>
            <a:r>
              <a:rPr lang="tr-TR" sz="2800" b="1" dirty="0" smtClean="0">
                <a:solidFill>
                  <a:srgbClr val="002060"/>
                </a:solidFill>
              </a:rPr>
              <a:t>                                    </a:t>
            </a:r>
            <a:r>
              <a:rPr lang="tr-TR" sz="3600" b="1" dirty="0" smtClean="0">
                <a:solidFill>
                  <a:srgbClr val="990033"/>
                </a:solidFill>
              </a:rPr>
              <a:t>./..</a:t>
            </a:r>
            <a:endParaRPr lang="tr-TR" sz="3600" b="1" dirty="0" smtClean="0">
              <a:solidFill>
                <a:srgbClr val="990033"/>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rrowheads="1"/>
          </p:cNvSpPr>
          <p:nvPr>
            <p:ph type="title"/>
          </p:nvPr>
        </p:nvSpPr>
        <p:spPr bwMode="auto">
          <a:xfrm>
            <a:off x="971550" y="274638"/>
            <a:ext cx="7715250" cy="777875"/>
          </a:xfrm>
        </p:spPr>
        <p:txBody>
          <a:bodyPr vert="horz" wrap="square" lIns="91440" tIns="45720" rIns="91440" bIns="45720" numCol="1" anchorCtr="0" compatLnSpc="1">
            <a:prstTxWarp prst="textNoShape">
              <a:avLst/>
            </a:prstTxWarp>
          </a:bodyPr>
          <a:lstStyle/>
          <a:p>
            <a:pPr eaLnBrk="1" hangingPunct="1"/>
            <a:r>
              <a:rPr lang="tr-TR" sz="4000" b="1" dirty="0" smtClean="0">
                <a:solidFill>
                  <a:srgbClr val="CC0099"/>
                </a:solidFill>
                <a:effectLst/>
              </a:rPr>
              <a:t>22/e</a:t>
            </a:r>
          </a:p>
        </p:txBody>
      </p:sp>
      <p:sp>
        <p:nvSpPr>
          <p:cNvPr id="45059" name="Rectangle 3"/>
          <p:cNvSpPr>
            <a:spLocks noGrp="1" noChangeArrowheads="1"/>
          </p:cNvSpPr>
          <p:nvPr>
            <p:ph idx="1"/>
          </p:nvPr>
        </p:nvSpPr>
        <p:spPr>
          <a:xfrm>
            <a:off x="611188" y="1052513"/>
            <a:ext cx="8208962" cy="5472831"/>
          </a:xfrm>
        </p:spPr>
        <p:txBody>
          <a:bodyPr>
            <a:normAutofit lnSpcReduction="10000"/>
          </a:bodyPr>
          <a:lstStyle/>
          <a:p>
            <a:pPr marL="365760" indent="-283464" algn="just" eaLnBrk="1" fontAlgn="auto" hangingPunct="1">
              <a:spcAft>
                <a:spcPts val="0"/>
              </a:spcAft>
              <a:buFont typeface="Wingdings 2"/>
              <a:buChar char=""/>
              <a:defRPr/>
            </a:pPr>
            <a:r>
              <a:rPr lang="tr-TR" b="1" dirty="0" smtClean="0">
                <a:solidFill>
                  <a:srgbClr val="993366"/>
                </a:solidFill>
              </a:rPr>
              <a:t>Bunun yanında, düzenlenecek sözleşmelerde kira bedelinde artış yapılmasının öngörülmesi halinde; </a:t>
            </a:r>
            <a:r>
              <a:rPr lang="tr-TR" dirty="0" smtClean="0"/>
              <a:t>genel bütçeye dahil idareler ile katma bütçeli idarelerce artış oranının Maliye Bakanlığının her yıl yayımladığı kira artış oranlarını geçmeyeceği yönünde hüküm konulması</a:t>
            </a:r>
            <a:r>
              <a:rPr lang="tr-TR" dirty="0" smtClean="0">
                <a:solidFill>
                  <a:srgbClr val="002060"/>
                </a:solidFill>
              </a:rPr>
              <a:t>, </a:t>
            </a:r>
          </a:p>
          <a:p>
            <a:pPr marL="365760" indent="-283464" algn="just" eaLnBrk="1" fontAlgn="auto" hangingPunct="1">
              <a:spcAft>
                <a:spcPts val="0"/>
              </a:spcAft>
              <a:buFont typeface="Wingdings" pitchFamily="2" charset="2"/>
              <a:buChar char="Ø"/>
              <a:defRPr/>
            </a:pPr>
            <a:r>
              <a:rPr lang="tr-TR" dirty="0" smtClean="0">
                <a:solidFill>
                  <a:srgbClr val="002060"/>
                </a:solidFill>
              </a:rPr>
              <a:t>diğer idarelerce ise genel uygulamalar dikkate alınmak suretiyle belirlenecek oranlarda artış yapılacağı yönünde hüküm konulması zorunludur.  </a:t>
            </a:r>
            <a:r>
              <a:rPr lang="tr-TR" b="1" dirty="0" smtClean="0"/>
              <a:t>        </a:t>
            </a:r>
            <a:r>
              <a:rPr lang="tr-TR" sz="2800" b="1" i="1" dirty="0" smtClean="0">
                <a:solidFill>
                  <a:srgbClr val="0070C0"/>
                </a:solidFill>
              </a:rPr>
              <a:t>(</a:t>
            </a:r>
            <a:r>
              <a:rPr lang="tr-TR" sz="2800" b="1" i="1" dirty="0" err="1" smtClean="0">
                <a:solidFill>
                  <a:srgbClr val="0070C0"/>
                </a:solidFill>
              </a:rPr>
              <a:t>Gn</a:t>
            </a:r>
            <a:r>
              <a:rPr lang="tr-TR" sz="2800" b="1" i="1" dirty="0" smtClean="0">
                <a:solidFill>
                  <a:srgbClr val="0070C0"/>
                </a:solidFill>
              </a:rPr>
              <a:t>. </a:t>
            </a:r>
            <a:r>
              <a:rPr lang="tr-TR" sz="2800" b="1" i="1" dirty="0" err="1" smtClean="0">
                <a:solidFill>
                  <a:srgbClr val="0070C0"/>
                </a:solidFill>
              </a:rPr>
              <a:t>Tebl</a:t>
            </a:r>
            <a:r>
              <a:rPr lang="tr-TR" sz="2800" b="1" i="1" dirty="0" smtClean="0">
                <a:solidFill>
                  <a:srgbClr val="0070C0"/>
                </a:solidFill>
              </a:rPr>
              <a:t>.  </a:t>
            </a:r>
            <a:r>
              <a:rPr lang="tr-TR" sz="2800" b="1" i="1" dirty="0" smtClean="0">
                <a:solidFill>
                  <a:srgbClr val="0070C0"/>
                </a:solidFill>
              </a:rPr>
              <a:t>22.6.1.1)</a:t>
            </a:r>
            <a:endParaRPr lang="tr-TR" sz="2800" b="1" i="1" dirty="0" smtClean="0">
              <a:solidFill>
                <a:srgbClr val="0070C0"/>
              </a:solidFill>
            </a:endParaRPr>
          </a:p>
          <a:p>
            <a:pPr marL="365760" indent="-283464" eaLnBrk="1" fontAlgn="auto" hangingPunct="1">
              <a:spcAft>
                <a:spcPts val="0"/>
              </a:spcAft>
              <a:buFont typeface="Wingdings" pitchFamily="2" charset="2"/>
              <a:buNone/>
              <a:defRPr/>
            </a:pPr>
            <a:endParaRPr lang="tr-TR" b="1"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35608" y="274638"/>
            <a:ext cx="7498080" cy="202034"/>
          </a:xfrm>
        </p:spPr>
        <p:txBody>
          <a:bodyPr>
            <a:normAutofit fontScale="90000"/>
          </a:bodyPr>
          <a:lstStyle/>
          <a:p>
            <a:endParaRPr lang="tr-TR" dirty="0"/>
          </a:p>
        </p:txBody>
      </p:sp>
      <p:sp>
        <p:nvSpPr>
          <p:cNvPr id="3" name="İçerik Yer Tutucusu 2"/>
          <p:cNvSpPr>
            <a:spLocks noGrp="1"/>
          </p:cNvSpPr>
          <p:nvPr>
            <p:ph idx="1"/>
          </p:nvPr>
        </p:nvSpPr>
        <p:spPr>
          <a:xfrm>
            <a:off x="611560" y="476672"/>
            <a:ext cx="8322128" cy="6192688"/>
          </a:xfrm>
        </p:spPr>
        <p:txBody>
          <a:bodyPr>
            <a:normAutofit lnSpcReduction="10000"/>
          </a:bodyPr>
          <a:lstStyle/>
          <a:p>
            <a:pPr algn="just"/>
            <a:r>
              <a:rPr lang="tr-TR" dirty="0"/>
              <a:t>Genel yönetim kapsamındaki idarelerin taşınmaz mal kiralamalarına ilişkin olarak; daha önce kiralanmış bulunan taşınmaz malların kira artış oranları, bugüne kadar olduğu gibi bütçe harcamalarına ilişkin yetki ve görevi çerçevesinde 10/6/2006 tarihli ve 26194 sayılı Resmi </a:t>
            </a:r>
            <a:r>
              <a:rPr lang="tr-TR" dirty="0" err="1"/>
              <a:t>Gazete’de</a:t>
            </a:r>
            <a:r>
              <a:rPr lang="tr-TR" dirty="0"/>
              <a:t> yayımlanan “Kamu İdarelerinin Taşınmaz Mal Kiralamalarına İlişkin Genelge” hükümlerine göre yapılacaktır. 4734 sayılı Kanun kapsamındaki diğer idarelerin kira bedellerinin ise, sözleşmelerinde belirtilen oranlarda artırılması mümkün görülmektedir. </a:t>
            </a:r>
            <a:endParaRPr lang="tr-TR" dirty="0" smtClean="0"/>
          </a:p>
          <a:p>
            <a:r>
              <a:rPr lang="tr-TR" sz="2800" b="1" i="1" dirty="0" smtClean="0">
                <a:solidFill>
                  <a:srgbClr val="990033"/>
                </a:solidFill>
              </a:rPr>
              <a:t>(Gn. </a:t>
            </a:r>
            <a:r>
              <a:rPr lang="tr-TR" sz="2800" b="1" i="1" dirty="0" err="1" smtClean="0">
                <a:solidFill>
                  <a:srgbClr val="990033"/>
                </a:solidFill>
              </a:rPr>
              <a:t>Tebl</a:t>
            </a:r>
            <a:r>
              <a:rPr lang="tr-TR" sz="2800" b="1" i="1" dirty="0" smtClean="0">
                <a:solidFill>
                  <a:srgbClr val="990033"/>
                </a:solidFill>
              </a:rPr>
              <a:t>. 22.6.1.)</a:t>
            </a:r>
            <a:endParaRPr lang="tr-TR" sz="2800" b="1" i="1" dirty="0">
              <a:solidFill>
                <a:srgbClr val="990033"/>
              </a:solidFill>
            </a:endParaRPr>
          </a:p>
        </p:txBody>
      </p:sp>
    </p:spTree>
    <p:extLst>
      <p:ext uri="{BB962C8B-B14F-4D97-AF65-F5344CB8AC3E}">
        <p14:creationId xmlns:p14="http://schemas.microsoft.com/office/powerpoint/2010/main" val="37881809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rrowheads="1"/>
          </p:cNvSpPr>
          <p:nvPr>
            <p:ph type="title"/>
          </p:nvPr>
        </p:nvSpPr>
        <p:spPr bwMode="auto">
          <a:xfrm>
            <a:off x="971550" y="274638"/>
            <a:ext cx="7715250" cy="993775"/>
          </a:xfrm>
        </p:spPr>
        <p:txBody>
          <a:bodyPr vert="horz" wrap="square" lIns="91440" tIns="45720" rIns="91440" bIns="45720" numCol="1" anchorCtr="0" compatLnSpc="1">
            <a:prstTxWarp prst="textNoShape">
              <a:avLst/>
            </a:prstTxWarp>
          </a:bodyPr>
          <a:lstStyle/>
          <a:p>
            <a:pPr eaLnBrk="1" hangingPunct="1"/>
            <a:r>
              <a:rPr lang="tr-TR" sz="4000" b="1" dirty="0" smtClean="0">
                <a:solidFill>
                  <a:srgbClr val="CC0099"/>
                </a:solidFill>
                <a:effectLst/>
              </a:rPr>
              <a:t>22/f, g</a:t>
            </a:r>
          </a:p>
        </p:txBody>
      </p:sp>
      <p:sp>
        <p:nvSpPr>
          <p:cNvPr id="46083" name="Rectangle 3"/>
          <p:cNvSpPr>
            <a:spLocks noGrp="1" noChangeArrowheads="1"/>
          </p:cNvSpPr>
          <p:nvPr>
            <p:ph idx="1"/>
          </p:nvPr>
        </p:nvSpPr>
        <p:spPr>
          <a:xfrm>
            <a:off x="611188" y="1628775"/>
            <a:ext cx="8281987" cy="4968875"/>
          </a:xfrm>
        </p:spPr>
        <p:txBody>
          <a:bodyPr>
            <a:normAutofit fontScale="92500" lnSpcReduction="10000"/>
          </a:bodyPr>
          <a:lstStyle/>
          <a:p>
            <a:pPr marL="365760" indent="-283464" algn="just" eaLnBrk="1" fontAlgn="auto" hangingPunct="1">
              <a:lnSpc>
                <a:spcPct val="90000"/>
              </a:lnSpc>
              <a:spcAft>
                <a:spcPts val="0"/>
              </a:spcAft>
              <a:buFont typeface="Wingdings 2"/>
              <a:buChar char=""/>
              <a:defRPr/>
            </a:pPr>
            <a:r>
              <a:rPr lang="tr-TR" b="1" dirty="0" smtClean="0">
                <a:solidFill>
                  <a:srgbClr val="0070C0"/>
                </a:solidFill>
              </a:rPr>
              <a:t>f)</a:t>
            </a:r>
            <a:r>
              <a:rPr lang="tr-TR" b="1" dirty="0" smtClean="0"/>
              <a:t> </a:t>
            </a:r>
            <a:r>
              <a:rPr lang="tr-TR" dirty="0" smtClean="0">
                <a:solidFill>
                  <a:srgbClr val="993366"/>
                </a:solidFill>
              </a:rPr>
              <a:t>Özelliğinden dolayı stoklama imkanı bulunmayan ve acil durumlarda kullanılacak olan ilaç, tıbbi sarf malzemeleri ile test ve tetkik sarf malzemesi alımları.</a:t>
            </a:r>
          </a:p>
          <a:p>
            <a:pPr marL="365760" indent="-283464" algn="just" eaLnBrk="1" fontAlgn="auto" hangingPunct="1">
              <a:lnSpc>
                <a:spcPct val="90000"/>
              </a:lnSpc>
              <a:spcAft>
                <a:spcPts val="0"/>
              </a:spcAft>
              <a:buFont typeface="Wingdings" pitchFamily="2" charset="2"/>
              <a:buNone/>
              <a:defRPr/>
            </a:pPr>
            <a:r>
              <a:rPr lang="tr-TR" dirty="0" smtClean="0"/>
              <a:t> </a:t>
            </a:r>
            <a:br>
              <a:rPr lang="tr-TR" dirty="0" smtClean="0"/>
            </a:br>
            <a:r>
              <a:rPr lang="tr-TR" b="1" dirty="0" smtClean="0">
                <a:solidFill>
                  <a:srgbClr val="0070C0"/>
                </a:solidFill>
              </a:rPr>
              <a:t>g)</a:t>
            </a:r>
            <a:r>
              <a:rPr lang="tr-TR" b="1" dirty="0" smtClean="0"/>
              <a:t> </a:t>
            </a:r>
            <a:r>
              <a:rPr lang="tr-TR" dirty="0" smtClean="0">
                <a:solidFill>
                  <a:srgbClr val="993366"/>
                </a:solidFill>
              </a:rPr>
              <a:t>Milletlerarası tahkim yoluyla çözülmesi öngörülen uyuşmazlıklarla ilgili davalarda, </a:t>
            </a:r>
            <a:r>
              <a:rPr lang="tr-TR" dirty="0" smtClean="0"/>
              <a:t>Kanun kapsamındaki idareleri temsil ve savunmak üzere Türk veya yabancı uyruklu avukatlardan ya da avukatlık ortaklıklarından yapılacak hizmet alımları. </a:t>
            </a:r>
          </a:p>
          <a:p>
            <a:pPr marL="365760" indent="-283464" algn="just" eaLnBrk="1" fontAlgn="auto" hangingPunct="1">
              <a:lnSpc>
                <a:spcPct val="90000"/>
              </a:lnSpc>
              <a:spcAft>
                <a:spcPts val="0"/>
              </a:spcAft>
              <a:buFont typeface="Wingdings" pitchFamily="2" charset="2"/>
              <a:buNone/>
              <a:defRPr/>
            </a:pPr>
            <a:r>
              <a:rPr lang="tr-TR" dirty="0" smtClean="0"/>
              <a:t/>
            </a:r>
            <a:br>
              <a:rPr lang="tr-TR" dirty="0" smtClean="0"/>
            </a:br>
            <a:r>
              <a:rPr lang="tr-TR" sz="2800" dirty="0" smtClean="0"/>
              <a:t/>
            </a:r>
            <a:br>
              <a:rPr lang="tr-TR" sz="2800" dirty="0" smtClean="0"/>
            </a:br>
            <a:endParaRPr lang="tr-TR" sz="28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rrowheads="1"/>
          </p:cNvSpPr>
          <p:nvPr>
            <p:ph type="title"/>
          </p:nvPr>
        </p:nvSpPr>
        <p:spPr>
          <a:xfrm>
            <a:off x="971550" y="188913"/>
            <a:ext cx="7653338" cy="719137"/>
          </a:xfrm>
        </p:spPr>
        <p:txBody>
          <a:bodyPr>
            <a:normAutofit fontScale="90000"/>
          </a:bodyPr>
          <a:lstStyle/>
          <a:p>
            <a:pPr eaLnBrk="1" fontAlgn="auto" hangingPunct="1">
              <a:spcAft>
                <a:spcPts val="0"/>
              </a:spcAft>
              <a:defRPr/>
            </a:pPr>
            <a:r>
              <a:rPr lang="tr-TR" b="1" dirty="0" smtClean="0">
                <a:solidFill>
                  <a:srgbClr val="CC0099"/>
                </a:solidFill>
                <a:effectLst/>
              </a:rPr>
              <a:t>22/h, ı</a:t>
            </a:r>
          </a:p>
        </p:txBody>
      </p:sp>
      <p:sp>
        <p:nvSpPr>
          <p:cNvPr id="47107" name="Rectangle 3"/>
          <p:cNvSpPr>
            <a:spLocks noGrp="1" noChangeArrowheads="1"/>
          </p:cNvSpPr>
          <p:nvPr>
            <p:ph idx="1"/>
          </p:nvPr>
        </p:nvSpPr>
        <p:spPr>
          <a:xfrm>
            <a:off x="611188" y="1052513"/>
            <a:ext cx="8281987" cy="5616575"/>
          </a:xfrm>
        </p:spPr>
        <p:txBody>
          <a:bodyPr>
            <a:normAutofit lnSpcReduction="10000"/>
          </a:bodyPr>
          <a:lstStyle/>
          <a:p>
            <a:pPr marL="365760" indent="-283464" algn="just" eaLnBrk="1" fontAlgn="auto" hangingPunct="1">
              <a:spcAft>
                <a:spcPts val="0"/>
              </a:spcAft>
              <a:buFont typeface="Wingdings 2"/>
              <a:buChar char=""/>
              <a:defRPr/>
            </a:pPr>
            <a:r>
              <a:rPr lang="tr-TR" b="1" dirty="0" smtClean="0">
                <a:solidFill>
                  <a:srgbClr val="0070C0"/>
                </a:solidFill>
              </a:rPr>
              <a:t>h)</a:t>
            </a:r>
            <a:r>
              <a:rPr lang="tr-TR" b="1" dirty="0" smtClean="0"/>
              <a:t> </a:t>
            </a:r>
            <a:r>
              <a:rPr lang="tr-TR" dirty="0" smtClean="0"/>
              <a:t>(Ek: 5020 / 28 md.) 4353 sayılı Kanunun 22 </a:t>
            </a:r>
            <a:r>
              <a:rPr lang="tr-TR" dirty="0" err="1" smtClean="0"/>
              <a:t>nci</a:t>
            </a:r>
            <a:r>
              <a:rPr lang="tr-TR" dirty="0" smtClean="0"/>
              <a:t> ve 36 </a:t>
            </a:r>
            <a:r>
              <a:rPr lang="tr-TR" dirty="0" err="1" smtClean="0"/>
              <a:t>ncı</a:t>
            </a:r>
            <a:r>
              <a:rPr lang="tr-TR" dirty="0" smtClean="0"/>
              <a:t> maddeleri uyarınca </a:t>
            </a:r>
            <a:r>
              <a:rPr lang="tr-TR" b="1" dirty="0" smtClean="0">
                <a:solidFill>
                  <a:srgbClr val="002060"/>
                </a:solidFill>
              </a:rPr>
              <a:t>Türk veya yabancı uyruklu avukatlardan hizmet alımları.</a:t>
            </a:r>
          </a:p>
          <a:p>
            <a:pPr marL="365760" indent="-283464" algn="just" eaLnBrk="1" fontAlgn="auto" hangingPunct="1">
              <a:spcAft>
                <a:spcPts val="0"/>
              </a:spcAft>
              <a:buFont typeface="Wingdings 2"/>
              <a:buChar char=""/>
              <a:defRPr/>
            </a:pPr>
            <a:r>
              <a:rPr lang="tr-TR" b="1" dirty="0" smtClean="0">
                <a:solidFill>
                  <a:srgbClr val="0070C0"/>
                </a:solidFill>
              </a:rPr>
              <a:t>ı)</a:t>
            </a:r>
            <a:r>
              <a:rPr lang="tr-TR" dirty="0" smtClean="0"/>
              <a:t> (Ek: 5763/ 35 md.) </a:t>
            </a:r>
            <a:r>
              <a:rPr lang="tr-TR" b="1" dirty="0" smtClean="0">
                <a:solidFill>
                  <a:srgbClr val="002060"/>
                </a:solidFill>
              </a:rPr>
              <a:t>Türkiye İş Kurumunun</a:t>
            </a:r>
            <a:r>
              <a:rPr lang="tr-TR" dirty="0" smtClean="0"/>
              <a:t>, 25/6/2003 tarihli ve 4904 sayılı Kanunun 3 üncü maddesinin (b) ve (c) bentlerinde sayılan görevlerine ilişkin  hizmet alımları ile …..</a:t>
            </a:r>
          </a:p>
          <a:p>
            <a:pPr marL="365760" indent="-283464" algn="just" eaLnBrk="1" fontAlgn="auto" hangingPunct="1">
              <a:spcAft>
                <a:spcPts val="0"/>
              </a:spcAft>
              <a:buFont typeface="Wingdings 2"/>
              <a:buChar char=""/>
              <a:defRPr/>
            </a:pPr>
            <a:r>
              <a:rPr lang="tr-TR" b="1" dirty="0" smtClean="0">
                <a:solidFill>
                  <a:srgbClr val="0070C0"/>
                </a:solidFill>
              </a:rPr>
              <a:t>i)</a:t>
            </a:r>
            <a:r>
              <a:rPr lang="tr-TR" dirty="0"/>
              <a:t> Yüksek Seçim Kurulu tarafından yapılacak filigranlı oy pusulası kağıdı ve filigranlı oy zarfı kağıdı alımı ile oy pusulası basım hizmeti alımı</a:t>
            </a:r>
            <a:r>
              <a:rPr lang="tr-TR" dirty="0" smtClean="0"/>
              <a:t>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rrowheads="1"/>
          </p:cNvSpPr>
          <p:nvPr>
            <p:ph type="title"/>
          </p:nvPr>
        </p:nvSpPr>
        <p:spPr bwMode="auto">
          <a:xfrm>
            <a:off x="971550" y="274638"/>
            <a:ext cx="7962900" cy="1143000"/>
          </a:xfrm>
        </p:spPr>
        <p:txBody>
          <a:bodyPr vert="horz" wrap="square" lIns="91440" tIns="45720" rIns="91440" bIns="45720" numCol="1" anchorCtr="0" compatLnSpc="1">
            <a:prstTxWarp prst="textNoShape">
              <a:avLst/>
            </a:prstTxWarp>
          </a:bodyPr>
          <a:lstStyle/>
          <a:p>
            <a:pPr eaLnBrk="1" hangingPunct="1"/>
            <a:r>
              <a:rPr lang="tr-TR" sz="4000" b="1" dirty="0" smtClean="0">
                <a:solidFill>
                  <a:srgbClr val="CC0099"/>
                </a:solidFill>
                <a:effectLst/>
              </a:rPr>
              <a:t>Yasaklama Kararı</a:t>
            </a:r>
          </a:p>
        </p:txBody>
      </p:sp>
      <p:sp>
        <p:nvSpPr>
          <p:cNvPr id="61443" name="Rectangle 3"/>
          <p:cNvSpPr>
            <a:spLocks noGrp="1" noChangeArrowheads="1"/>
          </p:cNvSpPr>
          <p:nvPr>
            <p:ph idx="1"/>
          </p:nvPr>
        </p:nvSpPr>
        <p:spPr>
          <a:xfrm>
            <a:off x="611188" y="1447800"/>
            <a:ext cx="8137525" cy="4800600"/>
          </a:xfrm>
        </p:spPr>
        <p:txBody>
          <a:bodyPr/>
          <a:lstStyle/>
          <a:p>
            <a:pPr algn="just" eaLnBrk="1" hangingPunct="1"/>
            <a:r>
              <a:rPr lang="tr-TR" b="1" dirty="0" smtClean="0">
                <a:solidFill>
                  <a:srgbClr val="002060"/>
                </a:solidFill>
              </a:rPr>
              <a:t>Doğrudan temin yoluyla yapılan alımlarda 4734  sayılı Kanunun 10 uncu, 11 inci ve 40 </a:t>
            </a:r>
            <a:r>
              <a:rPr lang="tr-TR" b="1" dirty="0" err="1" smtClean="0">
                <a:solidFill>
                  <a:srgbClr val="002060"/>
                </a:solidFill>
              </a:rPr>
              <a:t>ıncı</a:t>
            </a:r>
            <a:r>
              <a:rPr lang="tr-TR" b="1" dirty="0" smtClean="0">
                <a:solidFill>
                  <a:srgbClr val="002060"/>
                </a:solidFill>
              </a:rPr>
              <a:t> maddelerinin uygulanması zorunlu olmadığından, Kanunun 58 inci maddesine göre ihalelere katılmaktan </a:t>
            </a:r>
            <a:r>
              <a:rPr lang="tr-TR" b="1" dirty="0" smtClean="0">
                <a:solidFill>
                  <a:srgbClr val="0000CC"/>
                </a:solidFill>
              </a:rPr>
              <a:t>yasaklama kararı verilebilmesi mümkün değildir.</a:t>
            </a:r>
          </a:p>
          <a:p>
            <a:pPr eaLnBrk="1" hangingPunct="1">
              <a:buFont typeface="Wingdings" pitchFamily="2" charset="2"/>
              <a:buNone/>
            </a:pPr>
            <a:r>
              <a:rPr lang="tr-TR" b="1" dirty="0" smtClean="0"/>
              <a:t>    </a:t>
            </a:r>
            <a:r>
              <a:rPr lang="tr-TR" sz="2800" b="1" i="1" dirty="0" smtClean="0">
                <a:solidFill>
                  <a:srgbClr val="993366"/>
                </a:solidFill>
              </a:rPr>
              <a:t>(KİK </a:t>
            </a:r>
            <a:r>
              <a:rPr lang="tr-TR" sz="2800" b="1" i="1" dirty="0" err="1" smtClean="0">
                <a:solidFill>
                  <a:srgbClr val="993366"/>
                </a:solidFill>
              </a:rPr>
              <a:t>Gn.Teb</a:t>
            </a:r>
            <a:r>
              <a:rPr lang="tr-TR" sz="2800" b="1" i="1" dirty="0" smtClean="0">
                <a:solidFill>
                  <a:srgbClr val="993366"/>
                </a:solidFill>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00100" y="274638"/>
            <a:ext cx="7933588" cy="1143000"/>
          </a:xfrm>
        </p:spPr>
        <p:txBody>
          <a:bodyPr>
            <a:normAutofit/>
          </a:bodyPr>
          <a:lstStyle/>
          <a:p>
            <a:r>
              <a:rPr lang="tr-TR" sz="3600" b="1" dirty="0" smtClean="0">
                <a:solidFill>
                  <a:srgbClr val="CC0066"/>
                </a:solidFill>
              </a:rPr>
              <a:t>Doğrudan temin</a:t>
            </a:r>
            <a:endParaRPr lang="tr-TR" sz="3600" b="1" dirty="0">
              <a:solidFill>
                <a:srgbClr val="CC0066"/>
              </a:solidFill>
            </a:endParaRPr>
          </a:p>
        </p:txBody>
      </p:sp>
      <p:sp>
        <p:nvSpPr>
          <p:cNvPr id="3" name="2 İçerik Yer Tutucusu"/>
          <p:cNvSpPr>
            <a:spLocks noGrp="1"/>
          </p:cNvSpPr>
          <p:nvPr>
            <p:ph idx="1"/>
          </p:nvPr>
        </p:nvSpPr>
        <p:spPr>
          <a:xfrm>
            <a:off x="571472" y="1571612"/>
            <a:ext cx="8286808" cy="4676788"/>
          </a:xfrm>
        </p:spPr>
        <p:txBody>
          <a:bodyPr/>
          <a:lstStyle/>
          <a:p>
            <a:pPr algn="just"/>
            <a:r>
              <a:rPr lang="tr-TR" dirty="0" smtClean="0">
                <a:solidFill>
                  <a:srgbClr val="000066"/>
                </a:solidFill>
              </a:rPr>
              <a:t>4734 sayılı Kanunun 22’inci maddesinde sayılan durumlarda ihtiyaçlar doğrudan temin suretiyle karşılanabilir.</a:t>
            </a:r>
          </a:p>
          <a:p>
            <a:pPr algn="just"/>
            <a:r>
              <a:rPr lang="tr-TR" dirty="0" smtClean="0">
                <a:solidFill>
                  <a:srgbClr val="000066"/>
                </a:solidFill>
              </a:rPr>
              <a:t>Doğrudan temin bir ihale usulü olmamakla birlikte yine bu Kanun kapsamında yapılan bir ihtiyaç temin yöntemidir. (mal alımı, hizmet alımı ve yapım işi için uygulanabilir)</a:t>
            </a:r>
            <a:endParaRPr lang="tr-TR" dirty="0">
              <a:solidFill>
                <a:srgbClr val="000066"/>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rrowheads="1"/>
          </p:cNvSpPr>
          <p:nvPr>
            <p:ph type="title"/>
          </p:nvPr>
        </p:nvSpPr>
        <p:spPr bwMode="auto">
          <a:xfrm>
            <a:off x="1042988" y="274638"/>
            <a:ext cx="7891462" cy="1143000"/>
          </a:xfrm>
        </p:spPr>
        <p:txBody>
          <a:bodyPr vert="horz" wrap="square" lIns="91440" tIns="45720" rIns="91440" bIns="45720" numCol="1" anchorCtr="0" compatLnSpc="1">
            <a:prstTxWarp prst="textNoShape">
              <a:avLst/>
            </a:prstTxWarp>
          </a:bodyPr>
          <a:lstStyle/>
          <a:p>
            <a:pPr eaLnBrk="1" hangingPunct="1"/>
            <a:r>
              <a:rPr lang="tr-TR" sz="3200" b="1" dirty="0" smtClean="0">
                <a:solidFill>
                  <a:srgbClr val="CC0099"/>
                </a:solidFill>
                <a:effectLst/>
              </a:rPr>
              <a:t>4734/62- ı  </a:t>
            </a:r>
            <a:r>
              <a:rPr lang="tr-TR" sz="3200" b="1" i="1" dirty="0" smtClean="0">
                <a:solidFill>
                  <a:srgbClr val="993366"/>
                </a:solidFill>
                <a:effectLst/>
              </a:rPr>
              <a:t>(Ek: 4964/38 </a:t>
            </a:r>
            <a:r>
              <a:rPr lang="tr-TR" sz="3200" b="1" i="1" dirty="0" err="1" smtClean="0">
                <a:solidFill>
                  <a:srgbClr val="993366"/>
                </a:solidFill>
                <a:effectLst/>
              </a:rPr>
              <a:t>md.</a:t>
            </a:r>
            <a:r>
              <a:rPr lang="tr-TR" sz="3200" b="1" i="1" dirty="0" smtClean="0">
                <a:solidFill>
                  <a:srgbClr val="993366"/>
                </a:solidFill>
                <a:effectLst/>
              </a:rPr>
              <a:t>) </a:t>
            </a:r>
          </a:p>
        </p:txBody>
      </p:sp>
      <p:sp>
        <p:nvSpPr>
          <p:cNvPr id="62467" name="Rectangle 3"/>
          <p:cNvSpPr>
            <a:spLocks noGrp="1" noChangeArrowheads="1"/>
          </p:cNvSpPr>
          <p:nvPr>
            <p:ph idx="1"/>
          </p:nvPr>
        </p:nvSpPr>
        <p:spPr>
          <a:xfrm>
            <a:off x="611188" y="1600200"/>
            <a:ext cx="8208962" cy="4781550"/>
          </a:xfrm>
        </p:spPr>
        <p:txBody>
          <a:bodyPr/>
          <a:lstStyle/>
          <a:p>
            <a:pPr algn="just" eaLnBrk="1" hangingPunct="1"/>
            <a:r>
              <a:rPr lang="tr-TR" b="1" dirty="0" smtClean="0">
                <a:solidFill>
                  <a:srgbClr val="002060"/>
                </a:solidFill>
              </a:rPr>
              <a:t>Bu Kanunun 21 ve 22 </a:t>
            </a:r>
            <a:r>
              <a:rPr lang="tr-TR" b="1" dirty="0" err="1" smtClean="0">
                <a:solidFill>
                  <a:srgbClr val="002060"/>
                </a:solidFill>
              </a:rPr>
              <a:t>nci</a:t>
            </a:r>
            <a:r>
              <a:rPr lang="tr-TR" b="1" dirty="0" smtClean="0">
                <a:solidFill>
                  <a:srgbClr val="002060"/>
                </a:solidFill>
              </a:rPr>
              <a:t> maddelerindeki parasal limitler dahilinde yapılacak harcamaların yıllık toplamı,</a:t>
            </a:r>
            <a:r>
              <a:rPr lang="tr-TR" b="1" dirty="0" smtClean="0">
                <a:solidFill>
                  <a:schemeClr val="folHlink"/>
                </a:solidFill>
              </a:rPr>
              <a:t> </a:t>
            </a:r>
            <a:r>
              <a:rPr lang="tr-TR" b="1" dirty="0" smtClean="0">
                <a:solidFill>
                  <a:srgbClr val="0070C0"/>
                </a:solidFill>
              </a:rPr>
              <a:t>idarelerin bütçelerine bu amaçla konulacak ödeneklerin </a:t>
            </a:r>
            <a:r>
              <a:rPr lang="tr-TR" b="1" dirty="0" smtClean="0">
                <a:solidFill>
                  <a:srgbClr val="993366"/>
                </a:solidFill>
              </a:rPr>
              <a:t>%10'unu </a:t>
            </a:r>
            <a:r>
              <a:rPr lang="tr-TR" b="1" dirty="0" smtClean="0">
                <a:solidFill>
                  <a:srgbClr val="002060"/>
                </a:solidFill>
              </a:rPr>
              <a:t>Kamu İhale Kurulunun uygun görüşü olmadıkça aşamaz.</a:t>
            </a:r>
          </a:p>
          <a:p>
            <a:pPr algn="just" eaLnBrk="1" hangingPunct="1"/>
            <a:r>
              <a:rPr lang="tr-TR" b="1" dirty="0" smtClean="0">
                <a:solidFill>
                  <a:srgbClr val="002060"/>
                </a:solidFill>
              </a:rPr>
              <a:t>Bahsedilen parasal tutarlar </a:t>
            </a:r>
            <a:r>
              <a:rPr lang="tr-TR" b="1" dirty="0" smtClean="0">
                <a:solidFill>
                  <a:srgbClr val="993366"/>
                </a:solidFill>
              </a:rPr>
              <a:t>21/f</a:t>
            </a:r>
            <a:r>
              <a:rPr lang="tr-TR" b="1" dirty="0" smtClean="0">
                <a:solidFill>
                  <a:srgbClr val="002060"/>
                </a:solidFill>
              </a:rPr>
              <a:t> ve </a:t>
            </a:r>
            <a:r>
              <a:rPr lang="tr-TR" b="1" dirty="0" smtClean="0">
                <a:solidFill>
                  <a:srgbClr val="993366"/>
                </a:solidFill>
              </a:rPr>
              <a:t>22/d </a:t>
            </a:r>
            <a:r>
              <a:rPr lang="tr-TR" b="1" dirty="0" smtClean="0">
                <a:solidFill>
                  <a:srgbClr val="002060"/>
                </a:solidFill>
              </a:rPr>
              <a:t>maddelerinde belirtilen tutarlardır</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rrowheads="1"/>
          </p:cNvSpPr>
          <p:nvPr>
            <p:ph type="title"/>
          </p:nvPr>
        </p:nvSpPr>
        <p:spPr bwMode="auto">
          <a:xfrm>
            <a:off x="1116013" y="274638"/>
            <a:ext cx="7818437" cy="1143000"/>
          </a:xfrm>
        </p:spPr>
        <p:txBody>
          <a:bodyPr vert="horz" wrap="square" lIns="91440" tIns="45720" rIns="91440" bIns="45720" numCol="1" anchorCtr="0" compatLnSpc="1">
            <a:prstTxWarp prst="textNoShape">
              <a:avLst/>
            </a:prstTxWarp>
          </a:bodyPr>
          <a:lstStyle/>
          <a:p>
            <a:pPr eaLnBrk="1" hangingPunct="1"/>
            <a:r>
              <a:rPr lang="tr-TR" b="1" dirty="0" smtClean="0">
                <a:solidFill>
                  <a:srgbClr val="CC0099"/>
                </a:solidFill>
                <a:effectLst/>
              </a:rPr>
              <a:t>Amaç</a:t>
            </a:r>
          </a:p>
        </p:txBody>
      </p:sp>
      <p:sp>
        <p:nvSpPr>
          <p:cNvPr id="63491" name="Rectangle 3"/>
          <p:cNvSpPr>
            <a:spLocks noGrp="1" noChangeArrowheads="1"/>
          </p:cNvSpPr>
          <p:nvPr>
            <p:ph idx="1"/>
          </p:nvPr>
        </p:nvSpPr>
        <p:spPr>
          <a:xfrm>
            <a:off x="684213" y="1557338"/>
            <a:ext cx="8135937" cy="4824412"/>
          </a:xfrm>
        </p:spPr>
        <p:txBody>
          <a:bodyPr/>
          <a:lstStyle/>
          <a:p>
            <a:pPr algn="just" eaLnBrk="1" hangingPunct="1"/>
            <a:r>
              <a:rPr lang="tr-TR" b="1" dirty="0" smtClean="0">
                <a:solidFill>
                  <a:srgbClr val="002060"/>
                </a:solidFill>
              </a:rPr>
              <a:t>Bu düzenleme ile, Kanun kapsamındaki kurum ve kuruluşlar tarafından yapılacak mal ve hizmet alımları ile yapım işlerine ilişkin harcamaların, 4734 sayılı Kanunda belirtilen temel ilkelere ve usullere uygun bir şekilde yapılması  amaçlanmıştır.</a:t>
            </a:r>
          </a:p>
          <a:p>
            <a:pPr eaLnBrk="1" hangingPunct="1">
              <a:buFont typeface="Wingdings" pitchFamily="2" charset="2"/>
              <a:buNone/>
            </a:pPr>
            <a:r>
              <a:rPr lang="tr-TR" b="1" dirty="0" smtClean="0"/>
              <a:t>   </a:t>
            </a:r>
            <a:r>
              <a:rPr lang="tr-TR" sz="2800" b="1" i="1" dirty="0" smtClean="0">
                <a:solidFill>
                  <a:srgbClr val="993366"/>
                </a:solidFill>
              </a:rPr>
              <a:t>(KİK. Gn. </a:t>
            </a:r>
            <a:r>
              <a:rPr lang="tr-TR" sz="2800" b="1" i="1" dirty="0" err="1" smtClean="0">
                <a:solidFill>
                  <a:srgbClr val="993366"/>
                </a:solidFill>
              </a:rPr>
              <a:t>Teb</a:t>
            </a:r>
            <a:r>
              <a:rPr lang="tr-TR" sz="2800" b="1" i="1" dirty="0" smtClean="0">
                <a:solidFill>
                  <a:srgbClr val="993366"/>
                </a:solidFill>
              </a:rPr>
              <a:t>.)</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457200" y="274638"/>
            <a:ext cx="8229600" cy="274637"/>
          </a:xfrm>
        </p:spPr>
        <p:txBody>
          <a:bodyPr>
            <a:normAutofit fontScale="90000"/>
          </a:bodyPr>
          <a:lstStyle/>
          <a:p>
            <a:pPr eaLnBrk="1" fontAlgn="auto" hangingPunct="1">
              <a:spcAft>
                <a:spcPts val="0"/>
              </a:spcAft>
              <a:defRPr/>
            </a:pPr>
            <a:endParaRPr lang="tr-TR" sz="4000" dirty="0" smtClean="0">
              <a:solidFill>
                <a:schemeClr val="tx2">
                  <a:satMod val="130000"/>
                </a:schemeClr>
              </a:solidFill>
            </a:endParaRPr>
          </a:p>
        </p:txBody>
      </p:sp>
      <p:sp>
        <p:nvSpPr>
          <p:cNvPr id="64515" name="Rectangle 3"/>
          <p:cNvSpPr>
            <a:spLocks noGrp="1" noChangeArrowheads="1"/>
          </p:cNvSpPr>
          <p:nvPr>
            <p:ph idx="1"/>
          </p:nvPr>
        </p:nvSpPr>
        <p:spPr>
          <a:xfrm>
            <a:off x="611188" y="836613"/>
            <a:ext cx="8281987" cy="5329237"/>
          </a:xfrm>
        </p:spPr>
        <p:txBody>
          <a:bodyPr/>
          <a:lstStyle/>
          <a:p>
            <a:pPr eaLnBrk="1" hangingPunct="1"/>
            <a:r>
              <a:rPr lang="tr-TR" b="1" dirty="0" smtClean="0">
                <a:solidFill>
                  <a:srgbClr val="993366"/>
                </a:solidFill>
              </a:rPr>
              <a:t>Bütçelere bu amaçla konulacak ödenekler ibaresinden;</a:t>
            </a:r>
          </a:p>
          <a:p>
            <a:pPr eaLnBrk="1" hangingPunct="1"/>
            <a:r>
              <a:rPr lang="tr-TR" b="1" dirty="0" smtClean="0">
                <a:solidFill>
                  <a:srgbClr val="0070C0"/>
                </a:solidFill>
              </a:rPr>
              <a:t>Mal alımları,</a:t>
            </a:r>
          </a:p>
          <a:p>
            <a:pPr eaLnBrk="1" hangingPunct="1"/>
            <a:r>
              <a:rPr lang="tr-TR" b="1" dirty="0" smtClean="0">
                <a:solidFill>
                  <a:srgbClr val="0070C0"/>
                </a:solidFill>
              </a:rPr>
              <a:t>Hizmet alımları,</a:t>
            </a:r>
          </a:p>
          <a:p>
            <a:pPr eaLnBrk="1" hangingPunct="1"/>
            <a:r>
              <a:rPr lang="tr-TR" b="1" dirty="0" smtClean="0">
                <a:solidFill>
                  <a:srgbClr val="0070C0"/>
                </a:solidFill>
              </a:rPr>
              <a:t>Yapım işlerini </a:t>
            </a:r>
          </a:p>
          <a:p>
            <a:pPr eaLnBrk="1" hangingPunct="1">
              <a:buFont typeface="Wingdings" pitchFamily="2" charset="2"/>
              <a:buNone/>
            </a:pPr>
            <a:r>
              <a:rPr lang="tr-TR" b="1" dirty="0" smtClean="0">
                <a:solidFill>
                  <a:srgbClr val="0070C0"/>
                </a:solidFill>
              </a:rPr>
              <a:t>     anlamak gerekir</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rrowheads="1"/>
          </p:cNvSpPr>
          <p:nvPr>
            <p:ph type="title"/>
          </p:nvPr>
        </p:nvSpPr>
        <p:spPr bwMode="auto">
          <a:xfrm>
            <a:off x="900113" y="274638"/>
            <a:ext cx="8034337" cy="1143000"/>
          </a:xfrm>
        </p:spPr>
        <p:txBody>
          <a:bodyPr vert="horz" wrap="square" lIns="91440" tIns="45720" rIns="91440" bIns="45720" numCol="1" anchorCtr="0" compatLnSpc="1">
            <a:prstTxWarp prst="textNoShape">
              <a:avLst/>
            </a:prstTxWarp>
          </a:bodyPr>
          <a:lstStyle/>
          <a:p>
            <a:pPr eaLnBrk="1" hangingPunct="1"/>
            <a:r>
              <a:rPr lang="tr-TR" sz="4000" b="1" dirty="0" smtClean="0">
                <a:solidFill>
                  <a:srgbClr val="CC0099"/>
                </a:solidFill>
                <a:effectLst/>
              </a:rPr>
              <a:t>Bütçe ödenekleri (Eko </a:t>
            </a:r>
            <a:r>
              <a:rPr lang="tr-TR" sz="4000" b="1" dirty="0" err="1" smtClean="0">
                <a:solidFill>
                  <a:srgbClr val="CC0099"/>
                </a:solidFill>
                <a:effectLst/>
              </a:rPr>
              <a:t>snf</a:t>
            </a:r>
            <a:r>
              <a:rPr lang="tr-TR" sz="4000" b="1" dirty="0" smtClean="0">
                <a:solidFill>
                  <a:srgbClr val="CC0099"/>
                </a:solidFill>
                <a:effectLst/>
              </a:rPr>
              <a:t>)</a:t>
            </a:r>
          </a:p>
        </p:txBody>
      </p:sp>
      <p:sp>
        <p:nvSpPr>
          <p:cNvPr id="73731" name="Rectangle 3"/>
          <p:cNvSpPr>
            <a:spLocks noGrp="1" noChangeArrowheads="1"/>
          </p:cNvSpPr>
          <p:nvPr>
            <p:ph idx="1"/>
          </p:nvPr>
        </p:nvSpPr>
        <p:spPr>
          <a:xfrm>
            <a:off x="684213" y="1557338"/>
            <a:ext cx="8135937" cy="4824412"/>
          </a:xfrm>
        </p:spPr>
        <p:txBody>
          <a:bodyPr/>
          <a:lstStyle/>
          <a:p>
            <a:pPr algn="just" eaLnBrk="1" hangingPunct="1"/>
            <a:r>
              <a:rPr lang="tr-TR" b="1" dirty="0" smtClean="0">
                <a:solidFill>
                  <a:srgbClr val="002060"/>
                </a:solidFill>
              </a:rPr>
              <a:t>Bütçelerde, ekonomik sınıflandırmanın </a:t>
            </a:r>
            <a:r>
              <a:rPr lang="tr-TR" b="1" dirty="0" smtClean="0">
                <a:solidFill>
                  <a:srgbClr val="0000CC"/>
                </a:solidFill>
              </a:rPr>
              <a:t>03 ve 06 </a:t>
            </a:r>
            <a:r>
              <a:rPr lang="tr-TR" b="1" dirty="0" smtClean="0">
                <a:solidFill>
                  <a:srgbClr val="002060"/>
                </a:solidFill>
              </a:rPr>
              <a:t>bölümlerinde bulunan ödenekler, aktarmalar da dikkate alınarak </a:t>
            </a:r>
            <a:r>
              <a:rPr lang="tr-TR" b="1" dirty="0" smtClean="0">
                <a:solidFill>
                  <a:srgbClr val="0000CC"/>
                </a:solidFill>
              </a:rPr>
              <a:t>Mal, Hizmet ve Yapım </a:t>
            </a:r>
            <a:r>
              <a:rPr lang="tr-TR" b="1" dirty="0" smtClean="0">
                <a:solidFill>
                  <a:srgbClr val="002060"/>
                </a:solidFill>
              </a:rPr>
              <a:t>başlıkları altında üç gruba ayrılarak toplamları alınmalıdır.</a:t>
            </a:r>
          </a:p>
          <a:p>
            <a:pPr algn="just" eaLnBrk="1" hangingPunct="1"/>
            <a:r>
              <a:rPr lang="tr-TR" b="1" dirty="0" smtClean="0">
                <a:solidFill>
                  <a:srgbClr val="002060"/>
                </a:solidFill>
              </a:rPr>
              <a:t>Bu hesaplamada kurum bütçesi esas alınmalı, ayrı ayrı birim düzeyinde hesaplama yapılmamalıdır. </a:t>
            </a:r>
          </a:p>
        </p:txBody>
      </p:sp>
    </p:spTree>
    <p:extLst>
      <p:ext uri="{BB962C8B-B14F-4D97-AF65-F5344CB8AC3E}">
        <p14:creationId xmlns:p14="http://schemas.microsoft.com/office/powerpoint/2010/main" val="9975284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rrowheads="1"/>
          </p:cNvSpPr>
          <p:nvPr>
            <p:ph type="title"/>
          </p:nvPr>
        </p:nvSpPr>
        <p:spPr bwMode="auto">
          <a:xfrm>
            <a:off x="976313" y="188913"/>
            <a:ext cx="7721600" cy="792162"/>
          </a:xfrm>
        </p:spPr>
        <p:txBody>
          <a:bodyPr vert="horz" wrap="square" lIns="91440" tIns="45720" rIns="91440" bIns="45720" numCol="1" anchorCtr="0" compatLnSpc="1">
            <a:prstTxWarp prst="textNoShape">
              <a:avLst/>
            </a:prstTxWarp>
          </a:bodyPr>
          <a:lstStyle/>
          <a:p>
            <a:pPr eaLnBrk="1" hangingPunct="1"/>
            <a:r>
              <a:rPr lang="tr-TR" sz="4000" b="1" dirty="0" smtClean="0">
                <a:solidFill>
                  <a:srgbClr val="CC0099"/>
                </a:solidFill>
                <a:effectLst/>
              </a:rPr>
              <a:t>Ekonomik Sınıflandırma</a:t>
            </a:r>
          </a:p>
        </p:txBody>
      </p:sp>
      <p:grpSp>
        <p:nvGrpSpPr>
          <p:cNvPr id="2" name="Group 5"/>
          <p:cNvGrpSpPr>
            <a:grpSpLocks noChangeAspect="1"/>
          </p:cNvGrpSpPr>
          <p:nvPr/>
        </p:nvGrpSpPr>
        <p:grpSpPr bwMode="auto">
          <a:xfrm>
            <a:off x="495300" y="981075"/>
            <a:ext cx="8469313" cy="5543550"/>
            <a:chOff x="287" y="1071"/>
            <a:chExt cx="5232" cy="2867"/>
          </a:xfrm>
        </p:grpSpPr>
        <p:sp>
          <p:nvSpPr>
            <p:cNvPr id="74756" name="AutoShape 4"/>
            <p:cNvSpPr>
              <a:spLocks noChangeAspect="1" noChangeArrowheads="1" noTextEdit="1"/>
            </p:cNvSpPr>
            <p:nvPr/>
          </p:nvSpPr>
          <p:spPr bwMode="auto">
            <a:xfrm>
              <a:off x="295" y="1071"/>
              <a:ext cx="5216" cy="2858"/>
            </a:xfrm>
            <a:prstGeom prst="rect">
              <a:avLst/>
            </a:prstGeom>
            <a:solidFill>
              <a:srgbClr val="FFFFFF"/>
            </a:solidFill>
            <a:ln w="9525" algn="ctr">
              <a:solidFill>
                <a:srgbClr val="000000"/>
              </a:solidFill>
              <a:miter lim="800000"/>
              <a:headEnd/>
              <a:tailEnd/>
            </a:ln>
          </p:spPr>
          <p:txBody>
            <a:bodyPr/>
            <a:lstStyle/>
            <a:p>
              <a:endParaRPr lang="tr-TR"/>
            </a:p>
          </p:txBody>
        </p:sp>
        <p:sp>
          <p:nvSpPr>
            <p:cNvPr id="74757" name="Rectangle 6"/>
            <p:cNvSpPr>
              <a:spLocks noChangeArrowheads="1"/>
            </p:cNvSpPr>
            <p:nvPr/>
          </p:nvSpPr>
          <p:spPr bwMode="auto">
            <a:xfrm>
              <a:off x="295" y="1071"/>
              <a:ext cx="5216" cy="424"/>
            </a:xfrm>
            <a:prstGeom prst="rect">
              <a:avLst/>
            </a:prstGeom>
            <a:solidFill>
              <a:srgbClr val="00FFFF"/>
            </a:solidFill>
            <a:ln w="9525">
              <a:noFill/>
              <a:miter lim="800000"/>
              <a:headEnd/>
              <a:tailEnd/>
            </a:ln>
          </p:spPr>
          <p:txBody>
            <a:bodyPr/>
            <a:lstStyle/>
            <a:p>
              <a:endParaRPr lang="tr-TR"/>
            </a:p>
          </p:txBody>
        </p:sp>
        <p:sp>
          <p:nvSpPr>
            <p:cNvPr id="74758" name="Rectangle 7"/>
            <p:cNvSpPr>
              <a:spLocks noChangeArrowheads="1"/>
            </p:cNvSpPr>
            <p:nvPr/>
          </p:nvSpPr>
          <p:spPr bwMode="auto">
            <a:xfrm>
              <a:off x="2042" y="1090"/>
              <a:ext cx="2485" cy="198"/>
            </a:xfrm>
            <a:prstGeom prst="rect">
              <a:avLst/>
            </a:prstGeom>
            <a:noFill/>
            <a:ln w="9525">
              <a:noFill/>
              <a:miter lim="800000"/>
              <a:headEnd/>
              <a:tailEnd/>
            </a:ln>
          </p:spPr>
          <p:txBody>
            <a:bodyPr wrap="none" lIns="0" tIns="0" rIns="0" bIns="0">
              <a:spAutoFit/>
            </a:bodyPr>
            <a:lstStyle/>
            <a:p>
              <a:r>
                <a:rPr lang="tr-TR" sz="1900" b="1">
                  <a:solidFill>
                    <a:srgbClr val="000000"/>
                  </a:solidFill>
                  <a:latin typeface="Times New Roman" pitchFamily="18" charset="0"/>
                </a:rPr>
                <a:t>BİRİNCİ DÜZEY EKONOMİK KODLAR</a:t>
              </a:r>
              <a:endParaRPr lang="tr-TR"/>
            </a:p>
          </p:txBody>
        </p:sp>
        <p:sp>
          <p:nvSpPr>
            <p:cNvPr id="74759" name="Rectangle 8"/>
            <p:cNvSpPr>
              <a:spLocks noChangeArrowheads="1"/>
            </p:cNvSpPr>
            <p:nvPr/>
          </p:nvSpPr>
          <p:spPr bwMode="auto">
            <a:xfrm>
              <a:off x="508" y="1297"/>
              <a:ext cx="295" cy="198"/>
            </a:xfrm>
            <a:prstGeom prst="rect">
              <a:avLst/>
            </a:prstGeom>
            <a:noFill/>
            <a:ln w="9525">
              <a:noFill/>
              <a:miter lim="800000"/>
              <a:headEnd/>
              <a:tailEnd/>
            </a:ln>
          </p:spPr>
          <p:txBody>
            <a:bodyPr wrap="none" lIns="0" tIns="0" rIns="0" bIns="0">
              <a:spAutoFit/>
            </a:bodyPr>
            <a:lstStyle/>
            <a:p>
              <a:r>
                <a:rPr lang="tr-TR" sz="1900" b="1">
                  <a:solidFill>
                    <a:srgbClr val="000000"/>
                  </a:solidFill>
                  <a:latin typeface="Times New Roman" pitchFamily="18" charset="0"/>
                </a:rPr>
                <a:t>Kod</a:t>
              </a:r>
              <a:endParaRPr lang="tr-TR"/>
            </a:p>
          </p:txBody>
        </p:sp>
        <p:sp>
          <p:nvSpPr>
            <p:cNvPr id="74760" name="Rectangle 9"/>
            <p:cNvSpPr>
              <a:spLocks noChangeArrowheads="1"/>
            </p:cNvSpPr>
            <p:nvPr/>
          </p:nvSpPr>
          <p:spPr bwMode="auto">
            <a:xfrm>
              <a:off x="2288" y="1297"/>
              <a:ext cx="1944" cy="198"/>
            </a:xfrm>
            <a:prstGeom prst="rect">
              <a:avLst/>
            </a:prstGeom>
            <a:noFill/>
            <a:ln w="9525">
              <a:noFill/>
              <a:miter lim="800000"/>
              <a:headEnd/>
              <a:tailEnd/>
            </a:ln>
          </p:spPr>
          <p:txBody>
            <a:bodyPr wrap="none" lIns="0" tIns="0" rIns="0" bIns="0">
              <a:spAutoFit/>
            </a:bodyPr>
            <a:lstStyle/>
            <a:p>
              <a:r>
                <a:rPr lang="tr-TR" sz="1900" b="1">
                  <a:solidFill>
                    <a:srgbClr val="000000"/>
                  </a:solidFill>
                  <a:latin typeface="Times New Roman" pitchFamily="18" charset="0"/>
                </a:rPr>
                <a:t>EKONOMİK SINIFLANDIRMA</a:t>
              </a:r>
              <a:endParaRPr lang="tr-TR"/>
            </a:p>
          </p:txBody>
        </p:sp>
        <p:sp>
          <p:nvSpPr>
            <p:cNvPr id="74761" name="Rectangle 10"/>
            <p:cNvSpPr>
              <a:spLocks noChangeArrowheads="1"/>
            </p:cNvSpPr>
            <p:nvPr/>
          </p:nvSpPr>
          <p:spPr bwMode="auto">
            <a:xfrm>
              <a:off x="557" y="1561"/>
              <a:ext cx="172" cy="189"/>
            </a:xfrm>
            <a:prstGeom prst="rect">
              <a:avLst/>
            </a:prstGeom>
            <a:noFill/>
            <a:ln w="9525">
              <a:noFill/>
              <a:miter lim="800000"/>
              <a:headEnd/>
              <a:tailEnd/>
            </a:ln>
          </p:spPr>
          <p:txBody>
            <a:bodyPr wrap="none" lIns="0" tIns="0" rIns="0" bIns="0">
              <a:spAutoFit/>
            </a:bodyPr>
            <a:lstStyle/>
            <a:p>
              <a:r>
                <a:rPr lang="tr-TR" b="1">
                  <a:solidFill>
                    <a:srgbClr val="000000"/>
                  </a:solidFill>
                  <a:latin typeface="Times New Roman" pitchFamily="18" charset="0"/>
                </a:rPr>
                <a:t>01</a:t>
              </a:r>
              <a:endParaRPr lang="tr-TR"/>
            </a:p>
          </p:txBody>
        </p:sp>
        <p:sp>
          <p:nvSpPr>
            <p:cNvPr id="74762" name="Rectangle 11"/>
            <p:cNvSpPr>
              <a:spLocks noChangeArrowheads="1"/>
            </p:cNvSpPr>
            <p:nvPr/>
          </p:nvSpPr>
          <p:spPr bwMode="auto">
            <a:xfrm>
              <a:off x="959" y="1561"/>
              <a:ext cx="1443" cy="189"/>
            </a:xfrm>
            <a:prstGeom prst="rect">
              <a:avLst/>
            </a:prstGeom>
            <a:noFill/>
            <a:ln w="9525">
              <a:noFill/>
              <a:miter lim="800000"/>
              <a:headEnd/>
              <a:tailEnd/>
            </a:ln>
          </p:spPr>
          <p:txBody>
            <a:bodyPr wrap="none" lIns="0" tIns="0" rIns="0" bIns="0">
              <a:spAutoFit/>
            </a:bodyPr>
            <a:lstStyle/>
            <a:p>
              <a:r>
                <a:rPr lang="tr-TR" b="1">
                  <a:solidFill>
                    <a:srgbClr val="000000"/>
                  </a:solidFill>
                  <a:latin typeface="Times New Roman" pitchFamily="18" charset="0"/>
                </a:rPr>
                <a:t>PERSONEL GİDERLERİ</a:t>
              </a:r>
              <a:endParaRPr lang="tr-TR"/>
            </a:p>
          </p:txBody>
        </p:sp>
        <p:sp>
          <p:nvSpPr>
            <p:cNvPr id="74763" name="Rectangle 12"/>
            <p:cNvSpPr>
              <a:spLocks noChangeArrowheads="1"/>
            </p:cNvSpPr>
            <p:nvPr/>
          </p:nvSpPr>
          <p:spPr bwMode="auto">
            <a:xfrm>
              <a:off x="557" y="1807"/>
              <a:ext cx="172" cy="189"/>
            </a:xfrm>
            <a:prstGeom prst="rect">
              <a:avLst/>
            </a:prstGeom>
            <a:noFill/>
            <a:ln w="9525">
              <a:noFill/>
              <a:miter lim="800000"/>
              <a:headEnd/>
              <a:tailEnd/>
            </a:ln>
          </p:spPr>
          <p:txBody>
            <a:bodyPr wrap="none" lIns="0" tIns="0" rIns="0" bIns="0">
              <a:spAutoFit/>
            </a:bodyPr>
            <a:lstStyle/>
            <a:p>
              <a:r>
                <a:rPr lang="tr-TR" b="1">
                  <a:solidFill>
                    <a:srgbClr val="000000"/>
                  </a:solidFill>
                  <a:latin typeface="Times New Roman" pitchFamily="18" charset="0"/>
                </a:rPr>
                <a:t>02</a:t>
              </a:r>
              <a:endParaRPr lang="tr-TR"/>
            </a:p>
          </p:txBody>
        </p:sp>
        <p:sp>
          <p:nvSpPr>
            <p:cNvPr id="74764" name="Rectangle 13"/>
            <p:cNvSpPr>
              <a:spLocks noChangeArrowheads="1"/>
            </p:cNvSpPr>
            <p:nvPr/>
          </p:nvSpPr>
          <p:spPr bwMode="auto">
            <a:xfrm>
              <a:off x="959" y="1835"/>
              <a:ext cx="3912" cy="189"/>
            </a:xfrm>
            <a:prstGeom prst="rect">
              <a:avLst/>
            </a:prstGeom>
            <a:noFill/>
            <a:ln w="9525">
              <a:noFill/>
              <a:miter lim="800000"/>
              <a:headEnd/>
              <a:tailEnd/>
            </a:ln>
          </p:spPr>
          <p:txBody>
            <a:bodyPr wrap="none" lIns="0" tIns="0" rIns="0" bIns="0">
              <a:spAutoFit/>
            </a:bodyPr>
            <a:lstStyle/>
            <a:p>
              <a:r>
                <a:rPr lang="tr-TR" b="1">
                  <a:solidFill>
                    <a:srgbClr val="000000"/>
                  </a:solidFill>
                  <a:latin typeface="Times New Roman" pitchFamily="18" charset="0"/>
                </a:rPr>
                <a:t>SOSYAL GÜVENLİK KURUMLARINA DEVLET PRİMİ GİDERLERİ</a:t>
              </a:r>
              <a:endParaRPr lang="tr-TR"/>
            </a:p>
          </p:txBody>
        </p:sp>
        <p:sp>
          <p:nvSpPr>
            <p:cNvPr id="74765" name="Rectangle 14"/>
            <p:cNvSpPr>
              <a:spLocks noChangeArrowheads="1"/>
            </p:cNvSpPr>
            <p:nvPr/>
          </p:nvSpPr>
          <p:spPr bwMode="auto">
            <a:xfrm>
              <a:off x="557" y="2090"/>
              <a:ext cx="144" cy="173"/>
            </a:xfrm>
            <a:prstGeom prst="rect">
              <a:avLst/>
            </a:prstGeom>
            <a:noFill/>
            <a:ln w="9525">
              <a:noFill/>
              <a:miter lim="800000"/>
              <a:headEnd/>
              <a:tailEnd/>
            </a:ln>
          </p:spPr>
          <p:txBody>
            <a:bodyPr wrap="none" lIns="0" tIns="0" rIns="0" bIns="0">
              <a:spAutoFit/>
            </a:bodyPr>
            <a:lstStyle/>
            <a:p>
              <a:r>
                <a:rPr lang="tr-TR" b="1">
                  <a:solidFill>
                    <a:srgbClr val="FA5081"/>
                  </a:solidFill>
                  <a:latin typeface="Times New Roman" pitchFamily="18" charset="0"/>
                </a:rPr>
                <a:t>03</a:t>
              </a:r>
              <a:endParaRPr lang="tr-TR">
                <a:solidFill>
                  <a:srgbClr val="FA5081"/>
                </a:solidFill>
              </a:endParaRPr>
            </a:p>
          </p:txBody>
        </p:sp>
        <p:sp>
          <p:nvSpPr>
            <p:cNvPr id="74766" name="Rectangle 15"/>
            <p:cNvSpPr>
              <a:spLocks noChangeArrowheads="1"/>
            </p:cNvSpPr>
            <p:nvPr/>
          </p:nvSpPr>
          <p:spPr bwMode="auto">
            <a:xfrm>
              <a:off x="959" y="2090"/>
              <a:ext cx="2488" cy="173"/>
            </a:xfrm>
            <a:prstGeom prst="rect">
              <a:avLst/>
            </a:prstGeom>
            <a:noFill/>
            <a:ln w="9525">
              <a:noFill/>
              <a:miter lim="800000"/>
              <a:headEnd/>
              <a:tailEnd/>
            </a:ln>
          </p:spPr>
          <p:txBody>
            <a:bodyPr wrap="none" lIns="0" tIns="0" rIns="0" bIns="0">
              <a:spAutoFit/>
            </a:bodyPr>
            <a:lstStyle/>
            <a:p>
              <a:r>
                <a:rPr lang="tr-TR" b="1">
                  <a:solidFill>
                    <a:srgbClr val="FA5081"/>
                  </a:solidFill>
                  <a:latin typeface="Times New Roman" pitchFamily="18" charset="0"/>
                </a:rPr>
                <a:t>MAL VE HİZMET ALIM GİDERLERİ</a:t>
              </a:r>
              <a:endParaRPr lang="tr-TR">
                <a:solidFill>
                  <a:srgbClr val="FA5081"/>
                </a:solidFill>
              </a:endParaRPr>
            </a:p>
          </p:txBody>
        </p:sp>
        <p:sp>
          <p:nvSpPr>
            <p:cNvPr id="74767" name="Rectangle 16"/>
            <p:cNvSpPr>
              <a:spLocks noChangeArrowheads="1"/>
            </p:cNvSpPr>
            <p:nvPr/>
          </p:nvSpPr>
          <p:spPr bwMode="auto">
            <a:xfrm>
              <a:off x="557" y="2344"/>
              <a:ext cx="172" cy="189"/>
            </a:xfrm>
            <a:prstGeom prst="rect">
              <a:avLst/>
            </a:prstGeom>
            <a:noFill/>
            <a:ln w="9525">
              <a:noFill/>
              <a:miter lim="800000"/>
              <a:headEnd/>
              <a:tailEnd/>
            </a:ln>
          </p:spPr>
          <p:txBody>
            <a:bodyPr wrap="none" lIns="0" tIns="0" rIns="0" bIns="0">
              <a:spAutoFit/>
            </a:bodyPr>
            <a:lstStyle/>
            <a:p>
              <a:r>
                <a:rPr lang="tr-TR" b="1">
                  <a:solidFill>
                    <a:srgbClr val="000000"/>
                  </a:solidFill>
                  <a:latin typeface="Times New Roman" pitchFamily="18" charset="0"/>
                </a:rPr>
                <a:t>04</a:t>
              </a:r>
              <a:endParaRPr lang="tr-TR"/>
            </a:p>
          </p:txBody>
        </p:sp>
        <p:sp>
          <p:nvSpPr>
            <p:cNvPr id="74768" name="Rectangle 17"/>
            <p:cNvSpPr>
              <a:spLocks noChangeArrowheads="1"/>
            </p:cNvSpPr>
            <p:nvPr/>
          </p:nvSpPr>
          <p:spPr bwMode="auto">
            <a:xfrm>
              <a:off x="959" y="2344"/>
              <a:ext cx="1074" cy="189"/>
            </a:xfrm>
            <a:prstGeom prst="rect">
              <a:avLst/>
            </a:prstGeom>
            <a:noFill/>
            <a:ln w="9525">
              <a:noFill/>
              <a:miter lim="800000"/>
              <a:headEnd/>
              <a:tailEnd/>
            </a:ln>
          </p:spPr>
          <p:txBody>
            <a:bodyPr wrap="none" lIns="0" tIns="0" rIns="0" bIns="0">
              <a:spAutoFit/>
            </a:bodyPr>
            <a:lstStyle/>
            <a:p>
              <a:r>
                <a:rPr lang="tr-TR" b="1">
                  <a:solidFill>
                    <a:srgbClr val="000000"/>
                  </a:solidFill>
                  <a:latin typeface="Times New Roman" pitchFamily="18" charset="0"/>
                </a:rPr>
                <a:t>FAİZ GİDERLERİ</a:t>
              </a:r>
              <a:endParaRPr lang="tr-TR"/>
            </a:p>
          </p:txBody>
        </p:sp>
        <p:sp>
          <p:nvSpPr>
            <p:cNvPr id="74769" name="Rectangle 18"/>
            <p:cNvSpPr>
              <a:spLocks noChangeArrowheads="1"/>
            </p:cNvSpPr>
            <p:nvPr/>
          </p:nvSpPr>
          <p:spPr bwMode="auto">
            <a:xfrm>
              <a:off x="557" y="2618"/>
              <a:ext cx="172" cy="189"/>
            </a:xfrm>
            <a:prstGeom prst="rect">
              <a:avLst/>
            </a:prstGeom>
            <a:noFill/>
            <a:ln w="9525">
              <a:noFill/>
              <a:miter lim="800000"/>
              <a:headEnd/>
              <a:tailEnd/>
            </a:ln>
          </p:spPr>
          <p:txBody>
            <a:bodyPr wrap="none" lIns="0" tIns="0" rIns="0" bIns="0">
              <a:spAutoFit/>
            </a:bodyPr>
            <a:lstStyle/>
            <a:p>
              <a:r>
                <a:rPr lang="tr-TR" b="1">
                  <a:solidFill>
                    <a:srgbClr val="000000"/>
                  </a:solidFill>
                  <a:latin typeface="Times New Roman" pitchFamily="18" charset="0"/>
                </a:rPr>
                <a:t>05</a:t>
              </a:r>
              <a:endParaRPr lang="tr-TR"/>
            </a:p>
          </p:txBody>
        </p:sp>
        <p:sp>
          <p:nvSpPr>
            <p:cNvPr id="74770" name="Rectangle 19"/>
            <p:cNvSpPr>
              <a:spLocks noChangeArrowheads="1"/>
            </p:cNvSpPr>
            <p:nvPr/>
          </p:nvSpPr>
          <p:spPr bwMode="auto">
            <a:xfrm>
              <a:off x="959" y="2618"/>
              <a:ext cx="1345" cy="189"/>
            </a:xfrm>
            <a:prstGeom prst="rect">
              <a:avLst/>
            </a:prstGeom>
            <a:noFill/>
            <a:ln w="9525">
              <a:noFill/>
              <a:miter lim="800000"/>
              <a:headEnd/>
              <a:tailEnd/>
            </a:ln>
          </p:spPr>
          <p:txBody>
            <a:bodyPr wrap="none" lIns="0" tIns="0" rIns="0" bIns="0">
              <a:spAutoFit/>
            </a:bodyPr>
            <a:lstStyle/>
            <a:p>
              <a:r>
                <a:rPr lang="tr-TR" b="1">
                  <a:solidFill>
                    <a:srgbClr val="000000"/>
                  </a:solidFill>
                  <a:latin typeface="Times New Roman" pitchFamily="18" charset="0"/>
                </a:rPr>
                <a:t>CARİ TRANSFERLER </a:t>
              </a:r>
              <a:endParaRPr lang="tr-TR"/>
            </a:p>
          </p:txBody>
        </p:sp>
        <p:sp>
          <p:nvSpPr>
            <p:cNvPr id="74771" name="Rectangle 20"/>
            <p:cNvSpPr>
              <a:spLocks noChangeArrowheads="1"/>
            </p:cNvSpPr>
            <p:nvPr/>
          </p:nvSpPr>
          <p:spPr bwMode="auto">
            <a:xfrm>
              <a:off x="557" y="2882"/>
              <a:ext cx="144" cy="173"/>
            </a:xfrm>
            <a:prstGeom prst="rect">
              <a:avLst/>
            </a:prstGeom>
            <a:noFill/>
            <a:ln w="9525">
              <a:noFill/>
              <a:miter lim="800000"/>
              <a:headEnd/>
              <a:tailEnd/>
            </a:ln>
          </p:spPr>
          <p:txBody>
            <a:bodyPr wrap="none" lIns="0" tIns="0" rIns="0" bIns="0">
              <a:spAutoFit/>
            </a:bodyPr>
            <a:lstStyle/>
            <a:p>
              <a:r>
                <a:rPr lang="tr-TR" b="1">
                  <a:solidFill>
                    <a:srgbClr val="FA5081"/>
                  </a:solidFill>
                  <a:latin typeface="Times New Roman" pitchFamily="18" charset="0"/>
                </a:rPr>
                <a:t>06</a:t>
              </a:r>
              <a:endParaRPr lang="tr-TR">
                <a:solidFill>
                  <a:srgbClr val="FA5081"/>
                </a:solidFill>
              </a:endParaRPr>
            </a:p>
          </p:txBody>
        </p:sp>
        <p:sp>
          <p:nvSpPr>
            <p:cNvPr id="74772" name="Rectangle 21"/>
            <p:cNvSpPr>
              <a:spLocks noChangeArrowheads="1"/>
            </p:cNvSpPr>
            <p:nvPr/>
          </p:nvSpPr>
          <p:spPr bwMode="auto">
            <a:xfrm>
              <a:off x="959" y="2882"/>
              <a:ext cx="1580" cy="173"/>
            </a:xfrm>
            <a:prstGeom prst="rect">
              <a:avLst/>
            </a:prstGeom>
            <a:noFill/>
            <a:ln w="9525">
              <a:noFill/>
              <a:miter lim="800000"/>
              <a:headEnd/>
              <a:tailEnd/>
            </a:ln>
          </p:spPr>
          <p:txBody>
            <a:bodyPr wrap="none" lIns="0" tIns="0" rIns="0" bIns="0">
              <a:spAutoFit/>
            </a:bodyPr>
            <a:lstStyle/>
            <a:p>
              <a:r>
                <a:rPr lang="tr-TR" b="1">
                  <a:solidFill>
                    <a:srgbClr val="FA5081"/>
                  </a:solidFill>
                  <a:latin typeface="Times New Roman" pitchFamily="18" charset="0"/>
                </a:rPr>
                <a:t>SERMAYE GİDERLERİ</a:t>
              </a:r>
              <a:endParaRPr lang="tr-TR">
                <a:solidFill>
                  <a:srgbClr val="FA5081"/>
                </a:solidFill>
              </a:endParaRPr>
            </a:p>
          </p:txBody>
        </p:sp>
        <p:sp>
          <p:nvSpPr>
            <p:cNvPr id="74773" name="Rectangle 22"/>
            <p:cNvSpPr>
              <a:spLocks noChangeArrowheads="1"/>
            </p:cNvSpPr>
            <p:nvPr/>
          </p:nvSpPr>
          <p:spPr bwMode="auto">
            <a:xfrm>
              <a:off x="557" y="3146"/>
              <a:ext cx="172" cy="189"/>
            </a:xfrm>
            <a:prstGeom prst="rect">
              <a:avLst/>
            </a:prstGeom>
            <a:noFill/>
            <a:ln w="9525">
              <a:noFill/>
              <a:miter lim="800000"/>
              <a:headEnd/>
              <a:tailEnd/>
            </a:ln>
          </p:spPr>
          <p:txBody>
            <a:bodyPr wrap="none" lIns="0" tIns="0" rIns="0" bIns="0">
              <a:spAutoFit/>
            </a:bodyPr>
            <a:lstStyle/>
            <a:p>
              <a:r>
                <a:rPr lang="tr-TR" b="1">
                  <a:solidFill>
                    <a:srgbClr val="000000"/>
                  </a:solidFill>
                  <a:latin typeface="Times New Roman" pitchFamily="18" charset="0"/>
                </a:rPr>
                <a:t>07</a:t>
              </a:r>
              <a:endParaRPr lang="tr-TR"/>
            </a:p>
          </p:txBody>
        </p:sp>
        <p:sp>
          <p:nvSpPr>
            <p:cNvPr id="74774" name="Rectangle 23"/>
            <p:cNvSpPr>
              <a:spLocks noChangeArrowheads="1"/>
            </p:cNvSpPr>
            <p:nvPr/>
          </p:nvSpPr>
          <p:spPr bwMode="auto">
            <a:xfrm>
              <a:off x="959" y="3146"/>
              <a:ext cx="1657" cy="189"/>
            </a:xfrm>
            <a:prstGeom prst="rect">
              <a:avLst/>
            </a:prstGeom>
            <a:noFill/>
            <a:ln w="9525">
              <a:noFill/>
              <a:miter lim="800000"/>
              <a:headEnd/>
              <a:tailEnd/>
            </a:ln>
          </p:spPr>
          <p:txBody>
            <a:bodyPr wrap="none" lIns="0" tIns="0" rIns="0" bIns="0">
              <a:spAutoFit/>
            </a:bodyPr>
            <a:lstStyle/>
            <a:p>
              <a:r>
                <a:rPr lang="tr-TR" b="1">
                  <a:solidFill>
                    <a:srgbClr val="000000"/>
                  </a:solidFill>
                  <a:latin typeface="Times New Roman" pitchFamily="18" charset="0"/>
                </a:rPr>
                <a:t>SERMAYE TRANSFERLERİ</a:t>
              </a:r>
              <a:endParaRPr lang="tr-TR"/>
            </a:p>
          </p:txBody>
        </p:sp>
        <p:sp>
          <p:nvSpPr>
            <p:cNvPr id="74775" name="Rectangle 24"/>
            <p:cNvSpPr>
              <a:spLocks noChangeArrowheads="1"/>
            </p:cNvSpPr>
            <p:nvPr/>
          </p:nvSpPr>
          <p:spPr bwMode="auto">
            <a:xfrm>
              <a:off x="557" y="3391"/>
              <a:ext cx="172" cy="189"/>
            </a:xfrm>
            <a:prstGeom prst="rect">
              <a:avLst/>
            </a:prstGeom>
            <a:noFill/>
            <a:ln w="9525">
              <a:noFill/>
              <a:miter lim="800000"/>
              <a:headEnd/>
              <a:tailEnd/>
            </a:ln>
          </p:spPr>
          <p:txBody>
            <a:bodyPr wrap="none" lIns="0" tIns="0" rIns="0" bIns="0">
              <a:spAutoFit/>
            </a:bodyPr>
            <a:lstStyle/>
            <a:p>
              <a:r>
                <a:rPr lang="tr-TR" b="1">
                  <a:solidFill>
                    <a:srgbClr val="000000"/>
                  </a:solidFill>
                  <a:latin typeface="Times New Roman" pitchFamily="18" charset="0"/>
                </a:rPr>
                <a:t>08</a:t>
              </a:r>
              <a:endParaRPr lang="tr-TR"/>
            </a:p>
          </p:txBody>
        </p:sp>
        <p:sp>
          <p:nvSpPr>
            <p:cNvPr id="74776" name="Rectangle 25"/>
            <p:cNvSpPr>
              <a:spLocks noChangeArrowheads="1"/>
            </p:cNvSpPr>
            <p:nvPr/>
          </p:nvSpPr>
          <p:spPr bwMode="auto">
            <a:xfrm>
              <a:off x="959" y="3391"/>
              <a:ext cx="927" cy="189"/>
            </a:xfrm>
            <a:prstGeom prst="rect">
              <a:avLst/>
            </a:prstGeom>
            <a:noFill/>
            <a:ln w="9525">
              <a:noFill/>
              <a:miter lim="800000"/>
              <a:headEnd/>
              <a:tailEnd/>
            </a:ln>
          </p:spPr>
          <p:txBody>
            <a:bodyPr wrap="none" lIns="0" tIns="0" rIns="0" bIns="0">
              <a:spAutoFit/>
            </a:bodyPr>
            <a:lstStyle/>
            <a:p>
              <a:r>
                <a:rPr lang="tr-TR" b="1">
                  <a:solidFill>
                    <a:srgbClr val="000000"/>
                  </a:solidFill>
                  <a:latin typeface="Times New Roman" pitchFamily="18" charset="0"/>
                </a:rPr>
                <a:t>BORÇ VERME </a:t>
              </a:r>
              <a:endParaRPr lang="tr-TR"/>
            </a:p>
          </p:txBody>
        </p:sp>
        <p:sp>
          <p:nvSpPr>
            <p:cNvPr id="74777" name="Rectangle 26"/>
            <p:cNvSpPr>
              <a:spLocks noChangeArrowheads="1"/>
            </p:cNvSpPr>
            <p:nvPr/>
          </p:nvSpPr>
          <p:spPr bwMode="auto">
            <a:xfrm>
              <a:off x="557" y="3674"/>
              <a:ext cx="172" cy="189"/>
            </a:xfrm>
            <a:prstGeom prst="rect">
              <a:avLst/>
            </a:prstGeom>
            <a:noFill/>
            <a:ln w="9525">
              <a:noFill/>
              <a:miter lim="800000"/>
              <a:headEnd/>
              <a:tailEnd/>
            </a:ln>
          </p:spPr>
          <p:txBody>
            <a:bodyPr wrap="none" lIns="0" tIns="0" rIns="0" bIns="0">
              <a:spAutoFit/>
            </a:bodyPr>
            <a:lstStyle/>
            <a:p>
              <a:r>
                <a:rPr lang="tr-TR" b="1">
                  <a:solidFill>
                    <a:srgbClr val="000000"/>
                  </a:solidFill>
                  <a:latin typeface="Times New Roman" pitchFamily="18" charset="0"/>
                </a:rPr>
                <a:t>09</a:t>
              </a:r>
              <a:endParaRPr lang="tr-TR"/>
            </a:p>
          </p:txBody>
        </p:sp>
        <p:sp>
          <p:nvSpPr>
            <p:cNvPr id="74778" name="Rectangle 27"/>
            <p:cNvSpPr>
              <a:spLocks noChangeArrowheads="1"/>
            </p:cNvSpPr>
            <p:nvPr/>
          </p:nvSpPr>
          <p:spPr bwMode="auto">
            <a:xfrm>
              <a:off x="959" y="3674"/>
              <a:ext cx="1304" cy="189"/>
            </a:xfrm>
            <a:prstGeom prst="rect">
              <a:avLst/>
            </a:prstGeom>
            <a:noFill/>
            <a:ln w="9525">
              <a:noFill/>
              <a:miter lim="800000"/>
              <a:headEnd/>
              <a:tailEnd/>
            </a:ln>
          </p:spPr>
          <p:txBody>
            <a:bodyPr wrap="none" lIns="0" tIns="0" rIns="0" bIns="0">
              <a:spAutoFit/>
            </a:bodyPr>
            <a:lstStyle/>
            <a:p>
              <a:r>
                <a:rPr lang="tr-TR" b="1">
                  <a:solidFill>
                    <a:srgbClr val="000000"/>
                  </a:solidFill>
                  <a:latin typeface="Times New Roman" pitchFamily="18" charset="0"/>
                </a:rPr>
                <a:t>YEDEK ÖDENEKLER</a:t>
              </a:r>
              <a:endParaRPr lang="tr-TR"/>
            </a:p>
          </p:txBody>
        </p:sp>
        <p:sp>
          <p:nvSpPr>
            <p:cNvPr id="74779" name="Rectangle 28"/>
            <p:cNvSpPr>
              <a:spLocks noChangeArrowheads="1"/>
            </p:cNvSpPr>
            <p:nvPr/>
          </p:nvSpPr>
          <p:spPr bwMode="auto">
            <a:xfrm>
              <a:off x="295" y="1071"/>
              <a:ext cx="8" cy="1"/>
            </a:xfrm>
            <a:prstGeom prst="rect">
              <a:avLst/>
            </a:prstGeom>
            <a:solidFill>
              <a:srgbClr val="C0C0C0"/>
            </a:solidFill>
            <a:ln w="9525">
              <a:noFill/>
              <a:miter lim="800000"/>
              <a:headEnd/>
              <a:tailEnd/>
            </a:ln>
          </p:spPr>
          <p:txBody>
            <a:bodyPr/>
            <a:lstStyle/>
            <a:p>
              <a:endParaRPr lang="tr-TR"/>
            </a:p>
          </p:txBody>
        </p:sp>
        <p:sp>
          <p:nvSpPr>
            <p:cNvPr id="74780" name="Rectangle 29"/>
            <p:cNvSpPr>
              <a:spLocks noChangeArrowheads="1"/>
            </p:cNvSpPr>
            <p:nvPr/>
          </p:nvSpPr>
          <p:spPr bwMode="auto">
            <a:xfrm>
              <a:off x="935" y="1071"/>
              <a:ext cx="8" cy="1"/>
            </a:xfrm>
            <a:prstGeom prst="rect">
              <a:avLst/>
            </a:prstGeom>
            <a:solidFill>
              <a:srgbClr val="C0C0C0"/>
            </a:solidFill>
            <a:ln w="9525">
              <a:noFill/>
              <a:miter lim="800000"/>
              <a:headEnd/>
              <a:tailEnd/>
            </a:ln>
          </p:spPr>
          <p:txBody>
            <a:bodyPr/>
            <a:lstStyle/>
            <a:p>
              <a:endParaRPr lang="tr-TR"/>
            </a:p>
          </p:txBody>
        </p:sp>
        <p:sp>
          <p:nvSpPr>
            <p:cNvPr id="74781" name="Rectangle 30"/>
            <p:cNvSpPr>
              <a:spLocks noChangeArrowheads="1"/>
            </p:cNvSpPr>
            <p:nvPr/>
          </p:nvSpPr>
          <p:spPr bwMode="auto">
            <a:xfrm>
              <a:off x="5503" y="1071"/>
              <a:ext cx="8" cy="1"/>
            </a:xfrm>
            <a:prstGeom prst="rect">
              <a:avLst/>
            </a:prstGeom>
            <a:solidFill>
              <a:srgbClr val="C0C0C0"/>
            </a:solidFill>
            <a:ln w="9525">
              <a:noFill/>
              <a:miter lim="800000"/>
              <a:headEnd/>
              <a:tailEnd/>
            </a:ln>
          </p:spPr>
          <p:txBody>
            <a:bodyPr/>
            <a:lstStyle/>
            <a:p>
              <a:endParaRPr lang="tr-TR"/>
            </a:p>
          </p:txBody>
        </p:sp>
        <p:sp>
          <p:nvSpPr>
            <p:cNvPr id="74782" name="Rectangle 31"/>
            <p:cNvSpPr>
              <a:spLocks noChangeArrowheads="1"/>
            </p:cNvSpPr>
            <p:nvPr/>
          </p:nvSpPr>
          <p:spPr bwMode="auto">
            <a:xfrm>
              <a:off x="303" y="1269"/>
              <a:ext cx="5208" cy="19"/>
            </a:xfrm>
            <a:prstGeom prst="rect">
              <a:avLst/>
            </a:prstGeom>
            <a:solidFill>
              <a:srgbClr val="000000"/>
            </a:solidFill>
            <a:ln w="9525">
              <a:noFill/>
              <a:miter lim="800000"/>
              <a:headEnd/>
              <a:tailEnd/>
            </a:ln>
          </p:spPr>
          <p:txBody>
            <a:bodyPr/>
            <a:lstStyle/>
            <a:p>
              <a:endParaRPr lang="tr-TR"/>
            </a:p>
          </p:txBody>
        </p:sp>
        <p:sp>
          <p:nvSpPr>
            <p:cNvPr id="74783" name="Line 32"/>
            <p:cNvSpPr>
              <a:spLocks noChangeShapeType="1"/>
            </p:cNvSpPr>
            <p:nvPr/>
          </p:nvSpPr>
          <p:spPr bwMode="auto">
            <a:xfrm>
              <a:off x="935" y="1288"/>
              <a:ext cx="1" cy="189"/>
            </a:xfrm>
            <a:prstGeom prst="line">
              <a:avLst/>
            </a:prstGeom>
            <a:noFill/>
            <a:ln w="0">
              <a:solidFill>
                <a:srgbClr val="000000"/>
              </a:solidFill>
              <a:round/>
              <a:headEnd/>
              <a:tailEnd/>
            </a:ln>
          </p:spPr>
          <p:txBody>
            <a:bodyPr/>
            <a:lstStyle/>
            <a:p>
              <a:endParaRPr lang="tr-TR"/>
            </a:p>
          </p:txBody>
        </p:sp>
        <p:sp>
          <p:nvSpPr>
            <p:cNvPr id="74784" name="Rectangle 33"/>
            <p:cNvSpPr>
              <a:spLocks noChangeArrowheads="1"/>
            </p:cNvSpPr>
            <p:nvPr/>
          </p:nvSpPr>
          <p:spPr bwMode="auto">
            <a:xfrm>
              <a:off x="935" y="1288"/>
              <a:ext cx="8" cy="189"/>
            </a:xfrm>
            <a:prstGeom prst="rect">
              <a:avLst/>
            </a:prstGeom>
            <a:solidFill>
              <a:srgbClr val="000000"/>
            </a:solidFill>
            <a:ln w="9525">
              <a:noFill/>
              <a:miter lim="800000"/>
              <a:headEnd/>
              <a:tailEnd/>
            </a:ln>
          </p:spPr>
          <p:txBody>
            <a:bodyPr/>
            <a:lstStyle/>
            <a:p>
              <a:endParaRPr lang="tr-TR"/>
            </a:p>
          </p:txBody>
        </p:sp>
        <p:sp>
          <p:nvSpPr>
            <p:cNvPr id="74785" name="Rectangle 34"/>
            <p:cNvSpPr>
              <a:spLocks noChangeArrowheads="1"/>
            </p:cNvSpPr>
            <p:nvPr/>
          </p:nvSpPr>
          <p:spPr bwMode="auto">
            <a:xfrm>
              <a:off x="303" y="1477"/>
              <a:ext cx="5208" cy="18"/>
            </a:xfrm>
            <a:prstGeom prst="rect">
              <a:avLst/>
            </a:prstGeom>
            <a:solidFill>
              <a:srgbClr val="000000"/>
            </a:solidFill>
            <a:ln w="9525">
              <a:noFill/>
              <a:miter lim="800000"/>
              <a:headEnd/>
              <a:tailEnd/>
            </a:ln>
          </p:spPr>
          <p:txBody>
            <a:bodyPr/>
            <a:lstStyle/>
            <a:p>
              <a:endParaRPr lang="tr-TR"/>
            </a:p>
          </p:txBody>
        </p:sp>
        <p:sp>
          <p:nvSpPr>
            <p:cNvPr id="74786" name="Line 35"/>
            <p:cNvSpPr>
              <a:spLocks noChangeShapeType="1"/>
            </p:cNvSpPr>
            <p:nvPr/>
          </p:nvSpPr>
          <p:spPr bwMode="auto">
            <a:xfrm>
              <a:off x="303" y="1788"/>
              <a:ext cx="623" cy="1"/>
            </a:xfrm>
            <a:prstGeom prst="line">
              <a:avLst/>
            </a:prstGeom>
            <a:noFill/>
            <a:ln w="0">
              <a:solidFill>
                <a:srgbClr val="000000"/>
              </a:solidFill>
              <a:round/>
              <a:headEnd/>
              <a:tailEnd/>
            </a:ln>
          </p:spPr>
          <p:txBody>
            <a:bodyPr/>
            <a:lstStyle/>
            <a:p>
              <a:endParaRPr lang="tr-TR"/>
            </a:p>
          </p:txBody>
        </p:sp>
        <p:sp>
          <p:nvSpPr>
            <p:cNvPr id="74787" name="Rectangle 36"/>
            <p:cNvSpPr>
              <a:spLocks noChangeArrowheads="1"/>
            </p:cNvSpPr>
            <p:nvPr/>
          </p:nvSpPr>
          <p:spPr bwMode="auto">
            <a:xfrm>
              <a:off x="303" y="1788"/>
              <a:ext cx="623" cy="9"/>
            </a:xfrm>
            <a:prstGeom prst="rect">
              <a:avLst/>
            </a:prstGeom>
            <a:solidFill>
              <a:srgbClr val="000000"/>
            </a:solidFill>
            <a:ln w="9525">
              <a:noFill/>
              <a:miter lim="800000"/>
              <a:headEnd/>
              <a:tailEnd/>
            </a:ln>
          </p:spPr>
          <p:txBody>
            <a:bodyPr/>
            <a:lstStyle/>
            <a:p>
              <a:endParaRPr lang="tr-TR"/>
            </a:p>
          </p:txBody>
        </p:sp>
        <p:sp>
          <p:nvSpPr>
            <p:cNvPr id="74788" name="Line 37"/>
            <p:cNvSpPr>
              <a:spLocks noChangeShapeType="1"/>
            </p:cNvSpPr>
            <p:nvPr/>
          </p:nvSpPr>
          <p:spPr bwMode="auto">
            <a:xfrm>
              <a:off x="943" y="1788"/>
              <a:ext cx="4552" cy="1"/>
            </a:xfrm>
            <a:prstGeom prst="line">
              <a:avLst/>
            </a:prstGeom>
            <a:noFill/>
            <a:ln w="0">
              <a:solidFill>
                <a:srgbClr val="000000"/>
              </a:solidFill>
              <a:round/>
              <a:headEnd/>
              <a:tailEnd/>
            </a:ln>
          </p:spPr>
          <p:txBody>
            <a:bodyPr/>
            <a:lstStyle/>
            <a:p>
              <a:endParaRPr lang="tr-TR"/>
            </a:p>
          </p:txBody>
        </p:sp>
        <p:sp>
          <p:nvSpPr>
            <p:cNvPr id="74789" name="Rectangle 38"/>
            <p:cNvSpPr>
              <a:spLocks noChangeArrowheads="1"/>
            </p:cNvSpPr>
            <p:nvPr/>
          </p:nvSpPr>
          <p:spPr bwMode="auto">
            <a:xfrm>
              <a:off x="943" y="1788"/>
              <a:ext cx="4552" cy="9"/>
            </a:xfrm>
            <a:prstGeom prst="rect">
              <a:avLst/>
            </a:prstGeom>
            <a:solidFill>
              <a:srgbClr val="000000"/>
            </a:solidFill>
            <a:ln w="9525">
              <a:noFill/>
              <a:miter lim="800000"/>
              <a:headEnd/>
              <a:tailEnd/>
            </a:ln>
          </p:spPr>
          <p:txBody>
            <a:bodyPr/>
            <a:lstStyle/>
            <a:p>
              <a:endParaRPr lang="tr-TR"/>
            </a:p>
          </p:txBody>
        </p:sp>
        <p:sp>
          <p:nvSpPr>
            <p:cNvPr id="74790" name="Line 39"/>
            <p:cNvSpPr>
              <a:spLocks noChangeShapeType="1"/>
            </p:cNvSpPr>
            <p:nvPr/>
          </p:nvSpPr>
          <p:spPr bwMode="auto">
            <a:xfrm>
              <a:off x="303" y="2033"/>
              <a:ext cx="623" cy="1"/>
            </a:xfrm>
            <a:prstGeom prst="line">
              <a:avLst/>
            </a:prstGeom>
            <a:noFill/>
            <a:ln w="0">
              <a:solidFill>
                <a:srgbClr val="000000"/>
              </a:solidFill>
              <a:round/>
              <a:headEnd/>
              <a:tailEnd/>
            </a:ln>
          </p:spPr>
          <p:txBody>
            <a:bodyPr/>
            <a:lstStyle/>
            <a:p>
              <a:endParaRPr lang="tr-TR"/>
            </a:p>
          </p:txBody>
        </p:sp>
        <p:sp>
          <p:nvSpPr>
            <p:cNvPr id="74791" name="Rectangle 40"/>
            <p:cNvSpPr>
              <a:spLocks noChangeArrowheads="1"/>
            </p:cNvSpPr>
            <p:nvPr/>
          </p:nvSpPr>
          <p:spPr bwMode="auto">
            <a:xfrm>
              <a:off x="303" y="2033"/>
              <a:ext cx="623" cy="10"/>
            </a:xfrm>
            <a:prstGeom prst="rect">
              <a:avLst/>
            </a:prstGeom>
            <a:solidFill>
              <a:srgbClr val="000000"/>
            </a:solidFill>
            <a:ln w="9525">
              <a:noFill/>
              <a:miter lim="800000"/>
              <a:headEnd/>
              <a:tailEnd/>
            </a:ln>
          </p:spPr>
          <p:txBody>
            <a:bodyPr/>
            <a:lstStyle/>
            <a:p>
              <a:endParaRPr lang="tr-TR"/>
            </a:p>
          </p:txBody>
        </p:sp>
        <p:sp>
          <p:nvSpPr>
            <p:cNvPr id="74792" name="Line 41"/>
            <p:cNvSpPr>
              <a:spLocks noChangeShapeType="1"/>
            </p:cNvSpPr>
            <p:nvPr/>
          </p:nvSpPr>
          <p:spPr bwMode="auto">
            <a:xfrm>
              <a:off x="943" y="2033"/>
              <a:ext cx="4552" cy="1"/>
            </a:xfrm>
            <a:prstGeom prst="line">
              <a:avLst/>
            </a:prstGeom>
            <a:noFill/>
            <a:ln w="0">
              <a:solidFill>
                <a:srgbClr val="000000"/>
              </a:solidFill>
              <a:round/>
              <a:headEnd/>
              <a:tailEnd/>
            </a:ln>
          </p:spPr>
          <p:txBody>
            <a:bodyPr/>
            <a:lstStyle/>
            <a:p>
              <a:endParaRPr lang="tr-TR"/>
            </a:p>
          </p:txBody>
        </p:sp>
        <p:sp>
          <p:nvSpPr>
            <p:cNvPr id="74793" name="Rectangle 42"/>
            <p:cNvSpPr>
              <a:spLocks noChangeArrowheads="1"/>
            </p:cNvSpPr>
            <p:nvPr/>
          </p:nvSpPr>
          <p:spPr bwMode="auto">
            <a:xfrm>
              <a:off x="943" y="2033"/>
              <a:ext cx="4552" cy="10"/>
            </a:xfrm>
            <a:prstGeom prst="rect">
              <a:avLst/>
            </a:prstGeom>
            <a:solidFill>
              <a:srgbClr val="000000"/>
            </a:solidFill>
            <a:ln w="9525">
              <a:noFill/>
              <a:miter lim="800000"/>
              <a:headEnd/>
              <a:tailEnd/>
            </a:ln>
          </p:spPr>
          <p:txBody>
            <a:bodyPr/>
            <a:lstStyle/>
            <a:p>
              <a:endParaRPr lang="tr-TR"/>
            </a:p>
          </p:txBody>
        </p:sp>
        <p:sp>
          <p:nvSpPr>
            <p:cNvPr id="74794" name="Line 43"/>
            <p:cNvSpPr>
              <a:spLocks noChangeShapeType="1"/>
            </p:cNvSpPr>
            <p:nvPr/>
          </p:nvSpPr>
          <p:spPr bwMode="auto">
            <a:xfrm>
              <a:off x="303" y="2288"/>
              <a:ext cx="623" cy="1"/>
            </a:xfrm>
            <a:prstGeom prst="line">
              <a:avLst/>
            </a:prstGeom>
            <a:noFill/>
            <a:ln w="0">
              <a:solidFill>
                <a:srgbClr val="000000"/>
              </a:solidFill>
              <a:round/>
              <a:headEnd/>
              <a:tailEnd/>
            </a:ln>
          </p:spPr>
          <p:txBody>
            <a:bodyPr/>
            <a:lstStyle/>
            <a:p>
              <a:endParaRPr lang="tr-TR"/>
            </a:p>
          </p:txBody>
        </p:sp>
        <p:sp>
          <p:nvSpPr>
            <p:cNvPr id="74795" name="Rectangle 44"/>
            <p:cNvSpPr>
              <a:spLocks noChangeArrowheads="1"/>
            </p:cNvSpPr>
            <p:nvPr/>
          </p:nvSpPr>
          <p:spPr bwMode="auto">
            <a:xfrm>
              <a:off x="303" y="2288"/>
              <a:ext cx="623" cy="9"/>
            </a:xfrm>
            <a:prstGeom prst="rect">
              <a:avLst/>
            </a:prstGeom>
            <a:solidFill>
              <a:srgbClr val="000000"/>
            </a:solidFill>
            <a:ln w="9525">
              <a:noFill/>
              <a:miter lim="800000"/>
              <a:headEnd/>
              <a:tailEnd/>
            </a:ln>
          </p:spPr>
          <p:txBody>
            <a:bodyPr/>
            <a:lstStyle/>
            <a:p>
              <a:endParaRPr lang="tr-TR"/>
            </a:p>
          </p:txBody>
        </p:sp>
        <p:sp>
          <p:nvSpPr>
            <p:cNvPr id="74796" name="Line 45"/>
            <p:cNvSpPr>
              <a:spLocks noChangeShapeType="1"/>
            </p:cNvSpPr>
            <p:nvPr/>
          </p:nvSpPr>
          <p:spPr bwMode="auto">
            <a:xfrm>
              <a:off x="943" y="2288"/>
              <a:ext cx="4552" cy="1"/>
            </a:xfrm>
            <a:prstGeom prst="line">
              <a:avLst/>
            </a:prstGeom>
            <a:noFill/>
            <a:ln w="0">
              <a:solidFill>
                <a:srgbClr val="000000"/>
              </a:solidFill>
              <a:round/>
              <a:headEnd/>
              <a:tailEnd/>
            </a:ln>
          </p:spPr>
          <p:txBody>
            <a:bodyPr/>
            <a:lstStyle/>
            <a:p>
              <a:endParaRPr lang="tr-TR"/>
            </a:p>
          </p:txBody>
        </p:sp>
        <p:sp>
          <p:nvSpPr>
            <p:cNvPr id="74797" name="Rectangle 46"/>
            <p:cNvSpPr>
              <a:spLocks noChangeArrowheads="1"/>
            </p:cNvSpPr>
            <p:nvPr/>
          </p:nvSpPr>
          <p:spPr bwMode="auto">
            <a:xfrm>
              <a:off x="943" y="2288"/>
              <a:ext cx="4552" cy="9"/>
            </a:xfrm>
            <a:prstGeom prst="rect">
              <a:avLst/>
            </a:prstGeom>
            <a:solidFill>
              <a:srgbClr val="000000"/>
            </a:solidFill>
            <a:ln w="9525">
              <a:noFill/>
              <a:miter lim="800000"/>
              <a:headEnd/>
              <a:tailEnd/>
            </a:ln>
          </p:spPr>
          <p:txBody>
            <a:bodyPr/>
            <a:lstStyle/>
            <a:p>
              <a:endParaRPr lang="tr-TR"/>
            </a:p>
          </p:txBody>
        </p:sp>
        <p:sp>
          <p:nvSpPr>
            <p:cNvPr id="74798" name="Line 47"/>
            <p:cNvSpPr>
              <a:spLocks noChangeShapeType="1"/>
            </p:cNvSpPr>
            <p:nvPr/>
          </p:nvSpPr>
          <p:spPr bwMode="auto">
            <a:xfrm>
              <a:off x="303" y="2552"/>
              <a:ext cx="623" cy="1"/>
            </a:xfrm>
            <a:prstGeom prst="line">
              <a:avLst/>
            </a:prstGeom>
            <a:noFill/>
            <a:ln w="0">
              <a:solidFill>
                <a:srgbClr val="000000"/>
              </a:solidFill>
              <a:round/>
              <a:headEnd/>
              <a:tailEnd/>
            </a:ln>
          </p:spPr>
          <p:txBody>
            <a:bodyPr/>
            <a:lstStyle/>
            <a:p>
              <a:endParaRPr lang="tr-TR"/>
            </a:p>
          </p:txBody>
        </p:sp>
        <p:sp>
          <p:nvSpPr>
            <p:cNvPr id="74799" name="Rectangle 48"/>
            <p:cNvSpPr>
              <a:spLocks noChangeArrowheads="1"/>
            </p:cNvSpPr>
            <p:nvPr/>
          </p:nvSpPr>
          <p:spPr bwMode="auto">
            <a:xfrm>
              <a:off x="303" y="2552"/>
              <a:ext cx="623" cy="9"/>
            </a:xfrm>
            <a:prstGeom prst="rect">
              <a:avLst/>
            </a:prstGeom>
            <a:solidFill>
              <a:srgbClr val="000000"/>
            </a:solidFill>
            <a:ln w="9525">
              <a:noFill/>
              <a:miter lim="800000"/>
              <a:headEnd/>
              <a:tailEnd/>
            </a:ln>
          </p:spPr>
          <p:txBody>
            <a:bodyPr/>
            <a:lstStyle/>
            <a:p>
              <a:endParaRPr lang="tr-TR"/>
            </a:p>
          </p:txBody>
        </p:sp>
        <p:sp>
          <p:nvSpPr>
            <p:cNvPr id="74800" name="Line 49"/>
            <p:cNvSpPr>
              <a:spLocks noChangeShapeType="1"/>
            </p:cNvSpPr>
            <p:nvPr/>
          </p:nvSpPr>
          <p:spPr bwMode="auto">
            <a:xfrm>
              <a:off x="943" y="2552"/>
              <a:ext cx="4552" cy="1"/>
            </a:xfrm>
            <a:prstGeom prst="line">
              <a:avLst/>
            </a:prstGeom>
            <a:noFill/>
            <a:ln w="0">
              <a:solidFill>
                <a:srgbClr val="000000"/>
              </a:solidFill>
              <a:round/>
              <a:headEnd/>
              <a:tailEnd/>
            </a:ln>
          </p:spPr>
          <p:txBody>
            <a:bodyPr/>
            <a:lstStyle/>
            <a:p>
              <a:endParaRPr lang="tr-TR"/>
            </a:p>
          </p:txBody>
        </p:sp>
        <p:sp>
          <p:nvSpPr>
            <p:cNvPr id="74801" name="Rectangle 50"/>
            <p:cNvSpPr>
              <a:spLocks noChangeArrowheads="1"/>
            </p:cNvSpPr>
            <p:nvPr/>
          </p:nvSpPr>
          <p:spPr bwMode="auto">
            <a:xfrm>
              <a:off x="943" y="2552"/>
              <a:ext cx="4552" cy="9"/>
            </a:xfrm>
            <a:prstGeom prst="rect">
              <a:avLst/>
            </a:prstGeom>
            <a:solidFill>
              <a:srgbClr val="000000"/>
            </a:solidFill>
            <a:ln w="9525">
              <a:noFill/>
              <a:miter lim="800000"/>
              <a:headEnd/>
              <a:tailEnd/>
            </a:ln>
          </p:spPr>
          <p:txBody>
            <a:bodyPr/>
            <a:lstStyle/>
            <a:p>
              <a:endParaRPr lang="tr-TR"/>
            </a:p>
          </p:txBody>
        </p:sp>
        <p:sp>
          <p:nvSpPr>
            <p:cNvPr id="74802" name="Line 51"/>
            <p:cNvSpPr>
              <a:spLocks noChangeShapeType="1"/>
            </p:cNvSpPr>
            <p:nvPr/>
          </p:nvSpPr>
          <p:spPr bwMode="auto">
            <a:xfrm>
              <a:off x="303" y="2825"/>
              <a:ext cx="623" cy="1"/>
            </a:xfrm>
            <a:prstGeom prst="line">
              <a:avLst/>
            </a:prstGeom>
            <a:noFill/>
            <a:ln w="0">
              <a:solidFill>
                <a:srgbClr val="000000"/>
              </a:solidFill>
              <a:round/>
              <a:headEnd/>
              <a:tailEnd/>
            </a:ln>
          </p:spPr>
          <p:txBody>
            <a:bodyPr/>
            <a:lstStyle/>
            <a:p>
              <a:endParaRPr lang="tr-TR"/>
            </a:p>
          </p:txBody>
        </p:sp>
        <p:sp>
          <p:nvSpPr>
            <p:cNvPr id="74803" name="Rectangle 52"/>
            <p:cNvSpPr>
              <a:spLocks noChangeArrowheads="1"/>
            </p:cNvSpPr>
            <p:nvPr/>
          </p:nvSpPr>
          <p:spPr bwMode="auto">
            <a:xfrm>
              <a:off x="303" y="2825"/>
              <a:ext cx="623" cy="10"/>
            </a:xfrm>
            <a:prstGeom prst="rect">
              <a:avLst/>
            </a:prstGeom>
            <a:solidFill>
              <a:srgbClr val="000000"/>
            </a:solidFill>
            <a:ln w="9525">
              <a:noFill/>
              <a:miter lim="800000"/>
              <a:headEnd/>
              <a:tailEnd/>
            </a:ln>
          </p:spPr>
          <p:txBody>
            <a:bodyPr/>
            <a:lstStyle/>
            <a:p>
              <a:endParaRPr lang="tr-TR"/>
            </a:p>
          </p:txBody>
        </p:sp>
        <p:sp>
          <p:nvSpPr>
            <p:cNvPr id="74804" name="Line 53"/>
            <p:cNvSpPr>
              <a:spLocks noChangeShapeType="1"/>
            </p:cNvSpPr>
            <p:nvPr/>
          </p:nvSpPr>
          <p:spPr bwMode="auto">
            <a:xfrm>
              <a:off x="943" y="2825"/>
              <a:ext cx="4552" cy="1"/>
            </a:xfrm>
            <a:prstGeom prst="line">
              <a:avLst/>
            </a:prstGeom>
            <a:noFill/>
            <a:ln w="0">
              <a:solidFill>
                <a:srgbClr val="000000"/>
              </a:solidFill>
              <a:round/>
              <a:headEnd/>
              <a:tailEnd/>
            </a:ln>
          </p:spPr>
          <p:txBody>
            <a:bodyPr/>
            <a:lstStyle/>
            <a:p>
              <a:endParaRPr lang="tr-TR"/>
            </a:p>
          </p:txBody>
        </p:sp>
        <p:sp>
          <p:nvSpPr>
            <p:cNvPr id="74805" name="Rectangle 54"/>
            <p:cNvSpPr>
              <a:spLocks noChangeArrowheads="1"/>
            </p:cNvSpPr>
            <p:nvPr/>
          </p:nvSpPr>
          <p:spPr bwMode="auto">
            <a:xfrm>
              <a:off x="943" y="2825"/>
              <a:ext cx="4552" cy="10"/>
            </a:xfrm>
            <a:prstGeom prst="rect">
              <a:avLst/>
            </a:prstGeom>
            <a:solidFill>
              <a:srgbClr val="000000"/>
            </a:solidFill>
            <a:ln w="9525">
              <a:noFill/>
              <a:miter lim="800000"/>
              <a:headEnd/>
              <a:tailEnd/>
            </a:ln>
          </p:spPr>
          <p:txBody>
            <a:bodyPr/>
            <a:lstStyle/>
            <a:p>
              <a:endParaRPr lang="tr-TR"/>
            </a:p>
          </p:txBody>
        </p:sp>
        <p:sp>
          <p:nvSpPr>
            <p:cNvPr id="74806" name="Rectangle 55"/>
            <p:cNvSpPr>
              <a:spLocks noChangeArrowheads="1"/>
            </p:cNvSpPr>
            <p:nvPr/>
          </p:nvSpPr>
          <p:spPr bwMode="auto">
            <a:xfrm>
              <a:off x="287" y="1269"/>
              <a:ext cx="16" cy="1820"/>
            </a:xfrm>
            <a:prstGeom prst="rect">
              <a:avLst/>
            </a:prstGeom>
            <a:solidFill>
              <a:srgbClr val="000000"/>
            </a:solidFill>
            <a:ln w="9525">
              <a:noFill/>
              <a:miter lim="800000"/>
              <a:headEnd/>
              <a:tailEnd/>
            </a:ln>
          </p:spPr>
          <p:txBody>
            <a:bodyPr/>
            <a:lstStyle/>
            <a:p>
              <a:endParaRPr lang="tr-TR"/>
            </a:p>
          </p:txBody>
        </p:sp>
        <p:sp>
          <p:nvSpPr>
            <p:cNvPr id="74807" name="Line 56"/>
            <p:cNvSpPr>
              <a:spLocks noChangeShapeType="1"/>
            </p:cNvSpPr>
            <p:nvPr/>
          </p:nvSpPr>
          <p:spPr bwMode="auto">
            <a:xfrm>
              <a:off x="311" y="3089"/>
              <a:ext cx="615" cy="1"/>
            </a:xfrm>
            <a:prstGeom prst="line">
              <a:avLst/>
            </a:prstGeom>
            <a:noFill/>
            <a:ln w="0">
              <a:solidFill>
                <a:srgbClr val="000000"/>
              </a:solidFill>
              <a:round/>
              <a:headEnd/>
              <a:tailEnd/>
            </a:ln>
          </p:spPr>
          <p:txBody>
            <a:bodyPr/>
            <a:lstStyle/>
            <a:p>
              <a:endParaRPr lang="tr-TR"/>
            </a:p>
          </p:txBody>
        </p:sp>
        <p:sp>
          <p:nvSpPr>
            <p:cNvPr id="74808" name="Rectangle 57"/>
            <p:cNvSpPr>
              <a:spLocks noChangeArrowheads="1"/>
            </p:cNvSpPr>
            <p:nvPr/>
          </p:nvSpPr>
          <p:spPr bwMode="auto">
            <a:xfrm>
              <a:off x="311" y="3089"/>
              <a:ext cx="615" cy="10"/>
            </a:xfrm>
            <a:prstGeom prst="rect">
              <a:avLst/>
            </a:prstGeom>
            <a:solidFill>
              <a:srgbClr val="000000"/>
            </a:solidFill>
            <a:ln w="9525">
              <a:noFill/>
              <a:miter lim="800000"/>
              <a:headEnd/>
              <a:tailEnd/>
            </a:ln>
          </p:spPr>
          <p:txBody>
            <a:bodyPr/>
            <a:lstStyle/>
            <a:p>
              <a:endParaRPr lang="tr-TR"/>
            </a:p>
          </p:txBody>
        </p:sp>
        <p:sp>
          <p:nvSpPr>
            <p:cNvPr id="74809" name="Line 58"/>
            <p:cNvSpPr>
              <a:spLocks noChangeShapeType="1"/>
            </p:cNvSpPr>
            <p:nvPr/>
          </p:nvSpPr>
          <p:spPr bwMode="auto">
            <a:xfrm>
              <a:off x="943" y="3089"/>
              <a:ext cx="4552" cy="1"/>
            </a:xfrm>
            <a:prstGeom prst="line">
              <a:avLst/>
            </a:prstGeom>
            <a:noFill/>
            <a:ln w="0">
              <a:solidFill>
                <a:srgbClr val="000000"/>
              </a:solidFill>
              <a:round/>
              <a:headEnd/>
              <a:tailEnd/>
            </a:ln>
          </p:spPr>
          <p:txBody>
            <a:bodyPr/>
            <a:lstStyle/>
            <a:p>
              <a:endParaRPr lang="tr-TR"/>
            </a:p>
          </p:txBody>
        </p:sp>
        <p:sp>
          <p:nvSpPr>
            <p:cNvPr id="74810" name="Rectangle 59"/>
            <p:cNvSpPr>
              <a:spLocks noChangeArrowheads="1"/>
            </p:cNvSpPr>
            <p:nvPr/>
          </p:nvSpPr>
          <p:spPr bwMode="auto">
            <a:xfrm>
              <a:off x="943" y="3089"/>
              <a:ext cx="4552" cy="10"/>
            </a:xfrm>
            <a:prstGeom prst="rect">
              <a:avLst/>
            </a:prstGeom>
            <a:solidFill>
              <a:srgbClr val="000000"/>
            </a:solidFill>
            <a:ln w="9525">
              <a:noFill/>
              <a:miter lim="800000"/>
              <a:headEnd/>
              <a:tailEnd/>
            </a:ln>
          </p:spPr>
          <p:txBody>
            <a:bodyPr/>
            <a:lstStyle/>
            <a:p>
              <a:endParaRPr lang="tr-TR"/>
            </a:p>
          </p:txBody>
        </p:sp>
        <p:sp>
          <p:nvSpPr>
            <p:cNvPr id="74811" name="Line 60"/>
            <p:cNvSpPr>
              <a:spLocks noChangeShapeType="1"/>
            </p:cNvSpPr>
            <p:nvPr/>
          </p:nvSpPr>
          <p:spPr bwMode="auto">
            <a:xfrm>
              <a:off x="311" y="3354"/>
              <a:ext cx="615" cy="1"/>
            </a:xfrm>
            <a:prstGeom prst="line">
              <a:avLst/>
            </a:prstGeom>
            <a:noFill/>
            <a:ln w="0">
              <a:solidFill>
                <a:srgbClr val="000000"/>
              </a:solidFill>
              <a:round/>
              <a:headEnd/>
              <a:tailEnd/>
            </a:ln>
          </p:spPr>
          <p:txBody>
            <a:bodyPr/>
            <a:lstStyle/>
            <a:p>
              <a:endParaRPr lang="tr-TR"/>
            </a:p>
          </p:txBody>
        </p:sp>
        <p:sp>
          <p:nvSpPr>
            <p:cNvPr id="74812" name="Rectangle 61"/>
            <p:cNvSpPr>
              <a:spLocks noChangeArrowheads="1"/>
            </p:cNvSpPr>
            <p:nvPr/>
          </p:nvSpPr>
          <p:spPr bwMode="auto">
            <a:xfrm>
              <a:off x="311" y="3354"/>
              <a:ext cx="615" cy="9"/>
            </a:xfrm>
            <a:prstGeom prst="rect">
              <a:avLst/>
            </a:prstGeom>
            <a:solidFill>
              <a:srgbClr val="000000"/>
            </a:solidFill>
            <a:ln w="9525">
              <a:noFill/>
              <a:miter lim="800000"/>
              <a:headEnd/>
              <a:tailEnd/>
            </a:ln>
          </p:spPr>
          <p:txBody>
            <a:bodyPr/>
            <a:lstStyle/>
            <a:p>
              <a:endParaRPr lang="tr-TR"/>
            </a:p>
          </p:txBody>
        </p:sp>
        <p:sp>
          <p:nvSpPr>
            <p:cNvPr id="74813" name="Line 62"/>
            <p:cNvSpPr>
              <a:spLocks noChangeShapeType="1"/>
            </p:cNvSpPr>
            <p:nvPr/>
          </p:nvSpPr>
          <p:spPr bwMode="auto">
            <a:xfrm>
              <a:off x="943" y="3354"/>
              <a:ext cx="4552" cy="1"/>
            </a:xfrm>
            <a:prstGeom prst="line">
              <a:avLst/>
            </a:prstGeom>
            <a:noFill/>
            <a:ln w="0">
              <a:solidFill>
                <a:srgbClr val="000000"/>
              </a:solidFill>
              <a:round/>
              <a:headEnd/>
              <a:tailEnd/>
            </a:ln>
          </p:spPr>
          <p:txBody>
            <a:bodyPr/>
            <a:lstStyle/>
            <a:p>
              <a:endParaRPr lang="tr-TR"/>
            </a:p>
          </p:txBody>
        </p:sp>
        <p:sp>
          <p:nvSpPr>
            <p:cNvPr id="74814" name="Rectangle 63"/>
            <p:cNvSpPr>
              <a:spLocks noChangeArrowheads="1"/>
            </p:cNvSpPr>
            <p:nvPr/>
          </p:nvSpPr>
          <p:spPr bwMode="auto">
            <a:xfrm>
              <a:off x="943" y="3354"/>
              <a:ext cx="4552" cy="9"/>
            </a:xfrm>
            <a:prstGeom prst="rect">
              <a:avLst/>
            </a:prstGeom>
            <a:solidFill>
              <a:srgbClr val="000000"/>
            </a:solidFill>
            <a:ln w="9525">
              <a:noFill/>
              <a:miter lim="800000"/>
              <a:headEnd/>
              <a:tailEnd/>
            </a:ln>
          </p:spPr>
          <p:txBody>
            <a:bodyPr/>
            <a:lstStyle/>
            <a:p>
              <a:endParaRPr lang="tr-TR"/>
            </a:p>
          </p:txBody>
        </p:sp>
        <p:sp>
          <p:nvSpPr>
            <p:cNvPr id="74815" name="Line 64"/>
            <p:cNvSpPr>
              <a:spLocks noChangeShapeType="1"/>
            </p:cNvSpPr>
            <p:nvPr/>
          </p:nvSpPr>
          <p:spPr bwMode="auto">
            <a:xfrm>
              <a:off x="311" y="3571"/>
              <a:ext cx="615" cy="1"/>
            </a:xfrm>
            <a:prstGeom prst="line">
              <a:avLst/>
            </a:prstGeom>
            <a:noFill/>
            <a:ln w="0">
              <a:solidFill>
                <a:srgbClr val="000000"/>
              </a:solidFill>
              <a:round/>
              <a:headEnd/>
              <a:tailEnd/>
            </a:ln>
          </p:spPr>
          <p:txBody>
            <a:bodyPr/>
            <a:lstStyle/>
            <a:p>
              <a:endParaRPr lang="tr-TR"/>
            </a:p>
          </p:txBody>
        </p:sp>
        <p:sp>
          <p:nvSpPr>
            <p:cNvPr id="74816" name="Rectangle 65"/>
            <p:cNvSpPr>
              <a:spLocks noChangeArrowheads="1"/>
            </p:cNvSpPr>
            <p:nvPr/>
          </p:nvSpPr>
          <p:spPr bwMode="auto">
            <a:xfrm>
              <a:off x="311" y="3571"/>
              <a:ext cx="615" cy="9"/>
            </a:xfrm>
            <a:prstGeom prst="rect">
              <a:avLst/>
            </a:prstGeom>
            <a:solidFill>
              <a:srgbClr val="000000"/>
            </a:solidFill>
            <a:ln w="9525">
              <a:noFill/>
              <a:miter lim="800000"/>
              <a:headEnd/>
              <a:tailEnd/>
            </a:ln>
          </p:spPr>
          <p:txBody>
            <a:bodyPr/>
            <a:lstStyle/>
            <a:p>
              <a:endParaRPr lang="tr-TR"/>
            </a:p>
          </p:txBody>
        </p:sp>
        <p:sp>
          <p:nvSpPr>
            <p:cNvPr id="74817" name="Line 66"/>
            <p:cNvSpPr>
              <a:spLocks noChangeShapeType="1"/>
            </p:cNvSpPr>
            <p:nvPr/>
          </p:nvSpPr>
          <p:spPr bwMode="auto">
            <a:xfrm>
              <a:off x="943" y="3571"/>
              <a:ext cx="4552" cy="1"/>
            </a:xfrm>
            <a:prstGeom prst="line">
              <a:avLst/>
            </a:prstGeom>
            <a:noFill/>
            <a:ln w="0">
              <a:solidFill>
                <a:srgbClr val="000000"/>
              </a:solidFill>
              <a:round/>
              <a:headEnd/>
              <a:tailEnd/>
            </a:ln>
          </p:spPr>
          <p:txBody>
            <a:bodyPr/>
            <a:lstStyle/>
            <a:p>
              <a:endParaRPr lang="tr-TR"/>
            </a:p>
          </p:txBody>
        </p:sp>
        <p:sp>
          <p:nvSpPr>
            <p:cNvPr id="74818" name="Rectangle 67"/>
            <p:cNvSpPr>
              <a:spLocks noChangeArrowheads="1"/>
            </p:cNvSpPr>
            <p:nvPr/>
          </p:nvSpPr>
          <p:spPr bwMode="auto">
            <a:xfrm>
              <a:off x="943" y="3571"/>
              <a:ext cx="4552" cy="9"/>
            </a:xfrm>
            <a:prstGeom prst="rect">
              <a:avLst/>
            </a:prstGeom>
            <a:solidFill>
              <a:srgbClr val="000000"/>
            </a:solidFill>
            <a:ln w="9525">
              <a:noFill/>
              <a:miter lim="800000"/>
              <a:headEnd/>
              <a:tailEnd/>
            </a:ln>
          </p:spPr>
          <p:txBody>
            <a:bodyPr/>
            <a:lstStyle/>
            <a:p>
              <a:endParaRPr lang="tr-TR"/>
            </a:p>
          </p:txBody>
        </p:sp>
        <p:sp>
          <p:nvSpPr>
            <p:cNvPr id="74819" name="Rectangle 68"/>
            <p:cNvSpPr>
              <a:spLocks noChangeArrowheads="1"/>
            </p:cNvSpPr>
            <p:nvPr/>
          </p:nvSpPr>
          <p:spPr bwMode="auto">
            <a:xfrm>
              <a:off x="311" y="3910"/>
              <a:ext cx="5200" cy="28"/>
            </a:xfrm>
            <a:prstGeom prst="rect">
              <a:avLst/>
            </a:prstGeom>
            <a:solidFill>
              <a:srgbClr val="000000"/>
            </a:solidFill>
            <a:ln w="9525">
              <a:noFill/>
              <a:miter lim="800000"/>
              <a:headEnd/>
              <a:tailEnd/>
            </a:ln>
          </p:spPr>
          <p:txBody>
            <a:bodyPr/>
            <a:lstStyle/>
            <a:p>
              <a:endParaRPr lang="tr-TR"/>
            </a:p>
          </p:txBody>
        </p:sp>
        <p:sp>
          <p:nvSpPr>
            <p:cNvPr id="74820" name="Rectangle 69"/>
            <p:cNvSpPr>
              <a:spLocks noChangeArrowheads="1"/>
            </p:cNvSpPr>
            <p:nvPr/>
          </p:nvSpPr>
          <p:spPr bwMode="auto">
            <a:xfrm>
              <a:off x="287" y="3089"/>
              <a:ext cx="24" cy="849"/>
            </a:xfrm>
            <a:prstGeom prst="rect">
              <a:avLst/>
            </a:prstGeom>
            <a:solidFill>
              <a:srgbClr val="000000"/>
            </a:solidFill>
            <a:ln w="9525">
              <a:noFill/>
              <a:miter lim="800000"/>
              <a:headEnd/>
              <a:tailEnd/>
            </a:ln>
          </p:spPr>
          <p:txBody>
            <a:bodyPr/>
            <a:lstStyle/>
            <a:p>
              <a:endParaRPr lang="tr-TR"/>
            </a:p>
          </p:txBody>
        </p:sp>
        <p:sp>
          <p:nvSpPr>
            <p:cNvPr id="74821" name="Rectangle 70"/>
            <p:cNvSpPr>
              <a:spLocks noChangeArrowheads="1"/>
            </p:cNvSpPr>
            <p:nvPr/>
          </p:nvSpPr>
          <p:spPr bwMode="auto">
            <a:xfrm>
              <a:off x="926" y="1495"/>
              <a:ext cx="17" cy="2415"/>
            </a:xfrm>
            <a:prstGeom prst="rect">
              <a:avLst/>
            </a:prstGeom>
            <a:solidFill>
              <a:srgbClr val="000000"/>
            </a:solidFill>
            <a:ln w="9525">
              <a:noFill/>
              <a:miter lim="800000"/>
              <a:headEnd/>
              <a:tailEnd/>
            </a:ln>
          </p:spPr>
          <p:txBody>
            <a:bodyPr/>
            <a:lstStyle/>
            <a:p>
              <a:endParaRPr lang="tr-TR"/>
            </a:p>
          </p:txBody>
        </p:sp>
        <p:sp>
          <p:nvSpPr>
            <p:cNvPr id="74822" name="Rectangle 71"/>
            <p:cNvSpPr>
              <a:spLocks noChangeArrowheads="1"/>
            </p:cNvSpPr>
            <p:nvPr/>
          </p:nvSpPr>
          <p:spPr bwMode="auto">
            <a:xfrm>
              <a:off x="5495" y="1288"/>
              <a:ext cx="16" cy="2622"/>
            </a:xfrm>
            <a:prstGeom prst="rect">
              <a:avLst/>
            </a:prstGeom>
            <a:solidFill>
              <a:srgbClr val="000000"/>
            </a:solidFill>
            <a:ln w="9525">
              <a:noFill/>
              <a:miter lim="800000"/>
              <a:headEnd/>
              <a:tailEnd/>
            </a:ln>
          </p:spPr>
          <p:txBody>
            <a:bodyPr/>
            <a:lstStyle/>
            <a:p>
              <a:endParaRPr lang="tr-TR"/>
            </a:p>
          </p:txBody>
        </p:sp>
        <p:sp>
          <p:nvSpPr>
            <p:cNvPr id="74823" name="Line 72"/>
            <p:cNvSpPr>
              <a:spLocks noChangeShapeType="1"/>
            </p:cNvSpPr>
            <p:nvPr/>
          </p:nvSpPr>
          <p:spPr bwMode="auto">
            <a:xfrm>
              <a:off x="5511" y="1071"/>
              <a:ext cx="1" cy="1"/>
            </a:xfrm>
            <a:prstGeom prst="line">
              <a:avLst/>
            </a:prstGeom>
            <a:noFill/>
            <a:ln w="0">
              <a:solidFill>
                <a:srgbClr val="C0C0C0"/>
              </a:solidFill>
              <a:round/>
              <a:headEnd/>
              <a:tailEnd/>
            </a:ln>
          </p:spPr>
          <p:txBody>
            <a:bodyPr/>
            <a:lstStyle/>
            <a:p>
              <a:endParaRPr lang="tr-TR"/>
            </a:p>
          </p:txBody>
        </p:sp>
        <p:sp>
          <p:nvSpPr>
            <p:cNvPr id="74824" name="Rectangle 73"/>
            <p:cNvSpPr>
              <a:spLocks noChangeArrowheads="1"/>
            </p:cNvSpPr>
            <p:nvPr/>
          </p:nvSpPr>
          <p:spPr bwMode="auto">
            <a:xfrm>
              <a:off x="5511" y="1071"/>
              <a:ext cx="8" cy="9"/>
            </a:xfrm>
            <a:prstGeom prst="rect">
              <a:avLst/>
            </a:prstGeom>
            <a:solidFill>
              <a:srgbClr val="C0C0C0"/>
            </a:solidFill>
            <a:ln w="9525">
              <a:noFill/>
              <a:miter lim="800000"/>
              <a:headEnd/>
              <a:tailEnd/>
            </a:ln>
          </p:spPr>
          <p:txBody>
            <a:bodyPr/>
            <a:lstStyle/>
            <a:p>
              <a:endParaRPr lang="tr-TR"/>
            </a:p>
          </p:txBody>
        </p:sp>
        <p:sp>
          <p:nvSpPr>
            <p:cNvPr id="74825" name="Line 74"/>
            <p:cNvSpPr>
              <a:spLocks noChangeShapeType="1"/>
            </p:cNvSpPr>
            <p:nvPr/>
          </p:nvSpPr>
          <p:spPr bwMode="auto">
            <a:xfrm>
              <a:off x="5511" y="1279"/>
              <a:ext cx="1" cy="1"/>
            </a:xfrm>
            <a:prstGeom prst="line">
              <a:avLst/>
            </a:prstGeom>
            <a:noFill/>
            <a:ln w="0">
              <a:solidFill>
                <a:srgbClr val="C0C0C0"/>
              </a:solidFill>
              <a:round/>
              <a:headEnd/>
              <a:tailEnd/>
            </a:ln>
          </p:spPr>
          <p:txBody>
            <a:bodyPr/>
            <a:lstStyle/>
            <a:p>
              <a:endParaRPr lang="tr-TR"/>
            </a:p>
          </p:txBody>
        </p:sp>
        <p:sp>
          <p:nvSpPr>
            <p:cNvPr id="74826" name="Rectangle 75"/>
            <p:cNvSpPr>
              <a:spLocks noChangeArrowheads="1"/>
            </p:cNvSpPr>
            <p:nvPr/>
          </p:nvSpPr>
          <p:spPr bwMode="auto">
            <a:xfrm>
              <a:off x="5511" y="1279"/>
              <a:ext cx="8" cy="9"/>
            </a:xfrm>
            <a:prstGeom prst="rect">
              <a:avLst/>
            </a:prstGeom>
            <a:solidFill>
              <a:srgbClr val="C0C0C0"/>
            </a:solidFill>
            <a:ln w="9525">
              <a:noFill/>
              <a:miter lim="800000"/>
              <a:headEnd/>
              <a:tailEnd/>
            </a:ln>
          </p:spPr>
          <p:txBody>
            <a:bodyPr/>
            <a:lstStyle/>
            <a:p>
              <a:endParaRPr lang="tr-TR"/>
            </a:p>
          </p:txBody>
        </p:sp>
        <p:sp>
          <p:nvSpPr>
            <p:cNvPr id="74827" name="Line 76"/>
            <p:cNvSpPr>
              <a:spLocks noChangeShapeType="1"/>
            </p:cNvSpPr>
            <p:nvPr/>
          </p:nvSpPr>
          <p:spPr bwMode="auto">
            <a:xfrm>
              <a:off x="5511" y="1486"/>
              <a:ext cx="1" cy="1"/>
            </a:xfrm>
            <a:prstGeom prst="line">
              <a:avLst/>
            </a:prstGeom>
            <a:noFill/>
            <a:ln w="0">
              <a:solidFill>
                <a:srgbClr val="C0C0C0"/>
              </a:solidFill>
              <a:round/>
              <a:headEnd/>
              <a:tailEnd/>
            </a:ln>
          </p:spPr>
          <p:txBody>
            <a:bodyPr/>
            <a:lstStyle/>
            <a:p>
              <a:endParaRPr lang="tr-TR"/>
            </a:p>
          </p:txBody>
        </p:sp>
        <p:sp>
          <p:nvSpPr>
            <p:cNvPr id="74828" name="Rectangle 77"/>
            <p:cNvSpPr>
              <a:spLocks noChangeArrowheads="1"/>
            </p:cNvSpPr>
            <p:nvPr/>
          </p:nvSpPr>
          <p:spPr bwMode="auto">
            <a:xfrm>
              <a:off x="5511" y="1486"/>
              <a:ext cx="8" cy="9"/>
            </a:xfrm>
            <a:prstGeom prst="rect">
              <a:avLst/>
            </a:prstGeom>
            <a:solidFill>
              <a:srgbClr val="C0C0C0"/>
            </a:solidFill>
            <a:ln w="9525">
              <a:noFill/>
              <a:miter lim="800000"/>
              <a:headEnd/>
              <a:tailEnd/>
            </a:ln>
          </p:spPr>
          <p:txBody>
            <a:bodyPr/>
            <a:lstStyle/>
            <a:p>
              <a:endParaRPr lang="tr-TR"/>
            </a:p>
          </p:txBody>
        </p:sp>
        <p:sp>
          <p:nvSpPr>
            <p:cNvPr id="74829" name="Line 78"/>
            <p:cNvSpPr>
              <a:spLocks noChangeShapeType="1"/>
            </p:cNvSpPr>
            <p:nvPr/>
          </p:nvSpPr>
          <p:spPr bwMode="auto">
            <a:xfrm>
              <a:off x="5511" y="1788"/>
              <a:ext cx="1" cy="1"/>
            </a:xfrm>
            <a:prstGeom prst="line">
              <a:avLst/>
            </a:prstGeom>
            <a:noFill/>
            <a:ln w="0">
              <a:solidFill>
                <a:srgbClr val="C0C0C0"/>
              </a:solidFill>
              <a:round/>
              <a:headEnd/>
              <a:tailEnd/>
            </a:ln>
          </p:spPr>
          <p:txBody>
            <a:bodyPr/>
            <a:lstStyle/>
            <a:p>
              <a:endParaRPr lang="tr-TR"/>
            </a:p>
          </p:txBody>
        </p:sp>
        <p:sp>
          <p:nvSpPr>
            <p:cNvPr id="74830" name="Rectangle 79"/>
            <p:cNvSpPr>
              <a:spLocks noChangeArrowheads="1"/>
            </p:cNvSpPr>
            <p:nvPr/>
          </p:nvSpPr>
          <p:spPr bwMode="auto">
            <a:xfrm>
              <a:off x="5511" y="1788"/>
              <a:ext cx="8" cy="9"/>
            </a:xfrm>
            <a:prstGeom prst="rect">
              <a:avLst/>
            </a:prstGeom>
            <a:solidFill>
              <a:srgbClr val="C0C0C0"/>
            </a:solidFill>
            <a:ln w="9525">
              <a:noFill/>
              <a:miter lim="800000"/>
              <a:headEnd/>
              <a:tailEnd/>
            </a:ln>
          </p:spPr>
          <p:txBody>
            <a:bodyPr/>
            <a:lstStyle/>
            <a:p>
              <a:endParaRPr lang="tr-TR"/>
            </a:p>
          </p:txBody>
        </p:sp>
        <p:sp>
          <p:nvSpPr>
            <p:cNvPr id="74831" name="Line 80"/>
            <p:cNvSpPr>
              <a:spLocks noChangeShapeType="1"/>
            </p:cNvSpPr>
            <p:nvPr/>
          </p:nvSpPr>
          <p:spPr bwMode="auto">
            <a:xfrm>
              <a:off x="5511" y="2033"/>
              <a:ext cx="1" cy="1"/>
            </a:xfrm>
            <a:prstGeom prst="line">
              <a:avLst/>
            </a:prstGeom>
            <a:noFill/>
            <a:ln w="0">
              <a:solidFill>
                <a:srgbClr val="C0C0C0"/>
              </a:solidFill>
              <a:round/>
              <a:headEnd/>
              <a:tailEnd/>
            </a:ln>
          </p:spPr>
          <p:txBody>
            <a:bodyPr/>
            <a:lstStyle/>
            <a:p>
              <a:endParaRPr lang="tr-TR"/>
            </a:p>
          </p:txBody>
        </p:sp>
        <p:sp>
          <p:nvSpPr>
            <p:cNvPr id="74832" name="Rectangle 81"/>
            <p:cNvSpPr>
              <a:spLocks noChangeArrowheads="1"/>
            </p:cNvSpPr>
            <p:nvPr/>
          </p:nvSpPr>
          <p:spPr bwMode="auto">
            <a:xfrm>
              <a:off x="5511" y="2033"/>
              <a:ext cx="8" cy="10"/>
            </a:xfrm>
            <a:prstGeom prst="rect">
              <a:avLst/>
            </a:prstGeom>
            <a:solidFill>
              <a:srgbClr val="C0C0C0"/>
            </a:solidFill>
            <a:ln w="9525">
              <a:noFill/>
              <a:miter lim="800000"/>
              <a:headEnd/>
              <a:tailEnd/>
            </a:ln>
          </p:spPr>
          <p:txBody>
            <a:bodyPr/>
            <a:lstStyle/>
            <a:p>
              <a:endParaRPr lang="tr-TR"/>
            </a:p>
          </p:txBody>
        </p:sp>
        <p:sp>
          <p:nvSpPr>
            <p:cNvPr id="74833" name="Line 82"/>
            <p:cNvSpPr>
              <a:spLocks noChangeShapeType="1"/>
            </p:cNvSpPr>
            <p:nvPr/>
          </p:nvSpPr>
          <p:spPr bwMode="auto">
            <a:xfrm>
              <a:off x="5511" y="2288"/>
              <a:ext cx="1" cy="1"/>
            </a:xfrm>
            <a:prstGeom prst="line">
              <a:avLst/>
            </a:prstGeom>
            <a:noFill/>
            <a:ln w="0">
              <a:solidFill>
                <a:srgbClr val="C0C0C0"/>
              </a:solidFill>
              <a:round/>
              <a:headEnd/>
              <a:tailEnd/>
            </a:ln>
          </p:spPr>
          <p:txBody>
            <a:bodyPr/>
            <a:lstStyle/>
            <a:p>
              <a:endParaRPr lang="tr-TR"/>
            </a:p>
          </p:txBody>
        </p:sp>
        <p:sp>
          <p:nvSpPr>
            <p:cNvPr id="74834" name="Rectangle 83"/>
            <p:cNvSpPr>
              <a:spLocks noChangeArrowheads="1"/>
            </p:cNvSpPr>
            <p:nvPr/>
          </p:nvSpPr>
          <p:spPr bwMode="auto">
            <a:xfrm>
              <a:off x="5511" y="2288"/>
              <a:ext cx="8" cy="9"/>
            </a:xfrm>
            <a:prstGeom prst="rect">
              <a:avLst/>
            </a:prstGeom>
            <a:solidFill>
              <a:srgbClr val="C0C0C0"/>
            </a:solidFill>
            <a:ln w="9525">
              <a:noFill/>
              <a:miter lim="800000"/>
              <a:headEnd/>
              <a:tailEnd/>
            </a:ln>
          </p:spPr>
          <p:txBody>
            <a:bodyPr/>
            <a:lstStyle/>
            <a:p>
              <a:endParaRPr lang="tr-TR"/>
            </a:p>
          </p:txBody>
        </p:sp>
        <p:sp>
          <p:nvSpPr>
            <p:cNvPr id="74835" name="Line 84"/>
            <p:cNvSpPr>
              <a:spLocks noChangeShapeType="1"/>
            </p:cNvSpPr>
            <p:nvPr/>
          </p:nvSpPr>
          <p:spPr bwMode="auto">
            <a:xfrm>
              <a:off x="5511" y="2552"/>
              <a:ext cx="1" cy="1"/>
            </a:xfrm>
            <a:prstGeom prst="line">
              <a:avLst/>
            </a:prstGeom>
            <a:noFill/>
            <a:ln w="0">
              <a:solidFill>
                <a:srgbClr val="C0C0C0"/>
              </a:solidFill>
              <a:round/>
              <a:headEnd/>
              <a:tailEnd/>
            </a:ln>
          </p:spPr>
          <p:txBody>
            <a:bodyPr/>
            <a:lstStyle/>
            <a:p>
              <a:endParaRPr lang="tr-TR"/>
            </a:p>
          </p:txBody>
        </p:sp>
        <p:sp>
          <p:nvSpPr>
            <p:cNvPr id="74836" name="Rectangle 85"/>
            <p:cNvSpPr>
              <a:spLocks noChangeArrowheads="1"/>
            </p:cNvSpPr>
            <p:nvPr/>
          </p:nvSpPr>
          <p:spPr bwMode="auto">
            <a:xfrm>
              <a:off x="5511" y="2552"/>
              <a:ext cx="8" cy="9"/>
            </a:xfrm>
            <a:prstGeom prst="rect">
              <a:avLst/>
            </a:prstGeom>
            <a:solidFill>
              <a:srgbClr val="C0C0C0"/>
            </a:solidFill>
            <a:ln w="9525">
              <a:noFill/>
              <a:miter lim="800000"/>
              <a:headEnd/>
              <a:tailEnd/>
            </a:ln>
          </p:spPr>
          <p:txBody>
            <a:bodyPr/>
            <a:lstStyle/>
            <a:p>
              <a:endParaRPr lang="tr-TR"/>
            </a:p>
          </p:txBody>
        </p:sp>
        <p:sp>
          <p:nvSpPr>
            <p:cNvPr id="74837" name="Line 86"/>
            <p:cNvSpPr>
              <a:spLocks noChangeShapeType="1"/>
            </p:cNvSpPr>
            <p:nvPr/>
          </p:nvSpPr>
          <p:spPr bwMode="auto">
            <a:xfrm>
              <a:off x="5511" y="2825"/>
              <a:ext cx="1" cy="1"/>
            </a:xfrm>
            <a:prstGeom prst="line">
              <a:avLst/>
            </a:prstGeom>
            <a:noFill/>
            <a:ln w="0">
              <a:solidFill>
                <a:srgbClr val="C0C0C0"/>
              </a:solidFill>
              <a:round/>
              <a:headEnd/>
              <a:tailEnd/>
            </a:ln>
          </p:spPr>
          <p:txBody>
            <a:bodyPr/>
            <a:lstStyle/>
            <a:p>
              <a:endParaRPr lang="tr-TR"/>
            </a:p>
          </p:txBody>
        </p:sp>
        <p:sp>
          <p:nvSpPr>
            <p:cNvPr id="74838" name="Rectangle 87"/>
            <p:cNvSpPr>
              <a:spLocks noChangeArrowheads="1"/>
            </p:cNvSpPr>
            <p:nvPr/>
          </p:nvSpPr>
          <p:spPr bwMode="auto">
            <a:xfrm>
              <a:off x="5511" y="2825"/>
              <a:ext cx="8" cy="10"/>
            </a:xfrm>
            <a:prstGeom prst="rect">
              <a:avLst/>
            </a:prstGeom>
            <a:solidFill>
              <a:srgbClr val="C0C0C0"/>
            </a:solidFill>
            <a:ln w="9525">
              <a:noFill/>
              <a:miter lim="800000"/>
              <a:headEnd/>
              <a:tailEnd/>
            </a:ln>
          </p:spPr>
          <p:txBody>
            <a:bodyPr/>
            <a:lstStyle/>
            <a:p>
              <a:endParaRPr lang="tr-TR"/>
            </a:p>
          </p:txBody>
        </p:sp>
        <p:sp>
          <p:nvSpPr>
            <p:cNvPr id="74839" name="Line 88"/>
            <p:cNvSpPr>
              <a:spLocks noChangeShapeType="1"/>
            </p:cNvSpPr>
            <p:nvPr/>
          </p:nvSpPr>
          <p:spPr bwMode="auto">
            <a:xfrm>
              <a:off x="5511" y="3089"/>
              <a:ext cx="1" cy="1"/>
            </a:xfrm>
            <a:prstGeom prst="line">
              <a:avLst/>
            </a:prstGeom>
            <a:noFill/>
            <a:ln w="0">
              <a:solidFill>
                <a:srgbClr val="C0C0C0"/>
              </a:solidFill>
              <a:round/>
              <a:headEnd/>
              <a:tailEnd/>
            </a:ln>
          </p:spPr>
          <p:txBody>
            <a:bodyPr/>
            <a:lstStyle/>
            <a:p>
              <a:endParaRPr lang="tr-TR"/>
            </a:p>
          </p:txBody>
        </p:sp>
        <p:sp>
          <p:nvSpPr>
            <p:cNvPr id="74840" name="Rectangle 89"/>
            <p:cNvSpPr>
              <a:spLocks noChangeArrowheads="1"/>
            </p:cNvSpPr>
            <p:nvPr/>
          </p:nvSpPr>
          <p:spPr bwMode="auto">
            <a:xfrm>
              <a:off x="5511" y="3089"/>
              <a:ext cx="8" cy="10"/>
            </a:xfrm>
            <a:prstGeom prst="rect">
              <a:avLst/>
            </a:prstGeom>
            <a:solidFill>
              <a:srgbClr val="C0C0C0"/>
            </a:solidFill>
            <a:ln w="9525">
              <a:noFill/>
              <a:miter lim="800000"/>
              <a:headEnd/>
              <a:tailEnd/>
            </a:ln>
          </p:spPr>
          <p:txBody>
            <a:bodyPr/>
            <a:lstStyle/>
            <a:p>
              <a:endParaRPr lang="tr-TR"/>
            </a:p>
          </p:txBody>
        </p:sp>
        <p:sp>
          <p:nvSpPr>
            <p:cNvPr id="74841" name="Line 90"/>
            <p:cNvSpPr>
              <a:spLocks noChangeShapeType="1"/>
            </p:cNvSpPr>
            <p:nvPr/>
          </p:nvSpPr>
          <p:spPr bwMode="auto">
            <a:xfrm>
              <a:off x="5511" y="3354"/>
              <a:ext cx="1" cy="1"/>
            </a:xfrm>
            <a:prstGeom prst="line">
              <a:avLst/>
            </a:prstGeom>
            <a:noFill/>
            <a:ln w="0">
              <a:solidFill>
                <a:srgbClr val="C0C0C0"/>
              </a:solidFill>
              <a:round/>
              <a:headEnd/>
              <a:tailEnd/>
            </a:ln>
          </p:spPr>
          <p:txBody>
            <a:bodyPr/>
            <a:lstStyle/>
            <a:p>
              <a:endParaRPr lang="tr-TR"/>
            </a:p>
          </p:txBody>
        </p:sp>
        <p:sp>
          <p:nvSpPr>
            <p:cNvPr id="74842" name="Rectangle 91"/>
            <p:cNvSpPr>
              <a:spLocks noChangeArrowheads="1"/>
            </p:cNvSpPr>
            <p:nvPr/>
          </p:nvSpPr>
          <p:spPr bwMode="auto">
            <a:xfrm>
              <a:off x="5511" y="3354"/>
              <a:ext cx="8" cy="9"/>
            </a:xfrm>
            <a:prstGeom prst="rect">
              <a:avLst/>
            </a:prstGeom>
            <a:solidFill>
              <a:srgbClr val="C0C0C0"/>
            </a:solidFill>
            <a:ln w="9525">
              <a:noFill/>
              <a:miter lim="800000"/>
              <a:headEnd/>
              <a:tailEnd/>
            </a:ln>
          </p:spPr>
          <p:txBody>
            <a:bodyPr/>
            <a:lstStyle/>
            <a:p>
              <a:endParaRPr lang="tr-TR"/>
            </a:p>
          </p:txBody>
        </p:sp>
        <p:sp>
          <p:nvSpPr>
            <p:cNvPr id="74843" name="Line 92"/>
            <p:cNvSpPr>
              <a:spLocks noChangeShapeType="1"/>
            </p:cNvSpPr>
            <p:nvPr/>
          </p:nvSpPr>
          <p:spPr bwMode="auto">
            <a:xfrm>
              <a:off x="5511" y="3571"/>
              <a:ext cx="1" cy="1"/>
            </a:xfrm>
            <a:prstGeom prst="line">
              <a:avLst/>
            </a:prstGeom>
            <a:noFill/>
            <a:ln w="0">
              <a:solidFill>
                <a:srgbClr val="C0C0C0"/>
              </a:solidFill>
              <a:round/>
              <a:headEnd/>
              <a:tailEnd/>
            </a:ln>
          </p:spPr>
          <p:txBody>
            <a:bodyPr/>
            <a:lstStyle/>
            <a:p>
              <a:endParaRPr lang="tr-TR"/>
            </a:p>
          </p:txBody>
        </p:sp>
        <p:sp>
          <p:nvSpPr>
            <p:cNvPr id="74844" name="Rectangle 93"/>
            <p:cNvSpPr>
              <a:spLocks noChangeArrowheads="1"/>
            </p:cNvSpPr>
            <p:nvPr/>
          </p:nvSpPr>
          <p:spPr bwMode="auto">
            <a:xfrm>
              <a:off x="5511" y="3571"/>
              <a:ext cx="8" cy="9"/>
            </a:xfrm>
            <a:prstGeom prst="rect">
              <a:avLst/>
            </a:prstGeom>
            <a:solidFill>
              <a:srgbClr val="C0C0C0"/>
            </a:solidFill>
            <a:ln w="9525">
              <a:noFill/>
              <a:miter lim="800000"/>
              <a:headEnd/>
              <a:tailEnd/>
            </a:ln>
          </p:spPr>
          <p:txBody>
            <a:bodyPr/>
            <a:lstStyle/>
            <a:p>
              <a:endParaRPr lang="tr-TR"/>
            </a:p>
          </p:txBody>
        </p:sp>
        <p:sp>
          <p:nvSpPr>
            <p:cNvPr id="74845" name="Line 94"/>
            <p:cNvSpPr>
              <a:spLocks noChangeShapeType="1"/>
            </p:cNvSpPr>
            <p:nvPr/>
          </p:nvSpPr>
          <p:spPr bwMode="auto">
            <a:xfrm>
              <a:off x="5511" y="3919"/>
              <a:ext cx="1" cy="1"/>
            </a:xfrm>
            <a:prstGeom prst="line">
              <a:avLst/>
            </a:prstGeom>
            <a:noFill/>
            <a:ln w="0">
              <a:solidFill>
                <a:srgbClr val="C0C0C0"/>
              </a:solidFill>
              <a:round/>
              <a:headEnd/>
              <a:tailEnd/>
            </a:ln>
          </p:spPr>
          <p:txBody>
            <a:bodyPr/>
            <a:lstStyle/>
            <a:p>
              <a:endParaRPr lang="tr-TR"/>
            </a:p>
          </p:txBody>
        </p:sp>
        <p:sp>
          <p:nvSpPr>
            <p:cNvPr id="74846" name="Rectangle 95"/>
            <p:cNvSpPr>
              <a:spLocks noChangeArrowheads="1"/>
            </p:cNvSpPr>
            <p:nvPr/>
          </p:nvSpPr>
          <p:spPr bwMode="auto">
            <a:xfrm>
              <a:off x="5511" y="3919"/>
              <a:ext cx="8" cy="10"/>
            </a:xfrm>
            <a:prstGeom prst="rect">
              <a:avLst/>
            </a:prstGeom>
            <a:solidFill>
              <a:srgbClr val="C0C0C0"/>
            </a:solidFill>
            <a:ln w="9525">
              <a:noFill/>
              <a:miter lim="800000"/>
              <a:headEnd/>
              <a:tailEnd/>
            </a:ln>
          </p:spPr>
          <p:txBody>
            <a:bodyPr/>
            <a:lstStyle/>
            <a:p>
              <a:endParaRPr lang="tr-TR"/>
            </a:p>
          </p:txBody>
        </p:sp>
      </p:grpSp>
    </p:spTree>
    <p:extLst>
      <p:ext uri="{BB962C8B-B14F-4D97-AF65-F5344CB8AC3E}">
        <p14:creationId xmlns:p14="http://schemas.microsoft.com/office/powerpoint/2010/main" val="22813696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a:xfrm>
            <a:off x="1042988" y="274638"/>
            <a:ext cx="7891462" cy="1143000"/>
          </a:xfrm>
        </p:spPr>
        <p:txBody>
          <a:bodyPr/>
          <a:lstStyle/>
          <a:p>
            <a:pPr eaLnBrk="1" fontAlgn="auto" hangingPunct="1">
              <a:spcAft>
                <a:spcPts val="0"/>
              </a:spcAft>
              <a:defRPr/>
            </a:pPr>
            <a:r>
              <a:rPr lang="tr-TR" sz="4000" dirty="0" smtClean="0">
                <a:solidFill>
                  <a:srgbClr val="CC0099"/>
                </a:solidFill>
              </a:rPr>
              <a:t>21/f ve 22/d’ </a:t>
            </a:r>
            <a:r>
              <a:rPr lang="tr-TR" sz="4000" dirty="0" err="1" smtClean="0">
                <a:solidFill>
                  <a:srgbClr val="CC0099"/>
                </a:solidFill>
              </a:rPr>
              <a:t>nin</a:t>
            </a:r>
            <a:r>
              <a:rPr lang="tr-TR" sz="4000" dirty="0" smtClean="0">
                <a:solidFill>
                  <a:srgbClr val="CC0099"/>
                </a:solidFill>
              </a:rPr>
              <a:t> kapsamı</a:t>
            </a:r>
          </a:p>
        </p:txBody>
      </p:sp>
      <p:sp>
        <p:nvSpPr>
          <p:cNvPr id="66563" name="Rectangle 3"/>
          <p:cNvSpPr>
            <a:spLocks noGrp="1" noChangeArrowheads="1"/>
          </p:cNvSpPr>
          <p:nvPr>
            <p:ph idx="1"/>
          </p:nvPr>
        </p:nvSpPr>
        <p:spPr>
          <a:xfrm>
            <a:off x="611188" y="1600200"/>
            <a:ext cx="8208962" cy="4924425"/>
          </a:xfrm>
        </p:spPr>
        <p:txBody>
          <a:bodyPr/>
          <a:lstStyle/>
          <a:p>
            <a:pPr algn="just" eaLnBrk="1" hangingPunct="1">
              <a:lnSpc>
                <a:spcPct val="90000"/>
              </a:lnSpc>
            </a:pPr>
            <a:r>
              <a:rPr lang="tr-TR" b="1" dirty="0" smtClean="0">
                <a:solidFill>
                  <a:srgbClr val="993366"/>
                </a:solidFill>
              </a:rPr>
              <a:t>21/f </a:t>
            </a:r>
            <a:r>
              <a:rPr lang="tr-TR" b="1" dirty="0" smtClean="0">
                <a:solidFill>
                  <a:srgbClr val="002060"/>
                </a:solidFill>
              </a:rPr>
              <a:t>kapsamında yalnızca mamul mal, malzeme ve hizmet alımları söz konusu iken, </a:t>
            </a:r>
            <a:r>
              <a:rPr lang="tr-TR" b="1" dirty="0" smtClean="0">
                <a:solidFill>
                  <a:srgbClr val="993366"/>
                </a:solidFill>
              </a:rPr>
              <a:t>22/d</a:t>
            </a:r>
            <a:r>
              <a:rPr lang="tr-TR" b="1" dirty="0" smtClean="0">
                <a:solidFill>
                  <a:srgbClr val="002060"/>
                </a:solidFill>
              </a:rPr>
              <a:t> kapsamında mal, malzeme, hizmet ve yapım işleri bulunmaktadır.</a:t>
            </a:r>
          </a:p>
          <a:p>
            <a:pPr algn="just" eaLnBrk="1" hangingPunct="1">
              <a:lnSpc>
                <a:spcPct val="90000"/>
              </a:lnSpc>
            </a:pPr>
            <a:r>
              <a:rPr lang="tr-TR" b="1" dirty="0" smtClean="0">
                <a:solidFill>
                  <a:srgbClr val="002060"/>
                </a:solidFill>
              </a:rPr>
              <a:t>Madde metninden anlaşılacağı üzere “Temsil ve ağırlama kapsamındaki konaklama, seyahat ve iaşeye ilişkin alımlar” parasal sınırlar dışında tutulduğu için %10 hesabında da ayrı tutulacaktır.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a:xfrm>
            <a:off x="971600" y="764704"/>
            <a:ext cx="7891462" cy="1143000"/>
          </a:xfrm>
        </p:spPr>
        <p:txBody>
          <a:bodyPr>
            <a:normAutofit fontScale="90000"/>
          </a:bodyPr>
          <a:lstStyle/>
          <a:p>
            <a:pPr eaLnBrk="1" fontAlgn="auto" hangingPunct="1">
              <a:spcAft>
                <a:spcPts val="0"/>
              </a:spcAft>
              <a:defRPr/>
            </a:pPr>
            <a:r>
              <a:rPr lang="tr-TR" sz="3600" b="1" dirty="0" smtClean="0">
                <a:solidFill>
                  <a:srgbClr val="CC0099"/>
                </a:solidFill>
                <a:effectLst/>
              </a:rPr>
              <a:t>Avans (ön ödeme) suretiyle</a:t>
            </a:r>
            <a:br>
              <a:rPr lang="tr-TR" sz="3600" b="1" dirty="0" smtClean="0">
                <a:solidFill>
                  <a:srgbClr val="CC0099"/>
                </a:solidFill>
                <a:effectLst/>
              </a:rPr>
            </a:br>
            <a:r>
              <a:rPr lang="tr-TR" sz="3600" b="1" dirty="0" smtClean="0">
                <a:solidFill>
                  <a:srgbClr val="CC0099"/>
                </a:solidFill>
                <a:effectLst/>
              </a:rPr>
              <a:t> yapılan harcamalar</a:t>
            </a:r>
          </a:p>
        </p:txBody>
      </p:sp>
      <p:sp>
        <p:nvSpPr>
          <p:cNvPr id="67587" name="Rectangle 3"/>
          <p:cNvSpPr>
            <a:spLocks noGrp="1" noChangeArrowheads="1"/>
          </p:cNvSpPr>
          <p:nvPr>
            <p:ph idx="1"/>
          </p:nvPr>
        </p:nvSpPr>
        <p:spPr>
          <a:xfrm>
            <a:off x="611188" y="2060847"/>
            <a:ext cx="8208962" cy="4065315"/>
          </a:xfrm>
        </p:spPr>
        <p:txBody>
          <a:bodyPr/>
          <a:lstStyle/>
          <a:p>
            <a:pPr algn="just" eaLnBrk="1" hangingPunct="1"/>
            <a:r>
              <a:rPr lang="tr-TR" dirty="0" smtClean="0">
                <a:solidFill>
                  <a:srgbClr val="002060"/>
                </a:solidFill>
              </a:rPr>
              <a:t>Avans suretiyle yapılan harcamalar 62/ı maddesinde belirtildiği üzere, 21/f ve 22/d maddelerinde belirtilen parasal sınırlardan olmadığından, %10 hesabında dikkate alınmayacağı.</a:t>
            </a:r>
          </a:p>
          <a:p>
            <a:pPr algn="just" eaLnBrk="1" hangingPunct="1"/>
            <a:r>
              <a:rPr lang="tr-TR" b="1" dirty="0" smtClean="0">
                <a:solidFill>
                  <a:srgbClr val="002060"/>
                </a:solidFill>
              </a:rPr>
              <a:t> değerlendirilmektedir.</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a:xfrm>
            <a:off x="971550" y="260350"/>
            <a:ext cx="7889875" cy="1143000"/>
          </a:xfrm>
        </p:spPr>
        <p:txBody>
          <a:bodyPr>
            <a:normAutofit fontScale="90000"/>
          </a:bodyPr>
          <a:lstStyle/>
          <a:p>
            <a:pPr eaLnBrk="1" fontAlgn="auto" hangingPunct="1">
              <a:spcAft>
                <a:spcPts val="0"/>
              </a:spcAft>
              <a:defRPr/>
            </a:pPr>
            <a:r>
              <a:rPr lang="tr-TR" sz="3600" b="1" dirty="0" smtClean="0">
                <a:solidFill>
                  <a:srgbClr val="CC0099"/>
                </a:solidFill>
                <a:effectLst/>
              </a:rPr>
              <a:t>Kamu İhale Genel Tebliği</a:t>
            </a:r>
            <a:br>
              <a:rPr lang="tr-TR" sz="3600" b="1" dirty="0" smtClean="0">
                <a:solidFill>
                  <a:srgbClr val="CC0099"/>
                </a:solidFill>
                <a:effectLst/>
              </a:rPr>
            </a:br>
            <a:r>
              <a:rPr lang="tr-TR" sz="3600" b="1" dirty="0" smtClean="0">
                <a:solidFill>
                  <a:srgbClr val="CC0099"/>
                </a:solidFill>
                <a:effectLst/>
              </a:rPr>
              <a:t>Birinci Bölüm- XVIII </a:t>
            </a:r>
            <a:r>
              <a:rPr lang="tr-TR" sz="3600" b="1" dirty="0" err="1" smtClean="0">
                <a:solidFill>
                  <a:srgbClr val="CC0099"/>
                </a:solidFill>
                <a:effectLst/>
              </a:rPr>
              <a:t>no’lu</a:t>
            </a:r>
            <a:r>
              <a:rPr lang="tr-TR" sz="3600" b="1" dirty="0" smtClean="0">
                <a:solidFill>
                  <a:srgbClr val="CC0099"/>
                </a:solidFill>
                <a:effectLst/>
              </a:rPr>
              <a:t> başlığı</a:t>
            </a:r>
          </a:p>
        </p:txBody>
      </p:sp>
      <p:sp>
        <p:nvSpPr>
          <p:cNvPr id="40963" name="Rectangle 3"/>
          <p:cNvSpPr>
            <a:spLocks noGrp="1" noChangeArrowheads="1"/>
          </p:cNvSpPr>
          <p:nvPr>
            <p:ph idx="1"/>
          </p:nvPr>
        </p:nvSpPr>
        <p:spPr>
          <a:xfrm>
            <a:off x="611188" y="1557338"/>
            <a:ext cx="8281987" cy="5040312"/>
          </a:xfrm>
        </p:spPr>
        <p:txBody>
          <a:bodyPr>
            <a:normAutofit fontScale="92500"/>
          </a:bodyPr>
          <a:lstStyle/>
          <a:p>
            <a:pPr marL="365760" indent="-283464" algn="just" eaLnBrk="1" fontAlgn="auto" hangingPunct="1">
              <a:lnSpc>
                <a:spcPct val="90000"/>
              </a:lnSpc>
              <a:spcAft>
                <a:spcPts val="0"/>
              </a:spcAft>
              <a:buFont typeface="Wingdings 2"/>
              <a:buChar char=""/>
              <a:defRPr/>
            </a:pPr>
            <a:r>
              <a:rPr lang="tr-TR" altLang="zh-CN" b="1" dirty="0" smtClean="0">
                <a:solidFill>
                  <a:srgbClr val="002060"/>
                </a:solidFill>
              </a:rPr>
              <a:t>“4734 sayılı Kanunun 62 inci maddesinin (ı) bendine göre Kanun kapsamındaki kurum ve kuruluşlar, gerek </a:t>
            </a:r>
            <a:r>
              <a:rPr lang="tr-TR" altLang="zh-CN" b="1" dirty="0" smtClean="0">
                <a:solidFill>
                  <a:srgbClr val="0070C0"/>
                </a:solidFill>
              </a:rPr>
              <a:t>21 inci maddesinin (f)  bendi,</a:t>
            </a:r>
            <a:r>
              <a:rPr lang="tr-TR" altLang="zh-CN" b="1" dirty="0" smtClean="0">
                <a:solidFill>
                  <a:srgbClr val="002060"/>
                </a:solidFill>
              </a:rPr>
              <a:t> gerekse temsil ağırlama faaliyetleri kapsamında yapılacak </a:t>
            </a:r>
            <a:r>
              <a:rPr lang="tr-TR" altLang="zh-CN" b="1" dirty="0" smtClean="0">
                <a:solidFill>
                  <a:srgbClr val="0070C0"/>
                </a:solidFill>
              </a:rPr>
              <a:t>konaklama, seyahat  ve iaşeye ilişkin alımlar hariç </a:t>
            </a:r>
            <a:r>
              <a:rPr lang="tr-TR" altLang="zh-CN" b="1" dirty="0" smtClean="0">
                <a:solidFill>
                  <a:srgbClr val="002060"/>
                </a:solidFill>
              </a:rPr>
              <a:t>22 </a:t>
            </a:r>
            <a:r>
              <a:rPr lang="tr-TR" altLang="zh-CN" b="1" dirty="0" err="1" smtClean="0">
                <a:solidFill>
                  <a:srgbClr val="002060"/>
                </a:solidFill>
              </a:rPr>
              <a:t>nci</a:t>
            </a:r>
            <a:r>
              <a:rPr lang="tr-TR" altLang="zh-CN" b="1" dirty="0" smtClean="0">
                <a:solidFill>
                  <a:srgbClr val="002060"/>
                </a:solidFill>
              </a:rPr>
              <a:t> maddesinin (d) bendi kapsamında yapacakları harcamalarda, </a:t>
            </a:r>
          </a:p>
          <a:p>
            <a:pPr marL="365760" indent="-283464" algn="just" eaLnBrk="1" fontAlgn="auto" hangingPunct="1">
              <a:lnSpc>
                <a:spcPct val="90000"/>
              </a:lnSpc>
              <a:spcAft>
                <a:spcPts val="0"/>
              </a:spcAft>
              <a:buFont typeface="Wingdings 2"/>
              <a:buChar char=""/>
              <a:defRPr/>
            </a:pPr>
            <a:r>
              <a:rPr lang="tr-TR" altLang="zh-CN" b="1" dirty="0" smtClean="0">
                <a:solidFill>
                  <a:srgbClr val="002060"/>
                </a:solidFill>
              </a:rPr>
              <a:t>bütçelerine bu amaçla konulan ödeneklerin % 10 unu Kamu İhale Kurulunun uygun görüşü olmadan aşamayacaklardır” </a:t>
            </a:r>
            <a:endParaRPr lang="tr-TR" b="1" dirty="0" smtClean="0">
              <a:solidFill>
                <a:srgbClr val="002060"/>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p:txBody>
          <a:bodyPr>
            <a:normAutofit/>
          </a:bodyPr>
          <a:lstStyle/>
          <a:p>
            <a:pPr eaLnBrk="1" hangingPunct="1">
              <a:defRPr/>
            </a:pPr>
            <a:r>
              <a:rPr lang="tr-TR" sz="4000" b="1" dirty="0" smtClean="0">
                <a:solidFill>
                  <a:srgbClr val="CC0066"/>
                </a:solidFill>
              </a:rPr>
              <a:t>Harcama Talimatı</a:t>
            </a:r>
          </a:p>
        </p:txBody>
      </p:sp>
      <p:sp>
        <p:nvSpPr>
          <p:cNvPr id="34819" name="Rectangle 3"/>
          <p:cNvSpPr>
            <a:spLocks noGrp="1" noChangeArrowheads="1"/>
          </p:cNvSpPr>
          <p:nvPr>
            <p:ph type="body" idx="1"/>
          </p:nvPr>
        </p:nvSpPr>
        <p:spPr>
          <a:xfrm>
            <a:off x="539750" y="1628775"/>
            <a:ext cx="8137525" cy="4679950"/>
          </a:xfrm>
        </p:spPr>
        <p:txBody>
          <a:bodyPr/>
          <a:lstStyle/>
          <a:p>
            <a:pPr algn="just" eaLnBrk="1" hangingPunct="1">
              <a:defRPr/>
            </a:pPr>
            <a:r>
              <a:rPr lang="tr-TR" b="1" dirty="0" smtClean="0">
                <a:solidFill>
                  <a:srgbClr val="000066"/>
                </a:solidFill>
              </a:rPr>
              <a:t>Hizmet gerekçesi, </a:t>
            </a:r>
          </a:p>
          <a:p>
            <a:pPr algn="just" eaLnBrk="1" hangingPunct="1">
              <a:defRPr/>
            </a:pPr>
            <a:r>
              <a:rPr lang="tr-TR" b="1" dirty="0" smtClean="0">
                <a:solidFill>
                  <a:srgbClr val="000066"/>
                </a:solidFill>
              </a:rPr>
              <a:t>Yapılacak işin konusu ve tutarı, süresi, kullanılabilir ödeneği, </a:t>
            </a:r>
          </a:p>
          <a:p>
            <a:pPr algn="just" eaLnBrk="1" hangingPunct="1">
              <a:defRPr/>
            </a:pPr>
            <a:r>
              <a:rPr lang="tr-TR" b="1" dirty="0" smtClean="0">
                <a:solidFill>
                  <a:srgbClr val="000066"/>
                </a:solidFill>
              </a:rPr>
              <a:t>Gerçekleştirme usulü </a:t>
            </a:r>
          </a:p>
          <a:p>
            <a:pPr algn="just" eaLnBrk="1" hangingPunct="1">
              <a:defRPr/>
            </a:pPr>
            <a:r>
              <a:rPr lang="tr-TR" b="1" dirty="0" smtClean="0">
                <a:solidFill>
                  <a:srgbClr val="000066"/>
                </a:solidFill>
              </a:rPr>
              <a:t>Gerçekleştirmeyle görevli olanlara ilişkin bilgiler yer alır. </a:t>
            </a:r>
            <a:r>
              <a:rPr lang="tr-TR" sz="2400" b="1" i="1" dirty="0" smtClean="0">
                <a:solidFill>
                  <a:srgbClr val="990033"/>
                </a:solidFill>
              </a:rPr>
              <a:t>(5018 S.K md.32)</a:t>
            </a:r>
          </a:p>
          <a:p>
            <a:pPr algn="just" eaLnBrk="1" hangingPunct="1">
              <a:defRPr/>
            </a:pPr>
            <a:endParaRPr lang="tr-TR" sz="2400" b="1" dirty="0" smtClean="0">
              <a:solidFill>
                <a:srgbClr val="FFCC66"/>
              </a:solidFill>
            </a:endParaRPr>
          </a:p>
          <a:p>
            <a:pPr algn="just" eaLnBrk="1" hangingPunct="1">
              <a:defRPr/>
            </a:pPr>
            <a:endParaRPr lang="tr-TR"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rrowheads="1"/>
          </p:cNvSpPr>
          <p:nvPr>
            <p:ph type="title"/>
          </p:nvPr>
        </p:nvSpPr>
        <p:spPr>
          <a:xfrm>
            <a:off x="457200" y="274638"/>
            <a:ext cx="8229600" cy="201612"/>
          </a:xfrm>
        </p:spPr>
        <p:txBody>
          <a:bodyPr>
            <a:normAutofit fontScale="90000"/>
          </a:bodyPr>
          <a:lstStyle/>
          <a:p>
            <a:pPr eaLnBrk="1" hangingPunct="1">
              <a:defRPr/>
            </a:pPr>
            <a:endParaRPr lang="tr-TR" sz="4000" dirty="0" smtClean="0"/>
          </a:p>
        </p:txBody>
      </p:sp>
      <p:sp>
        <p:nvSpPr>
          <p:cNvPr id="78851" name="Rectangle 3"/>
          <p:cNvSpPr>
            <a:spLocks noGrp="1" noChangeArrowheads="1"/>
          </p:cNvSpPr>
          <p:nvPr>
            <p:ph type="body" idx="1"/>
          </p:nvPr>
        </p:nvSpPr>
        <p:spPr>
          <a:xfrm>
            <a:off x="611188" y="981075"/>
            <a:ext cx="8229600" cy="5111750"/>
          </a:xfrm>
        </p:spPr>
        <p:txBody>
          <a:bodyPr/>
          <a:lstStyle/>
          <a:p>
            <a:pPr eaLnBrk="1" hangingPunct="1">
              <a:buFont typeface="Wingdings" pitchFamily="2" charset="2"/>
              <a:buNone/>
              <a:defRPr/>
            </a:pPr>
            <a:r>
              <a:rPr lang="tr-TR" dirty="0" smtClean="0">
                <a:solidFill>
                  <a:schemeClr val="hlink"/>
                </a:solidFill>
              </a:rPr>
              <a:t>	</a:t>
            </a:r>
            <a:r>
              <a:rPr lang="tr-TR" b="1" u="sng" dirty="0" smtClean="0">
                <a:solidFill>
                  <a:srgbClr val="990033"/>
                </a:solidFill>
              </a:rPr>
              <a:t>İlgisine göre;</a:t>
            </a:r>
          </a:p>
          <a:p>
            <a:pPr eaLnBrk="1" hangingPunct="1">
              <a:buFont typeface="Wingdings" pitchFamily="2" charset="2"/>
              <a:buNone/>
              <a:defRPr/>
            </a:pPr>
            <a:endParaRPr lang="tr-TR" b="1" u="sng" dirty="0" smtClean="0">
              <a:solidFill>
                <a:schemeClr val="hlink"/>
              </a:solidFill>
            </a:endParaRPr>
          </a:p>
          <a:p>
            <a:pPr eaLnBrk="1" hangingPunct="1">
              <a:buFont typeface="Wingdings" pitchFamily="2" charset="2"/>
              <a:buNone/>
              <a:defRPr/>
            </a:pPr>
            <a:r>
              <a:rPr lang="tr-TR" dirty="0" smtClean="0"/>
              <a:t>	</a:t>
            </a:r>
            <a:r>
              <a:rPr lang="tr-TR" b="1" dirty="0" smtClean="0"/>
              <a:t>	</a:t>
            </a:r>
            <a:r>
              <a:rPr lang="tr-TR" b="1" dirty="0" smtClean="0">
                <a:solidFill>
                  <a:srgbClr val="000066"/>
                </a:solidFill>
              </a:rPr>
              <a:t>- İhale Onay Belgesi</a:t>
            </a:r>
          </a:p>
          <a:p>
            <a:pPr eaLnBrk="1" hangingPunct="1">
              <a:buFont typeface="Wingdings" pitchFamily="2" charset="2"/>
              <a:buNone/>
              <a:defRPr/>
            </a:pPr>
            <a:r>
              <a:rPr lang="tr-TR" b="1" dirty="0" smtClean="0">
                <a:solidFill>
                  <a:srgbClr val="000066"/>
                </a:solidFill>
              </a:rPr>
              <a:t>		- Onay Belgesi</a:t>
            </a:r>
          </a:p>
          <a:p>
            <a:pPr eaLnBrk="1" hangingPunct="1">
              <a:buFont typeface="Wingdings" pitchFamily="2" charset="2"/>
              <a:buNone/>
              <a:defRPr/>
            </a:pPr>
            <a:r>
              <a:rPr lang="tr-TR" b="1" dirty="0" smtClean="0">
                <a:solidFill>
                  <a:srgbClr val="000066"/>
                </a:solidFill>
              </a:rPr>
              <a:t>		- Harcama Talimatı</a:t>
            </a:r>
          </a:p>
          <a:p>
            <a:pPr eaLnBrk="1" hangingPunct="1">
              <a:buFont typeface="Wingdings" pitchFamily="2" charset="2"/>
              <a:buNone/>
              <a:defRPr/>
            </a:pPr>
            <a:endParaRPr lang="tr-TR" b="1" dirty="0" smtClean="0">
              <a:solidFill>
                <a:srgbClr val="FFFF66"/>
              </a:solidFill>
            </a:endParaRPr>
          </a:p>
          <a:p>
            <a:pPr eaLnBrk="1" hangingPunct="1">
              <a:buFont typeface="Wingdings" pitchFamily="2" charset="2"/>
              <a:buNone/>
              <a:defRPr/>
            </a:pPr>
            <a:r>
              <a:rPr lang="tr-TR" b="1" dirty="0" smtClean="0"/>
              <a:t>		</a:t>
            </a:r>
            <a:r>
              <a:rPr lang="tr-TR" b="1" dirty="0" smtClean="0">
                <a:solidFill>
                  <a:srgbClr val="0070C0"/>
                </a:solidFill>
              </a:rPr>
              <a:t>belgelerinden biri kullanılır</a:t>
            </a:r>
          </a:p>
          <a:p>
            <a:pPr eaLnBrk="1" hangingPunct="1">
              <a:buFont typeface="Wingdings" pitchFamily="2" charset="2"/>
              <a:buNone/>
              <a:defRPr/>
            </a:pPr>
            <a:endParaRPr lang="tr-TR"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bwMode="auto">
          <a:xfrm>
            <a:off x="900113" y="274638"/>
            <a:ext cx="7786687" cy="922337"/>
          </a:xfrm>
        </p:spPr>
        <p:txBody>
          <a:bodyPr vert="horz" wrap="square" lIns="91440" tIns="45720" rIns="91440" bIns="45720" numCol="1" anchorCtr="0" compatLnSpc="1">
            <a:prstTxWarp prst="textNoShape">
              <a:avLst/>
            </a:prstTxWarp>
          </a:bodyPr>
          <a:lstStyle/>
          <a:p>
            <a:pPr eaLnBrk="1" hangingPunct="1"/>
            <a:r>
              <a:rPr lang="tr-TR" sz="3600" b="1" dirty="0" smtClean="0">
                <a:solidFill>
                  <a:srgbClr val="CC0099"/>
                </a:solidFill>
                <a:effectLst/>
              </a:rPr>
              <a:t>Doğrudan teminde ihtiyaçlar</a:t>
            </a:r>
          </a:p>
        </p:txBody>
      </p:sp>
      <p:sp>
        <p:nvSpPr>
          <p:cNvPr id="28675" name="Rectangle 3"/>
          <p:cNvSpPr>
            <a:spLocks noGrp="1" noChangeArrowheads="1"/>
          </p:cNvSpPr>
          <p:nvPr>
            <p:ph idx="1"/>
          </p:nvPr>
        </p:nvSpPr>
        <p:spPr>
          <a:xfrm>
            <a:off x="611188" y="1341438"/>
            <a:ext cx="8086725" cy="5068887"/>
          </a:xfrm>
        </p:spPr>
        <p:txBody>
          <a:bodyPr/>
          <a:lstStyle/>
          <a:p>
            <a:pPr eaLnBrk="1" hangingPunct="1"/>
            <a:r>
              <a:rPr lang="tr-TR" sz="2800" b="1" dirty="0" smtClean="0">
                <a:solidFill>
                  <a:srgbClr val="002060"/>
                </a:solidFill>
                <a:latin typeface="Arial" pitchFamily="34" charset="0"/>
              </a:rPr>
              <a:t>ilan yapılmaksızın,</a:t>
            </a:r>
          </a:p>
          <a:p>
            <a:pPr eaLnBrk="1" hangingPunct="1"/>
            <a:r>
              <a:rPr lang="tr-TR" sz="2800" b="1" dirty="0" smtClean="0">
                <a:solidFill>
                  <a:srgbClr val="002060"/>
                </a:solidFill>
                <a:latin typeface="Arial" pitchFamily="34" charset="0"/>
              </a:rPr>
              <a:t>teminat alınmaksızın, </a:t>
            </a:r>
          </a:p>
          <a:p>
            <a:pPr eaLnBrk="1" hangingPunct="1"/>
            <a:r>
              <a:rPr lang="tr-TR" sz="2800" b="1" dirty="0" smtClean="0">
                <a:solidFill>
                  <a:srgbClr val="002060"/>
                </a:solidFill>
                <a:latin typeface="Arial" pitchFamily="34" charset="0"/>
              </a:rPr>
              <a:t>ihale komisyonu kurma ve 10 uncu maddede sayılan yeterlik kurallarını arama zorunluluğu bulunmaksızın, </a:t>
            </a:r>
          </a:p>
          <a:p>
            <a:pPr eaLnBrk="1" hangingPunct="1"/>
            <a:r>
              <a:rPr lang="tr-TR" sz="2800" b="1" dirty="0" smtClean="0">
                <a:solidFill>
                  <a:srgbClr val="002060"/>
                </a:solidFill>
                <a:latin typeface="Arial" pitchFamily="34" charset="0"/>
              </a:rPr>
              <a:t>ihale yetkilisince görevlendirilecek </a:t>
            </a:r>
            <a:r>
              <a:rPr lang="tr-TR" sz="2800" b="1" dirty="0" smtClean="0">
                <a:solidFill>
                  <a:srgbClr val="0070C0"/>
                </a:solidFill>
                <a:latin typeface="Arial" pitchFamily="34" charset="0"/>
              </a:rPr>
              <a:t>kişi veya kişiler </a:t>
            </a:r>
            <a:r>
              <a:rPr lang="tr-TR" sz="2800" b="1" dirty="0" smtClean="0">
                <a:solidFill>
                  <a:srgbClr val="002060"/>
                </a:solidFill>
                <a:latin typeface="Arial" pitchFamily="34" charset="0"/>
              </a:rPr>
              <a:t>tarafından piyasada fiyat araştırması yapılarak </a:t>
            </a:r>
          </a:p>
          <a:p>
            <a:pPr eaLnBrk="1" hangingPunct="1">
              <a:buFont typeface="Wingdings" pitchFamily="2" charset="2"/>
              <a:buNone/>
            </a:pPr>
            <a:r>
              <a:rPr lang="tr-TR" sz="2800" b="1" dirty="0" smtClean="0">
                <a:solidFill>
                  <a:srgbClr val="002060"/>
                </a:solidFill>
                <a:latin typeface="Arial" pitchFamily="34" charset="0"/>
              </a:rPr>
              <a:t>	      temin edilebilecektir.</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rrowheads="1"/>
          </p:cNvSpPr>
          <p:nvPr>
            <p:ph type="title"/>
          </p:nvPr>
        </p:nvSpPr>
        <p:spPr>
          <a:xfrm>
            <a:off x="899592" y="274639"/>
            <a:ext cx="7787208" cy="850106"/>
          </a:xfrm>
        </p:spPr>
        <p:txBody>
          <a:bodyPr>
            <a:normAutofit fontScale="90000"/>
          </a:bodyPr>
          <a:lstStyle/>
          <a:p>
            <a:pPr eaLnBrk="1" hangingPunct="1">
              <a:defRPr/>
            </a:pPr>
            <a:r>
              <a:rPr lang="tr-TR" sz="3600" b="1" dirty="0" smtClean="0">
                <a:solidFill>
                  <a:srgbClr val="990033"/>
                </a:solidFill>
              </a:rPr>
              <a:t>İhale Onay Belgesi</a:t>
            </a:r>
            <a:r>
              <a:rPr lang="tr-TR" sz="3600" dirty="0" smtClean="0">
                <a:solidFill>
                  <a:srgbClr val="FA6A78"/>
                </a:solidFill>
              </a:rPr>
              <a:t/>
            </a:r>
            <a:br>
              <a:rPr lang="tr-TR" sz="3600" dirty="0" smtClean="0">
                <a:solidFill>
                  <a:srgbClr val="FA6A78"/>
                </a:solidFill>
              </a:rPr>
            </a:br>
            <a:r>
              <a:rPr lang="tr-TR" sz="3600" i="1" dirty="0" smtClean="0">
                <a:solidFill>
                  <a:srgbClr val="CC0066"/>
                </a:solidFill>
              </a:rPr>
              <a:t> </a:t>
            </a:r>
            <a:r>
              <a:rPr lang="tr-TR" sz="2800" i="1" dirty="0" smtClean="0">
                <a:solidFill>
                  <a:srgbClr val="CC0066"/>
                </a:solidFill>
              </a:rPr>
              <a:t>(Muhasebat </a:t>
            </a:r>
            <a:r>
              <a:rPr lang="tr-TR" sz="2800" i="1" dirty="0" err="1" smtClean="0">
                <a:solidFill>
                  <a:srgbClr val="CC0066"/>
                </a:solidFill>
              </a:rPr>
              <a:t>Gn</a:t>
            </a:r>
            <a:r>
              <a:rPr lang="tr-TR" sz="2800" i="1" dirty="0" smtClean="0">
                <a:solidFill>
                  <a:srgbClr val="CC0066"/>
                </a:solidFill>
              </a:rPr>
              <a:t>.</a:t>
            </a:r>
            <a:r>
              <a:rPr lang="tr-TR" sz="2800" i="1" dirty="0" err="1" smtClean="0">
                <a:solidFill>
                  <a:srgbClr val="CC0066"/>
                </a:solidFill>
              </a:rPr>
              <a:t>Müd</a:t>
            </a:r>
            <a:r>
              <a:rPr lang="tr-TR" sz="2800" i="1" dirty="0" smtClean="0">
                <a:solidFill>
                  <a:srgbClr val="CC0066"/>
                </a:solidFill>
              </a:rPr>
              <a:t>. 2006/1- Harcama Bel. </a:t>
            </a:r>
            <a:r>
              <a:rPr lang="tr-TR" sz="2800" i="1" dirty="0" err="1" smtClean="0">
                <a:solidFill>
                  <a:srgbClr val="CC0066"/>
                </a:solidFill>
              </a:rPr>
              <a:t>Tebl</a:t>
            </a:r>
            <a:r>
              <a:rPr lang="tr-TR" sz="2800" i="1" dirty="0" smtClean="0">
                <a:solidFill>
                  <a:srgbClr val="CC0066"/>
                </a:solidFill>
              </a:rPr>
              <a:t>.)</a:t>
            </a:r>
          </a:p>
        </p:txBody>
      </p:sp>
      <p:sp>
        <p:nvSpPr>
          <p:cNvPr id="75779" name="Rectangle 3"/>
          <p:cNvSpPr>
            <a:spLocks noGrp="1" noChangeArrowheads="1"/>
          </p:cNvSpPr>
          <p:nvPr>
            <p:ph type="body" idx="1"/>
          </p:nvPr>
        </p:nvSpPr>
        <p:spPr>
          <a:xfrm>
            <a:off x="539552" y="1340769"/>
            <a:ext cx="8318698" cy="5517232"/>
          </a:xfrm>
        </p:spPr>
        <p:txBody>
          <a:bodyPr/>
          <a:lstStyle/>
          <a:p>
            <a:pPr algn="just" eaLnBrk="1" hangingPunct="1">
              <a:lnSpc>
                <a:spcPct val="90000"/>
              </a:lnSpc>
              <a:defRPr/>
            </a:pPr>
            <a:r>
              <a:rPr lang="tr-TR" sz="2800" b="1" dirty="0" smtClean="0">
                <a:solidFill>
                  <a:srgbClr val="0070C0"/>
                </a:solidFill>
              </a:rPr>
              <a:t>Kamu ihale mevzuatı gereğince ihale usulleri uygulanmak suretiyle </a:t>
            </a:r>
            <a:r>
              <a:rPr lang="tr-TR" sz="2800" b="1" dirty="0" smtClean="0">
                <a:solidFill>
                  <a:srgbClr val="000066"/>
                </a:solidFill>
              </a:rPr>
              <a:t>yapılacak mal ve hizmet alımları ile yapım işlerinde ilgili uygulama yönetmeliklerinin ekinde standart form olarak belirlenen ihale onay belgesi,</a:t>
            </a:r>
          </a:p>
          <a:p>
            <a:pPr algn="just" eaLnBrk="1" hangingPunct="1">
              <a:lnSpc>
                <a:spcPct val="90000"/>
              </a:lnSpc>
              <a:defRPr/>
            </a:pPr>
            <a:endParaRPr lang="tr-TR" sz="2800" b="1" dirty="0" smtClean="0">
              <a:solidFill>
                <a:schemeClr val="folHlink"/>
              </a:solidFill>
            </a:endParaRPr>
          </a:p>
          <a:p>
            <a:pPr algn="just" eaLnBrk="1" hangingPunct="1">
              <a:lnSpc>
                <a:spcPct val="90000"/>
              </a:lnSpc>
              <a:defRPr/>
            </a:pPr>
            <a:r>
              <a:rPr lang="tr-TR" sz="2800" b="1" i="1" dirty="0" smtClean="0">
                <a:solidFill>
                  <a:srgbClr val="000066"/>
                </a:solidFill>
              </a:rPr>
              <a:t>4734 sayılı Kamu İhale Kanunu hükümlerine göre düzenlenen Yapım İşleri / Mal Alımı / Hizmet Alımı / Danışmanlık Hizmet Alımı İhaleleri Uygulama Yönetmelikleri ekinde bulunan standart (İhale Onay Belgesi) formları.</a:t>
            </a:r>
          </a:p>
          <a:p>
            <a:pPr algn="just" eaLnBrk="1" hangingPunct="1">
              <a:lnSpc>
                <a:spcPct val="90000"/>
              </a:lnSpc>
              <a:buFont typeface="Wingdings" pitchFamily="2" charset="2"/>
              <a:buNone/>
              <a:defRPr/>
            </a:pPr>
            <a:r>
              <a:rPr lang="tr-TR" sz="2800" b="1" dirty="0" smtClean="0">
                <a:solidFill>
                  <a:srgbClr val="FFFF66"/>
                </a:solidFill>
              </a:rPr>
              <a:t> </a:t>
            </a:r>
            <a:endParaRPr lang="tr-TR" sz="2800" b="1" dirty="0" smtClean="0">
              <a:solidFill>
                <a:schemeClr val="hlink"/>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rrowheads="1"/>
          </p:cNvSpPr>
          <p:nvPr>
            <p:ph type="title"/>
          </p:nvPr>
        </p:nvSpPr>
        <p:spPr>
          <a:xfrm>
            <a:off x="1043608" y="274638"/>
            <a:ext cx="7643192" cy="1066800"/>
          </a:xfrm>
        </p:spPr>
        <p:txBody>
          <a:bodyPr>
            <a:normAutofit fontScale="90000"/>
          </a:bodyPr>
          <a:lstStyle/>
          <a:p>
            <a:pPr eaLnBrk="1" hangingPunct="1">
              <a:defRPr/>
            </a:pPr>
            <a:r>
              <a:rPr lang="tr-TR" sz="4000" b="1" dirty="0" smtClean="0">
                <a:solidFill>
                  <a:srgbClr val="CC0066"/>
                </a:solidFill>
              </a:rPr>
              <a:t>Onay Belgesi</a:t>
            </a:r>
            <a:r>
              <a:rPr lang="tr-TR" sz="4000" dirty="0" smtClean="0">
                <a:solidFill>
                  <a:srgbClr val="FA6A78"/>
                </a:solidFill>
              </a:rPr>
              <a:t/>
            </a:r>
            <a:br>
              <a:rPr lang="tr-TR" sz="4000" dirty="0" smtClean="0">
                <a:solidFill>
                  <a:srgbClr val="FA6A78"/>
                </a:solidFill>
              </a:rPr>
            </a:br>
            <a:r>
              <a:rPr lang="tr-TR" sz="4000" dirty="0" smtClean="0">
                <a:solidFill>
                  <a:srgbClr val="FA6A78"/>
                </a:solidFill>
              </a:rPr>
              <a:t> </a:t>
            </a:r>
            <a:r>
              <a:rPr lang="tr-TR" sz="2800" i="1" dirty="0" smtClean="0">
                <a:solidFill>
                  <a:srgbClr val="990033"/>
                </a:solidFill>
              </a:rPr>
              <a:t>(Muhasebat </a:t>
            </a:r>
            <a:r>
              <a:rPr lang="tr-TR" sz="2800" i="1" dirty="0" err="1" smtClean="0">
                <a:solidFill>
                  <a:srgbClr val="990033"/>
                </a:solidFill>
              </a:rPr>
              <a:t>Gn</a:t>
            </a:r>
            <a:r>
              <a:rPr lang="tr-TR" sz="2800" i="1" dirty="0" smtClean="0">
                <a:solidFill>
                  <a:srgbClr val="990033"/>
                </a:solidFill>
              </a:rPr>
              <a:t>.</a:t>
            </a:r>
            <a:r>
              <a:rPr lang="tr-TR" sz="2800" i="1" dirty="0" err="1" smtClean="0">
                <a:solidFill>
                  <a:srgbClr val="990033"/>
                </a:solidFill>
              </a:rPr>
              <a:t>Müd</a:t>
            </a:r>
            <a:r>
              <a:rPr lang="tr-TR" sz="2800" i="1" dirty="0" smtClean="0">
                <a:solidFill>
                  <a:srgbClr val="990033"/>
                </a:solidFill>
              </a:rPr>
              <a:t>. 2006/1- Harcama Bel. </a:t>
            </a:r>
            <a:r>
              <a:rPr lang="tr-TR" sz="2800" i="1" dirty="0" err="1" smtClean="0">
                <a:solidFill>
                  <a:srgbClr val="990033"/>
                </a:solidFill>
              </a:rPr>
              <a:t>Tebl</a:t>
            </a:r>
            <a:r>
              <a:rPr lang="tr-TR" sz="2800" i="1" dirty="0" smtClean="0">
                <a:solidFill>
                  <a:srgbClr val="990033"/>
                </a:solidFill>
              </a:rPr>
              <a:t>.)</a:t>
            </a:r>
          </a:p>
        </p:txBody>
      </p:sp>
      <p:sp>
        <p:nvSpPr>
          <p:cNvPr id="76803" name="Rectangle 3"/>
          <p:cNvSpPr>
            <a:spLocks noGrp="1" noChangeArrowheads="1"/>
          </p:cNvSpPr>
          <p:nvPr>
            <p:ph type="body" idx="1"/>
          </p:nvPr>
        </p:nvSpPr>
        <p:spPr>
          <a:xfrm>
            <a:off x="539552" y="1484785"/>
            <a:ext cx="8208912" cy="5184304"/>
          </a:xfrm>
        </p:spPr>
        <p:txBody>
          <a:bodyPr/>
          <a:lstStyle/>
          <a:p>
            <a:pPr algn="just" eaLnBrk="1" hangingPunct="1">
              <a:lnSpc>
                <a:spcPct val="90000"/>
              </a:lnSpc>
              <a:defRPr/>
            </a:pPr>
            <a:r>
              <a:rPr lang="tr-TR" b="1" dirty="0" smtClean="0">
                <a:solidFill>
                  <a:srgbClr val="000066"/>
                </a:solidFill>
              </a:rPr>
              <a:t>Kamu ihale mevzuatı gereğince doğrudan temin usulüyle yapılacak veya 4734 sayılı Kamu İhale Kanununun 3 üncü maddesinde bu Kanuna tabi olmadığı belirtilen işlerde onay belgesi,</a:t>
            </a:r>
          </a:p>
          <a:p>
            <a:pPr algn="just" eaLnBrk="1" hangingPunct="1">
              <a:lnSpc>
                <a:spcPct val="90000"/>
              </a:lnSpc>
              <a:defRPr/>
            </a:pPr>
            <a:endParaRPr lang="tr-TR" b="1" dirty="0" smtClean="0">
              <a:solidFill>
                <a:schemeClr val="folHlink"/>
              </a:solidFill>
            </a:endParaRPr>
          </a:p>
          <a:p>
            <a:pPr algn="just" eaLnBrk="1" hangingPunct="1">
              <a:lnSpc>
                <a:spcPct val="90000"/>
              </a:lnSpc>
              <a:defRPr/>
            </a:pPr>
            <a:r>
              <a:rPr lang="tr-TR" b="1" i="1" dirty="0" smtClean="0">
                <a:solidFill>
                  <a:srgbClr val="0070C0"/>
                </a:solidFill>
              </a:rPr>
              <a:t>4734 sayılı Kamu İhale Kanunu uygulamalarına ilişkin çeşitli mevzuatta açıklandığı şekilde düzenlenen onay belgesi.</a:t>
            </a:r>
            <a:r>
              <a:rPr lang="tr-TR" b="1" dirty="0" smtClean="0">
                <a:solidFill>
                  <a:srgbClr val="0070C0"/>
                </a:solidFill>
              </a:rPr>
              <a:t> </a:t>
            </a:r>
          </a:p>
          <a:p>
            <a:pPr algn="just" eaLnBrk="1" hangingPunct="1">
              <a:lnSpc>
                <a:spcPct val="90000"/>
              </a:lnSpc>
              <a:buFont typeface="Wingdings" pitchFamily="2" charset="2"/>
              <a:buNone/>
              <a:defRPr/>
            </a:pPr>
            <a:endParaRPr lang="tr-TR" b="1" dirty="0" smtClean="0">
              <a:solidFill>
                <a:schemeClr val="hlink"/>
              </a:solidFill>
            </a:endParaRPr>
          </a:p>
          <a:p>
            <a:pPr algn="just" eaLnBrk="1" hangingPunct="1">
              <a:lnSpc>
                <a:spcPct val="90000"/>
              </a:lnSpc>
              <a:buFont typeface="Wingdings" pitchFamily="2" charset="2"/>
              <a:buNone/>
              <a:defRPr/>
            </a:pPr>
            <a:endParaRPr lang="tr-TR" b="1" dirty="0" smtClean="0">
              <a:solidFill>
                <a:srgbClr val="FFFF66"/>
              </a:solidFill>
            </a:endParaRPr>
          </a:p>
          <a:p>
            <a:pPr algn="just" eaLnBrk="1" hangingPunct="1">
              <a:lnSpc>
                <a:spcPct val="90000"/>
              </a:lnSpc>
              <a:buFont typeface="Wingdings" pitchFamily="2" charset="2"/>
              <a:buNone/>
              <a:defRPr/>
            </a:pPr>
            <a:endParaRPr lang="tr-TR" b="1" dirty="0" smtClean="0">
              <a:solidFill>
                <a:srgbClr val="FFFF66"/>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rrowheads="1"/>
          </p:cNvSpPr>
          <p:nvPr>
            <p:ph type="title"/>
          </p:nvPr>
        </p:nvSpPr>
        <p:spPr>
          <a:xfrm>
            <a:off x="971599" y="188913"/>
            <a:ext cx="7726313" cy="935831"/>
          </a:xfrm>
        </p:spPr>
        <p:txBody>
          <a:bodyPr>
            <a:normAutofit fontScale="90000"/>
          </a:bodyPr>
          <a:lstStyle/>
          <a:p>
            <a:pPr eaLnBrk="1" hangingPunct="1">
              <a:defRPr/>
            </a:pPr>
            <a:r>
              <a:rPr lang="tr-TR" sz="4000" b="1" dirty="0" smtClean="0">
                <a:solidFill>
                  <a:srgbClr val="CC0066"/>
                </a:solidFill>
              </a:rPr>
              <a:t>Harcama Talimatı</a:t>
            </a:r>
            <a:r>
              <a:rPr lang="tr-TR" sz="4000" dirty="0" smtClean="0">
                <a:solidFill>
                  <a:srgbClr val="FA6A78"/>
                </a:solidFill>
              </a:rPr>
              <a:t/>
            </a:r>
            <a:br>
              <a:rPr lang="tr-TR" sz="4000" dirty="0" smtClean="0">
                <a:solidFill>
                  <a:srgbClr val="FA6A78"/>
                </a:solidFill>
              </a:rPr>
            </a:br>
            <a:r>
              <a:rPr lang="tr-TR" sz="4000" i="1" dirty="0" smtClean="0">
                <a:solidFill>
                  <a:srgbClr val="990033"/>
                </a:solidFill>
              </a:rPr>
              <a:t> </a:t>
            </a:r>
            <a:r>
              <a:rPr lang="tr-TR" sz="2800" i="1" dirty="0" smtClean="0">
                <a:solidFill>
                  <a:srgbClr val="990033"/>
                </a:solidFill>
              </a:rPr>
              <a:t>(Muhasebat </a:t>
            </a:r>
            <a:r>
              <a:rPr lang="tr-TR" sz="2800" i="1" dirty="0" err="1" smtClean="0">
                <a:solidFill>
                  <a:srgbClr val="990033"/>
                </a:solidFill>
              </a:rPr>
              <a:t>Gn</a:t>
            </a:r>
            <a:r>
              <a:rPr lang="tr-TR" sz="2800" i="1" dirty="0" smtClean="0">
                <a:solidFill>
                  <a:srgbClr val="990033"/>
                </a:solidFill>
              </a:rPr>
              <a:t>.</a:t>
            </a:r>
            <a:r>
              <a:rPr lang="tr-TR" sz="2800" i="1" dirty="0" err="1" smtClean="0">
                <a:solidFill>
                  <a:srgbClr val="990033"/>
                </a:solidFill>
              </a:rPr>
              <a:t>Müd</a:t>
            </a:r>
            <a:r>
              <a:rPr lang="tr-TR" sz="2800" i="1" dirty="0" smtClean="0">
                <a:solidFill>
                  <a:srgbClr val="990033"/>
                </a:solidFill>
              </a:rPr>
              <a:t>. 2006/1- Harcama Bel. </a:t>
            </a:r>
            <a:r>
              <a:rPr lang="tr-TR" sz="2800" i="1" dirty="0" err="1" smtClean="0">
                <a:solidFill>
                  <a:srgbClr val="990033"/>
                </a:solidFill>
              </a:rPr>
              <a:t>Tebl</a:t>
            </a:r>
            <a:r>
              <a:rPr lang="tr-TR" sz="2800" i="1" dirty="0" smtClean="0">
                <a:solidFill>
                  <a:srgbClr val="990033"/>
                </a:solidFill>
              </a:rPr>
              <a:t>.)</a:t>
            </a:r>
          </a:p>
        </p:txBody>
      </p:sp>
      <p:sp>
        <p:nvSpPr>
          <p:cNvPr id="77827" name="Rectangle 3"/>
          <p:cNvSpPr>
            <a:spLocks noGrp="1" noChangeArrowheads="1"/>
          </p:cNvSpPr>
          <p:nvPr>
            <p:ph type="body" idx="1"/>
          </p:nvPr>
        </p:nvSpPr>
        <p:spPr>
          <a:xfrm>
            <a:off x="539552" y="1340769"/>
            <a:ext cx="8352928" cy="5112420"/>
          </a:xfrm>
        </p:spPr>
        <p:txBody>
          <a:bodyPr>
            <a:normAutofit lnSpcReduction="10000"/>
          </a:bodyPr>
          <a:lstStyle/>
          <a:p>
            <a:pPr algn="just" eaLnBrk="1" hangingPunct="1">
              <a:lnSpc>
                <a:spcPct val="90000"/>
              </a:lnSpc>
              <a:defRPr/>
            </a:pPr>
            <a:r>
              <a:rPr lang="tr-TR" b="1" dirty="0" smtClean="0">
                <a:solidFill>
                  <a:srgbClr val="000066"/>
                </a:solidFill>
              </a:rPr>
              <a:t>İlgili mevzuata göre ödenmesi gereken geçici görev yolluğu, görevden uzaklaştırılmış olanların açıkta kaldıkları sürelere ait aylıkları, kıdem tazminatı, huzur ücreti, konferans ücreti, kaçak olarak yakalanan eşya, uyuşturucu, silah ve mühimmatlar için verilecek ikramiyeler ile diğer ikramiye ve teşvik primleri ve benzeri ödemelerde ise Yönetmeliğin 4 üncü maddesinde tanımlanan harcama talimatı (Ek-1)</a:t>
            </a:r>
            <a:r>
              <a:rPr lang="tr-TR" sz="2800" b="1" dirty="0" smtClean="0">
                <a:solidFill>
                  <a:srgbClr val="000066"/>
                </a:solidFill>
              </a:rPr>
              <a:t> </a:t>
            </a:r>
            <a:r>
              <a:rPr lang="tr-TR" sz="2800" b="1" i="1" dirty="0" smtClean="0">
                <a:solidFill>
                  <a:srgbClr val="0070C0"/>
                </a:solidFill>
              </a:rPr>
              <a:t>(Harcama Bel. 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Başlık"/>
          <p:cNvSpPr>
            <a:spLocks noGrp="1"/>
          </p:cNvSpPr>
          <p:nvPr>
            <p:ph type="title"/>
          </p:nvPr>
        </p:nvSpPr>
        <p:spPr bwMode="auto">
          <a:xfrm>
            <a:off x="900113" y="274638"/>
            <a:ext cx="7786687" cy="868362"/>
          </a:xfrm>
        </p:spPr>
        <p:txBody>
          <a:bodyPr vert="horz" wrap="square" lIns="91440" tIns="45720" rIns="91440" bIns="45720" numCol="1" anchorCtr="0" compatLnSpc="1">
            <a:prstTxWarp prst="textNoShape">
              <a:avLst/>
            </a:prstTxWarp>
          </a:bodyPr>
          <a:lstStyle/>
          <a:p>
            <a:pPr eaLnBrk="1" hangingPunct="1"/>
            <a:r>
              <a:rPr lang="tr-TR" sz="3600" b="1" dirty="0" smtClean="0">
                <a:solidFill>
                  <a:srgbClr val="CC0099"/>
                </a:solidFill>
                <a:effectLst/>
                <a:latin typeface="Verdana" pitchFamily="34" charset="0"/>
                <a:ea typeface="Verdana" pitchFamily="34" charset="0"/>
                <a:cs typeface="Verdana" pitchFamily="34" charset="0"/>
              </a:rPr>
              <a:t>Doğrudan temin yönteminde,</a:t>
            </a:r>
          </a:p>
        </p:txBody>
      </p:sp>
      <p:sp>
        <p:nvSpPr>
          <p:cNvPr id="29699" name="2 İçerik Yer Tutucusu"/>
          <p:cNvSpPr>
            <a:spLocks noGrp="1"/>
          </p:cNvSpPr>
          <p:nvPr>
            <p:ph idx="1"/>
          </p:nvPr>
        </p:nvSpPr>
        <p:spPr>
          <a:xfrm>
            <a:off x="539750" y="1214438"/>
            <a:ext cx="8353425" cy="5094287"/>
          </a:xfrm>
        </p:spPr>
        <p:txBody>
          <a:bodyPr/>
          <a:lstStyle/>
          <a:p>
            <a:pPr algn="just" eaLnBrk="1" hangingPunct="1"/>
            <a:r>
              <a:rPr lang="tr-TR" sz="3600" dirty="0" smtClean="0">
                <a:latin typeface="Arial" pitchFamily="34" charset="0"/>
              </a:rPr>
              <a:t>M</a:t>
            </a:r>
            <a:r>
              <a:rPr lang="tr-TR" sz="3600" dirty="0" smtClean="0"/>
              <a:t>addede belirtilen nitelikteki ihtiyaçların karşılanmasında kolaylık sağlanması amaçlanmış olmakla birlikte, ihtiyacın niteliğine göre, ilan yapılması, teminat alınması, ihale komisyonu kurulması, isteklilerde belirli yeterlik kriterlerinin aranması ile </a:t>
            </a:r>
            <a:r>
              <a:rPr lang="tr-TR" sz="3600" b="1" dirty="0" smtClean="0"/>
              <a:t>şartname ve sözleşme düzenlenmesi</a:t>
            </a:r>
            <a:r>
              <a:rPr lang="tr-TR" sz="3600" dirty="0" smtClean="0"/>
              <a:t> gibi hususlar idarelerin takdirindedir.  </a:t>
            </a:r>
            <a:r>
              <a:rPr lang="tr-TR" b="1" i="1" dirty="0" smtClean="0">
                <a:solidFill>
                  <a:srgbClr val="0070C0"/>
                </a:solidFill>
              </a:rPr>
              <a:t>(Gn. </a:t>
            </a:r>
            <a:r>
              <a:rPr lang="tr-TR" b="1" i="1" dirty="0" err="1" smtClean="0">
                <a:solidFill>
                  <a:srgbClr val="0070C0"/>
                </a:solidFill>
              </a:rPr>
              <a:t>Tebl</a:t>
            </a:r>
            <a:r>
              <a:rPr lang="tr-TR" b="1" i="1" dirty="0" smtClean="0">
                <a:solidFill>
                  <a:srgbClr val="0070C0"/>
                </a:solidFill>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Başlık"/>
          <p:cNvSpPr>
            <a:spLocks noGrp="1"/>
          </p:cNvSpPr>
          <p:nvPr>
            <p:ph type="title"/>
          </p:nvPr>
        </p:nvSpPr>
        <p:spPr bwMode="auto">
          <a:xfrm>
            <a:off x="971550" y="285750"/>
            <a:ext cx="7500938" cy="939800"/>
          </a:xfrm>
        </p:spPr>
        <p:txBody>
          <a:bodyPr vert="horz" wrap="square" lIns="91440" tIns="45720" rIns="91440" bIns="45720" numCol="1" anchorCtr="0" compatLnSpc="1">
            <a:prstTxWarp prst="textNoShape">
              <a:avLst/>
            </a:prstTxWarp>
          </a:bodyPr>
          <a:lstStyle/>
          <a:p>
            <a:pPr eaLnBrk="1" hangingPunct="1"/>
            <a:r>
              <a:rPr lang="tr-TR" sz="3600" b="1" dirty="0" smtClean="0">
                <a:solidFill>
                  <a:srgbClr val="CC0099"/>
                </a:solidFill>
                <a:effectLst/>
                <a:latin typeface="Verdana" pitchFamily="34" charset="0"/>
                <a:ea typeface="Verdana" pitchFamily="34" charset="0"/>
                <a:cs typeface="Verdana" pitchFamily="34" charset="0"/>
              </a:rPr>
              <a:t>Ancak,</a:t>
            </a:r>
          </a:p>
        </p:txBody>
      </p:sp>
      <p:sp>
        <p:nvSpPr>
          <p:cNvPr id="30723" name="2 İçerik Yer Tutucusu"/>
          <p:cNvSpPr>
            <a:spLocks noGrp="1"/>
          </p:cNvSpPr>
          <p:nvPr>
            <p:ph idx="1"/>
          </p:nvPr>
        </p:nvSpPr>
        <p:spPr>
          <a:xfrm>
            <a:off x="611188" y="1196975"/>
            <a:ext cx="8281987" cy="5446713"/>
          </a:xfrm>
        </p:spPr>
        <p:txBody>
          <a:bodyPr/>
          <a:lstStyle/>
          <a:p>
            <a:pPr algn="just" eaLnBrk="1" hangingPunct="1">
              <a:buFont typeface="Wingdings" pitchFamily="2" charset="2"/>
              <a:buChar char="Ø"/>
            </a:pPr>
            <a:r>
              <a:rPr lang="tr-TR" dirty="0" smtClean="0">
                <a:solidFill>
                  <a:srgbClr val="002060"/>
                </a:solidFill>
              </a:rPr>
              <a:t>Bu madde kapsamında alımı yapılacak malın teslimi veya hizmetin ya da yapım işinin belli bir süreyi gerektirmesi durumunda, alımın bir </a:t>
            </a:r>
            <a:r>
              <a:rPr lang="tr-TR" b="1" dirty="0" smtClean="0">
                <a:solidFill>
                  <a:srgbClr val="002060"/>
                </a:solidFill>
              </a:rPr>
              <a:t>sözleşmeye bağlanması zorunlu </a:t>
            </a:r>
            <a:r>
              <a:rPr lang="tr-TR" dirty="0" smtClean="0">
                <a:solidFill>
                  <a:srgbClr val="002060"/>
                </a:solidFill>
              </a:rPr>
              <a:t>olup bir defada yapılacak alımlarda sözleşme yapılması idarelerin takdirindedir. Buna karşılık, 22 </a:t>
            </a:r>
            <a:r>
              <a:rPr lang="tr-TR" dirty="0" err="1" smtClean="0">
                <a:solidFill>
                  <a:srgbClr val="002060"/>
                </a:solidFill>
              </a:rPr>
              <a:t>nci</a:t>
            </a:r>
            <a:r>
              <a:rPr lang="tr-TR" dirty="0" smtClean="0">
                <a:solidFill>
                  <a:srgbClr val="002060"/>
                </a:solidFill>
              </a:rPr>
              <a:t> maddenin (c) bendi kapsamında yapılan alımlarda ise madde metninde belirtildiği üzere sözleşme yapılması </a:t>
            </a:r>
            <a:r>
              <a:rPr lang="tr-TR" b="1" dirty="0" smtClean="0">
                <a:solidFill>
                  <a:srgbClr val="002060"/>
                </a:solidFill>
              </a:rPr>
              <a:t>zorunludur.</a:t>
            </a:r>
            <a:r>
              <a:rPr lang="tr-TR" b="1" dirty="0" smtClean="0">
                <a:solidFill>
                  <a:srgbClr val="002060"/>
                </a:solidFill>
                <a:latin typeface="Verdana" pitchFamily="34" charset="0"/>
              </a:rPr>
              <a:t> </a:t>
            </a:r>
          </a:p>
          <a:p>
            <a:pPr algn="just" eaLnBrk="1" hangingPunct="1">
              <a:buFont typeface="Wingdings" pitchFamily="2" charset="2"/>
              <a:buChar char="Ø"/>
            </a:pPr>
            <a:r>
              <a:rPr lang="tr-TR" sz="2400" b="1" dirty="0" smtClean="0">
                <a:solidFill>
                  <a:srgbClr val="C00000"/>
                </a:solidFill>
                <a:latin typeface="Verdana" pitchFamily="34" charset="0"/>
              </a:rPr>
              <a:t>(Gn. </a:t>
            </a:r>
            <a:r>
              <a:rPr lang="tr-TR" sz="2400" b="1" dirty="0" err="1" smtClean="0">
                <a:solidFill>
                  <a:srgbClr val="C00000"/>
                </a:solidFill>
                <a:latin typeface="Verdana" pitchFamily="34" charset="0"/>
              </a:rPr>
              <a:t>Tebl</a:t>
            </a:r>
            <a:r>
              <a:rPr lang="tr-TR" sz="2400" b="1" dirty="0" smtClean="0">
                <a:solidFill>
                  <a:srgbClr val="C00000"/>
                </a:solidFill>
                <a:latin typeface="Verdana" pitchFamily="34" charset="0"/>
              </a:rPr>
              <a:t>- 22.1.1.3.)</a:t>
            </a:r>
          </a:p>
          <a:p>
            <a:pPr algn="just" eaLnBrk="1" hangingPunct="1">
              <a:buFont typeface="Wingdings" pitchFamily="2" charset="2"/>
              <a:buChar char="Ø"/>
            </a:pPr>
            <a:endParaRPr lang="tr-TR" dirty="0" smtClean="0">
              <a:latin typeface="Verdan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Başlık"/>
          <p:cNvSpPr>
            <a:spLocks noGrp="1"/>
          </p:cNvSpPr>
          <p:nvPr>
            <p:ph type="title"/>
          </p:nvPr>
        </p:nvSpPr>
        <p:spPr bwMode="auto">
          <a:xfrm>
            <a:off x="900113" y="549275"/>
            <a:ext cx="7797800" cy="1143000"/>
          </a:xfrm>
        </p:spPr>
        <p:txBody>
          <a:bodyPr vert="horz" wrap="square" lIns="91440" tIns="45720" rIns="91440" bIns="45720" numCol="1" anchorCtr="0" compatLnSpc="1">
            <a:prstTxWarp prst="textNoShape">
              <a:avLst/>
            </a:prstTxWarp>
          </a:bodyPr>
          <a:lstStyle/>
          <a:p>
            <a:pPr eaLnBrk="1" hangingPunct="1"/>
            <a:r>
              <a:rPr lang="tr-TR" sz="3600" b="1" dirty="0" smtClean="0">
                <a:solidFill>
                  <a:srgbClr val="CC0099"/>
                </a:solidFill>
                <a:effectLst/>
              </a:rPr>
              <a:t>Sözleşme yapılması halinde,</a:t>
            </a:r>
          </a:p>
        </p:txBody>
      </p:sp>
      <p:sp>
        <p:nvSpPr>
          <p:cNvPr id="31747" name="2 İçerik Yer Tutucusu"/>
          <p:cNvSpPr>
            <a:spLocks noGrp="1"/>
          </p:cNvSpPr>
          <p:nvPr>
            <p:ph idx="1"/>
          </p:nvPr>
        </p:nvSpPr>
        <p:spPr>
          <a:xfrm>
            <a:off x="611188" y="1700213"/>
            <a:ext cx="8075612" cy="4425950"/>
          </a:xfrm>
        </p:spPr>
        <p:txBody>
          <a:bodyPr/>
          <a:lstStyle/>
          <a:p>
            <a:pPr eaLnBrk="1" hangingPunct="1"/>
            <a:r>
              <a:rPr lang="tr-TR" dirty="0" smtClean="0">
                <a:solidFill>
                  <a:srgbClr val="002060"/>
                </a:solidFill>
              </a:rPr>
              <a:t>Damga Vergisi söz konusu olacaktır. Sözleşme bedeli üzerinden KDV hariç  (%0 9,48)</a:t>
            </a:r>
          </a:p>
          <a:p>
            <a:pPr eaLnBrk="1" hangingPunct="1">
              <a:buFont typeface="Wingdings" pitchFamily="2" charset="2"/>
              <a:buNone/>
            </a:pPr>
            <a:endParaRPr lang="tr-TR" dirty="0" smtClean="0"/>
          </a:p>
          <a:p>
            <a:pPr eaLnBrk="1" hangingPunct="1"/>
            <a:r>
              <a:rPr lang="tr-TR" b="1" dirty="0" smtClean="0">
                <a:solidFill>
                  <a:srgbClr val="C00000"/>
                </a:solidFill>
              </a:rPr>
              <a:t>Komisyon kurularak karar alınması halinde,</a:t>
            </a:r>
          </a:p>
          <a:p>
            <a:pPr eaLnBrk="1" hangingPunct="1"/>
            <a:r>
              <a:rPr lang="tr-TR" dirty="0" smtClean="0"/>
              <a:t>Karar pulu söz konusu olacaktır (%0 5,69)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bwMode="auto">
          <a:xfrm>
            <a:off x="900113" y="404664"/>
            <a:ext cx="8034337" cy="1152128"/>
          </a:xfrm>
          <a:noFill/>
        </p:spPr>
        <p:txBody>
          <a:bodyPr vert="horz" wrap="square" lIns="91440" tIns="45720" rIns="91440" bIns="45720" numCol="1" anchorCtr="0" compatLnSpc="1">
            <a:prstTxWarp prst="textNoShape">
              <a:avLst/>
            </a:prstTxWarp>
          </a:bodyPr>
          <a:lstStyle/>
          <a:p>
            <a:pPr eaLnBrk="1" hangingPunct="1"/>
            <a:r>
              <a:rPr lang="tr-TR" sz="3600" b="1" dirty="0" smtClean="0">
                <a:solidFill>
                  <a:srgbClr val="CC0099"/>
                </a:solidFill>
                <a:effectLst/>
              </a:rPr>
              <a:t>Yapım işlerinde fiyat araştırması</a:t>
            </a:r>
          </a:p>
        </p:txBody>
      </p:sp>
      <p:sp>
        <p:nvSpPr>
          <p:cNvPr id="9219" name="Rectangle 3"/>
          <p:cNvSpPr>
            <a:spLocks noGrp="1" noChangeArrowheads="1"/>
          </p:cNvSpPr>
          <p:nvPr>
            <p:ph idx="1"/>
          </p:nvPr>
        </p:nvSpPr>
        <p:spPr>
          <a:xfrm>
            <a:off x="611188" y="1628775"/>
            <a:ext cx="8208962" cy="4752975"/>
          </a:xfrm>
          <a:extLst/>
        </p:spPr>
        <p:txBody>
          <a:bodyPr>
            <a:normAutofit lnSpcReduction="10000"/>
          </a:bodyPr>
          <a:lstStyle/>
          <a:p>
            <a:pPr marL="365760" indent="-283464" algn="just" eaLnBrk="1" fontAlgn="auto" hangingPunct="1">
              <a:spcAft>
                <a:spcPts val="0"/>
              </a:spcAft>
              <a:buFont typeface="Wingdings 2"/>
              <a:buChar char=""/>
              <a:defRPr/>
            </a:pPr>
            <a:r>
              <a:rPr lang="tr-TR" b="1" dirty="0" smtClean="0">
                <a:solidFill>
                  <a:srgbClr val="002060"/>
                </a:solidFill>
              </a:rPr>
              <a:t>Ancak, bu bent kapsamında gerçekleştirilecek yapım işlerinde fiyat araştırmasının, Yapım İşleri İhaleleri Uygulama Yönetmeliğinde belirlenen yaklaşık maliyetin hesaplanmasına ilişkin esas ve usullere göre yapılması zorunludur.</a:t>
            </a:r>
          </a:p>
          <a:p>
            <a:pPr marL="365760" indent="-283464" eaLnBrk="1" fontAlgn="auto" hangingPunct="1">
              <a:spcAft>
                <a:spcPts val="0"/>
              </a:spcAft>
              <a:buFont typeface="Wingdings" pitchFamily="2" charset="2"/>
              <a:buNone/>
              <a:defRPr/>
            </a:pPr>
            <a:endParaRPr lang="tr-TR" b="1" dirty="0" smtClean="0"/>
          </a:p>
          <a:p>
            <a:pPr marL="365760" indent="-283464" eaLnBrk="1" fontAlgn="auto" hangingPunct="1">
              <a:spcAft>
                <a:spcPts val="0"/>
              </a:spcAft>
              <a:buFont typeface="Wingdings" pitchFamily="2" charset="2"/>
              <a:buChar char="Ø"/>
              <a:defRPr/>
            </a:pPr>
            <a:r>
              <a:rPr lang="tr-TR" b="1" i="1" dirty="0" smtClean="0">
                <a:solidFill>
                  <a:srgbClr val="0070C0"/>
                </a:solidFill>
              </a:rPr>
              <a:t>(Uygulama Yönetmeliğinin 10’ uncu maddesinde sayılan usuller)</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6510</TotalTime>
  <Words>2424</Words>
  <Application>Microsoft Office PowerPoint</Application>
  <PresentationFormat>Ekran Gösterisi (4:3)</PresentationFormat>
  <Paragraphs>208</Paragraphs>
  <Slides>52</Slides>
  <Notes>1</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52</vt:i4>
      </vt:variant>
    </vt:vector>
  </HeadingPairs>
  <TitlesOfParts>
    <vt:vector size="62" baseType="lpstr">
      <vt:lpstr>Arial</vt:lpstr>
      <vt:lpstr>Calibri</vt:lpstr>
      <vt:lpstr>Courier New</vt:lpstr>
      <vt:lpstr>Gill Sans MT</vt:lpstr>
      <vt:lpstr>华文中宋</vt:lpstr>
      <vt:lpstr>Times New Roman</vt:lpstr>
      <vt:lpstr>Verdana</vt:lpstr>
      <vt:lpstr>Wingdings</vt:lpstr>
      <vt:lpstr>Wingdings 2</vt:lpstr>
      <vt:lpstr>Gündönümü</vt:lpstr>
      <vt:lpstr>                                   DOĞRUDAN  TEMİN (4734 – 22/d)  </vt:lpstr>
      <vt:lpstr>İhale usulünün tespiti</vt:lpstr>
      <vt:lpstr>Temel ihale usulü</vt:lpstr>
      <vt:lpstr>Doğrudan temin</vt:lpstr>
      <vt:lpstr>Doğrudan teminde ihtiyaçlar</vt:lpstr>
      <vt:lpstr>Doğrudan temin yönteminde,</vt:lpstr>
      <vt:lpstr>Ancak,</vt:lpstr>
      <vt:lpstr>Sözleşme yapılması halinde,</vt:lpstr>
      <vt:lpstr>Yapım işlerinde fiyat araştırması</vt:lpstr>
      <vt:lpstr>Onay Belgesi</vt:lpstr>
      <vt:lpstr>PowerPoint Sunusu</vt:lpstr>
      <vt:lpstr>Onay Belgesi  (Muhasebat Gn.Müd. 2006/1- Harcama Bel. Tebl.)</vt:lpstr>
      <vt:lpstr>Onay Belgesinde</vt:lpstr>
      <vt:lpstr>Yasaklı teyidi</vt:lpstr>
      <vt:lpstr>Doğrudan temin kayıt formu</vt:lpstr>
      <vt:lpstr>Doğrudan teminde Hakediş Raporu  (Mahalli İdareler Harcama Belgeleri Yönetmeliği md. 6)</vt:lpstr>
      <vt:lpstr>Doğrudan teminde  iş deneyim belgesi</vt:lpstr>
      <vt:lpstr>Vergi Borcu Olmadığına Dair Belge Aranması</vt:lpstr>
      <vt:lpstr>SGK. nun 10.12.2013 tarih ve 2013/41 sayılı Genelgesi</vt:lpstr>
      <vt:lpstr>4734 – md. 22/a</vt:lpstr>
      <vt:lpstr>PowerPoint Sunusu</vt:lpstr>
      <vt:lpstr>PowerPoint Sunusu</vt:lpstr>
      <vt:lpstr> 22/b Sadece gerçek veya tüzel tek kişinin ihtiyaç ile ilgili özel bir hakka sahip olması </vt:lpstr>
      <vt:lpstr>PowerPoint Sunusu</vt:lpstr>
      <vt:lpstr>PowerPoint Sunusu</vt:lpstr>
      <vt:lpstr>PowerPoint Sunusu</vt:lpstr>
      <vt:lpstr>22/c</vt:lpstr>
      <vt:lpstr>22/c</vt:lpstr>
      <vt:lpstr>22/c</vt:lpstr>
      <vt:lpstr>22/d</vt:lpstr>
      <vt:lpstr>PowerPoint Sunusu</vt:lpstr>
      <vt:lpstr>Piyasa araştırması</vt:lpstr>
      <vt:lpstr>İşlerin kısımlara bölünemeyeceği</vt:lpstr>
      <vt:lpstr>22/e İdarelerin ihtiyacına uygun taşınmaz mal alımı veya kiralanması: </vt:lpstr>
      <vt:lpstr>22/e</vt:lpstr>
      <vt:lpstr>PowerPoint Sunusu</vt:lpstr>
      <vt:lpstr>22/f, g</vt:lpstr>
      <vt:lpstr>22/h, ı</vt:lpstr>
      <vt:lpstr>Yasaklama Kararı</vt:lpstr>
      <vt:lpstr>4734/62- ı  (Ek: 4964/38 md.) </vt:lpstr>
      <vt:lpstr>Amaç</vt:lpstr>
      <vt:lpstr>PowerPoint Sunusu</vt:lpstr>
      <vt:lpstr>Bütçe ödenekleri (Eko snf)</vt:lpstr>
      <vt:lpstr>Ekonomik Sınıflandırma</vt:lpstr>
      <vt:lpstr>21/f ve 22/d’ nin kapsamı</vt:lpstr>
      <vt:lpstr>Avans (ön ödeme) suretiyle  yapılan harcamalar</vt:lpstr>
      <vt:lpstr>Kamu İhale Genel Tebliği Birinci Bölüm- XVIII no’lu başlığı</vt:lpstr>
      <vt:lpstr>Harcama Talimatı</vt:lpstr>
      <vt:lpstr>PowerPoint Sunusu</vt:lpstr>
      <vt:lpstr>İhale Onay Belgesi  (Muhasebat Gn.Müd. 2006/1- Harcama Bel. Tebl.)</vt:lpstr>
      <vt:lpstr>Onay Belgesi  (Muhasebat Gn.Müd. 2006/1- Harcama Bel. Tebl.)</vt:lpstr>
      <vt:lpstr>Harcama Talimatı  (Muhasebat Gn.Müd. 2006/1- Harcama Bel. Tebl.)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4734 SAYILI KANUNA GÖRE  İHALE SÜRECİ </dc:title>
  <dc:creator>tahir</dc:creator>
  <cp:lastModifiedBy>Tahir TEKİN</cp:lastModifiedBy>
  <cp:revision>471</cp:revision>
  <dcterms:created xsi:type="dcterms:W3CDTF">2010-02-19T14:41:43Z</dcterms:created>
  <dcterms:modified xsi:type="dcterms:W3CDTF">2021-11-24T13:43:57Z</dcterms:modified>
</cp:coreProperties>
</file>