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5"/>
  </p:notesMasterIdLst>
  <p:sldIdLst>
    <p:sldId id="256" r:id="rId2"/>
    <p:sldId id="319" r:id="rId3"/>
    <p:sldId id="446" r:id="rId4"/>
    <p:sldId id="445" r:id="rId5"/>
    <p:sldId id="257" r:id="rId6"/>
    <p:sldId id="320" r:id="rId7"/>
    <p:sldId id="321" r:id="rId8"/>
    <p:sldId id="322" r:id="rId9"/>
    <p:sldId id="324" r:id="rId10"/>
    <p:sldId id="415" r:id="rId11"/>
    <p:sldId id="416" r:id="rId12"/>
    <p:sldId id="417" r:id="rId13"/>
    <p:sldId id="443" r:id="rId14"/>
    <p:sldId id="444" r:id="rId15"/>
    <p:sldId id="442" r:id="rId16"/>
    <p:sldId id="428" r:id="rId17"/>
    <p:sldId id="429" r:id="rId18"/>
    <p:sldId id="430" r:id="rId19"/>
    <p:sldId id="388" r:id="rId20"/>
    <p:sldId id="389" r:id="rId21"/>
    <p:sldId id="390" r:id="rId22"/>
    <p:sldId id="391" r:id="rId23"/>
    <p:sldId id="392" r:id="rId24"/>
    <p:sldId id="362" r:id="rId25"/>
    <p:sldId id="363" r:id="rId26"/>
    <p:sldId id="364" r:id="rId27"/>
    <p:sldId id="431" r:id="rId28"/>
    <p:sldId id="432" r:id="rId29"/>
    <p:sldId id="433" r:id="rId30"/>
    <p:sldId id="434" r:id="rId31"/>
    <p:sldId id="438" r:id="rId32"/>
    <p:sldId id="435" r:id="rId33"/>
    <p:sldId id="447" r:id="rId34"/>
    <p:sldId id="436" r:id="rId35"/>
    <p:sldId id="437" r:id="rId36"/>
    <p:sldId id="394" r:id="rId37"/>
    <p:sldId id="439" r:id="rId38"/>
    <p:sldId id="440" r:id="rId39"/>
    <p:sldId id="441" r:id="rId40"/>
    <p:sldId id="395" r:id="rId41"/>
    <p:sldId id="396" r:id="rId42"/>
    <p:sldId id="397" r:id="rId43"/>
    <p:sldId id="398" r:id="rId44"/>
    <p:sldId id="448" r:id="rId45"/>
    <p:sldId id="383" r:id="rId46"/>
    <p:sldId id="384" r:id="rId47"/>
    <p:sldId id="385" r:id="rId48"/>
    <p:sldId id="386" r:id="rId49"/>
    <p:sldId id="399" r:id="rId50"/>
    <p:sldId id="427" r:id="rId51"/>
    <p:sldId id="400" r:id="rId52"/>
    <p:sldId id="401" r:id="rId53"/>
    <p:sldId id="402" r:id="rId54"/>
    <p:sldId id="403" r:id="rId55"/>
    <p:sldId id="404" r:id="rId56"/>
    <p:sldId id="412" r:id="rId57"/>
    <p:sldId id="405" r:id="rId58"/>
    <p:sldId id="407" r:id="rId59"/>
    <p:sldId id="406" r:id="rId60"/>
    <p:sldId id="408" r:id="rId61"/>
    <p:sldId id="409" r:id="rId62"/>
    <p:sldId id="425" r:id="rId63"/>
    <p:sldId id="426" r:id="rId64"/>
    <p:sldId id="377" r:id="rId65"/>
    <p:sldId id="378" r:id="rId66"/>
    <p:sldId id="360" r:id="rId67"/>
    <p:sldId id="361" r:id="rId68"/>
    <p:sldId id="419" r:id="rId69"/>
    <p:sldId id="338" r:id="rId70"/>
    <p:sldId id="420" r:id="rId71"/>
    <p:sldId id="258" r:id="rId72"/>
    <p:sldId id="261" r:id="rId73"/>
    <p:sldId id="262" r:id="rId74"/>
    <p:sldId id="299" r:id="rId75"/>
    <p:sldId id="259" r:id="rId76"/>
    <p:sldId id="276" r:id="rId77"/>
    <p:sldId id="314" r:id="rId78"/>
    <p:sldId id="273" r:id="rId79"/>
    <p:sldId id="413" r:id="rId80"/>
    <p:sldId id="317" r:id="rId81"/>
    <p:sldId id="421" r:id="rId82"/>
    <p:sldId id="302" r:id="rId83"/>
    <p:sldId id="316" r:id="rId84"/>
    <p:sldId id="318" r:id="rId85"/>
    <p:sldId id="303" r:id="rId86"/>
    <p:sldId id="304" r:id="rId87"/>
    <p:sldId id="270" r:id="rId88"/>
    <p:sldId id="271" r:id="rId89"/>
    <p:sldId id="305" r:id="rId90"/>
    <p:sldId id="422" r:id="rId91"/>
    <p:sldId id="423" r:id="rId92"/>
    <p:sldId id="272" r:id="rId93"/>
    <p:sldId id="274" r:id="rId94"/>
    <p:sldId id="277" r:id="rId95"/>
    <p:sldId id="278" r:id="rId96"/>
    <p:sldId id="279" r:id="rId97"/>
    <p:sldId id="280" r:id="rId98"/>
    <p:sldId id="281" r:id="rId99"/>
    <p:sldId id="282" r:id="rId100"/>
    <p:sldId id="283" r:id="rId101"/>
    <p:sldId id="284" r:id="rId102"/>
    <p:sldId id="285" r:id="rId103"/>
    <p:sldId id="286" r:id="rId104"/>
    <p:sldId id="287" r:id="rId105"/>
    <p:sldId id="288" r:id="rId106"/>
    <p:sldId id="289" r:id="rId107"/>
    <p:sldId id="290" r:id="rId108"/>
    <p:sldId id="291" r:id="rId109"/>
    <p:sldId id="297" r:id="rId110"/>
    <p:sldId id="298" r:id="rId111"/>
    <p:sldId id="292" r:id="rId112"/>
    <p:sldId id="293" r:id="rId113"/>
    <p:sldId id="294" r:id="rId114"/>
    <p:sldId id="295" r:id="rId115"/>
    <p:sldId id="296" r:id="rId116"/>
    <p:sldId id="307" r:id="rId117"/>
    <p:sldId id="308" r:id="rId118"/>
    <p:sldId id="309" r:id="rId119"/>
    <p:sldId id="310" r:id="rId120"/>
    <p:sldId id="311" r:id="rId121"/>
    <p:sldId id="335" r:id="rId122"/>
    <p:sldId id="312" r:id="rId123"/>
    <p:sldId id="424" r:id="rId1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CC3399"/>
    <a:srgbClr val="333399"/>
    <a:srgbClr val="FF7C80"/>
    <a:srgbClr val="CC00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91" autoAdjust="0"/>
    <p:restoredTop sz="94624" autoAdjust="0"/>
  </p:normalViewPr>
  <p:slideViewPr>
    <p:cSldViewPr>
      <p:cViewPr>
        <p:scale>
          <a:sx n="100" d="100"/>
          <a:sy n="100" d="100"/>
        </p:scale>
        <p:origin x="1566" y="306"/>
      </p:cViewPr>
      <p:guideLst>
        <p:guide orient="horz" pos="2160"/>
        <p:guide pos="2880"/>
      </p:guideLst>
    </p:cSldViewPr>
  </p:slideViewPr>
  <p:outlineViewPr>
    <p:cViewPr>
      <p:scale>
        <a:sx n="33" d="100"/>
        <a:sy n="33" d="100"/>
      </p:scale>
      <p:origin x="0" y="972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A251A2-A681-46D9-A640-04081CEF48B5}" type="datetimeFigureOut">
              <a:rPr lang="tr-TR" smtClean="0"/>
              <a:pPr/>
              <a:t>25.11.2021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90FD63-2377-45DC-B1D3-704DE2E2C5AB}" type="slidenum">
              <a:rPr lang="tr-TR" smtClean="0"/>
              <a:pPr/>
              <a:t>‹#›</a:t>
            </a:fld>
            <a:endParaRPr lang="tr-TR"/>
          </a:p>
        </p:txBody>
      </p:sp>
    </p:spTree>
    <p:extLst>
      <p:ext uri="{BB962C8B-B14F-4D97-AF65-F5344CB8AC3E}">
        <p14:creationId xmlns:p14="http://schemas.microsoft.com/office/powerpoint/2010/main" val="1251202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C8634454-FDD3-4509-9795-C655911C748C}" type="slidenum">
              <a:rPr lang="tr-TR" smtClean="0">
                <a:latin typeface="Arial" pitchFamily="34" charset="0"/>
              </a:rPr>
              <a:pPr>
                <a:defRPr/>
              </a:pPr>
              <a:t>2</a:t>
            </a:fld>
            <a:endParaRPr lang="tr-TR" smtClean="0">
              <a:latin typeface="Arial" pitchFamily="34"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tr-TR" smtClean="0"/>
          </a:p>
        </p:txBody>
      </p:sp>
    </p:spTree>
    <p:extLst>
      <p:ext uri="{BB962C8B-B14F-4D97-AF65-F5344CB8AC3E}">
        <p14:creationId xmlns:p14="http://schemas.microsoft.com/office/powerpoint/2010/main" val="2304684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pPr>
              <a:defRPr/>
            </a:pPr>
            <a:fld id="{CD63DF67-09BC-4E1F-BAD1-28FE81169B50}" type="slidenum">
              <a:rPr lang="tr-TR" smtClean="0">
                <a:latin typeface="Arial" pitchFamily="34" charset="0"/>
              </a:rPr>
              <a:pPr>
                <a:defRPr/>
              </a:pPr>
              <a:t>6</a:t>
            </a:fld>
            <a:endParaRPr lang="tr-TR" smtClean="0">
              <a:latin typeface="Arial" pitchFamily="34"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tr-TR" smtClean="0"/>
          </a:p>
        </p:txBody>
      </p:sp>
    </p:spTree>
    <p:extLst>
      <p:ext uri="{BB962C8B-B14F-4D97-AF65-F5344CB8AC3E}">
        <p14:creationId xmlns:p14="http://schemas.microsoft.com/office/powerpoint/2010/main" val="1540383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p:txBody>
          <a:bodyPr/>
          <a:lstStyle/>
          <a:p>
            <a:pPr>
              <a:defRPr/>
            </a:pPr>
            <a:fld id="{E4EAEC8B-A60E-4F6D-B48A-C3815DA86D3A}" type="slidenum">
              <a:rPr lang="tr-TR" smtClean="0">
                <a:latin typeface="Arial" pitchFamily="34" charset="0"/>
              </a:rPr>
              <a:pPr>
                <a:defRPr/>
              </a:pPr>
              <a:t>7</a:t>
            </a:fld>
            <a:endParaRPr lang="tr-TR" smtClean="0">
              <a:latin typeface="Arial" pitchFamily="34"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tr-TR" smtClean="0"/>
          </a:p>
        </p:txBody>
      </p:sp>
    </p:spTree>
    <p:extLst>
      <p:ext uri="{BB962C8B-B14F-4D97-AF65-F5344CB8AC3E}">
        <p14:creationId xmlns:p14="http://schemas.microsoft.com/office/powerpoint/2010/main" val="2022369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p:txBody>
          <a:bodyPr/>
          <a:lstStyle/>
          <a:p>
            <a:pPr>
              <a:defRPr/>
            </a:pPr>
            <a:fld id="{7010B6A5-8DFC-4EEC-AD03-464E09536A9D}" type="slidenum">
              <a:rPr lang="tr-TR" smtClean="0">
                <a:latin typeface="Arial" pitchFamily="34" charset="0"/>
              </a:rPr>
              <a:pPr>
                <a:defRPr/>
              </a:pPr>
              <a:t>8</a:t>
            </a:fld>
            <a:endParaRPr lang="tr-TR" smtClean="0">
              <a:latin typeface="Arial" pitchFamily="34"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tr-TR" smtClean="0"/>
          </a:p>
        </p:txBody>
      </p:sp>
    </p:spTree>
    <p:extLst>
      <p:ext uri="{BB962C8B-B14F-4D97-AF65-F5344CB8AC3E}">
        <p14:creationId xmlns:p14="http://schemas.microsoft.com/office/powerpoint/2010/main" val="1065304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7163A92-C037-4D82-AE0C-45DF0519F9BF}" type="slidenum">
              <a:rPr lang="tr-TR" smtClean="0"/>
              <a:pPr fontAlgn="base">
                <a:spcBef>
                  <a:spcPct val="0"/>
                </a:spcBef>
                <a:spcAft>
                  <a:spcPct val="0"/>
                </a:spcAft>
                <a:defRPr/>
              </a:pPr>
              <a:t>9</a:t>
            </a:fld>
            <a:endParaRPr lang="tr-TR"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Tree>
    <p:extLst>
      <p:ext uri="{BB962C8B-B14F-4D97-AF65-F5344CB8AC3E}">
        <p14:creationId xmlns:p14="http://schemas.microsoft.com/office/powerpoint/2010/main" val="3093745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E6836A-1A98-4D85-AD8C-5AF9DFC6D94B}" type="slidenum">
              <a:rPr lang="tr-TR" smtClean="0"/>
              <a:pPr fontAlgn="base">
                <a:spcBef>
                  <a:spcPct val="0"/>
                </a:spcBef>
                <a:spcAft>
                  <a:spcPct val="0"/>
                </a:spcAft>
                <a:defRPr/>
              </a:pPr>
              <a:t>10</a:t>
            </a:fld>
            <a:endParaRPr lang="tr-TR" smtClean="0"/>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dirty="0" smtClean="0"/>
          </a:p>
        </p:txBody>
      </p:sp>
    </p:spTree>
    <p:extLst>
      <p:ext uri="{BB962C8B-B14F-4D97-AF65-F5344CB8AC3E}">
        <p14:creationId xmlns:p14="http://schemas.microsoft.com/office/powerpoint/2010/main" val="4033288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C6176E94-C43A-4238-BFC3-ECB96A5687D0}" type="slidenum">
              <a:rPr lang="tr-TR" smtClean="0"/>
              <a:pPr>
                <a:defRPr/>
              </a:pPr>
              <a:t>11</a:t>
            </a:fld>
            <a:endParaRPr lang="tr-TR"/>
          </a:p>
        </p:txBody>
      </p:sp>
    </p:spTree>
    <p:extLst>
      <p:ext uri="{BB962C8B-B14F-4D97-AF65-F5344CB8AC3E}">
        <p14:creationId xmlns:p14="http://schemas.microsoft.com/office/powerpoint/2010/main" val="433287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p:txBody>
          <a:bodyPr/>
          <a:lstStyle/>
          <a:p>
            <a:pPr>
              <a:defRPr/>
            </a:pPr>
            <a:fld id="{F562039B-92FC-4B00-A9F1-0568A43D1FAD}" type="slidenum">
              <a:rPr lang="tr-TR" smtClean="0">
                <a:latin typeface="Arial" pitchFamily="34" charset="0"/>
              </a:rPr>
              <a:pPr>
                <a:defRPr/>
              </a:pPr>
              <a:t>13</a:t>
            </a:fld>
            <a:endParaRPr lang="tr-TR" smtClean="0">
              <a:latin typeface="Arial" pitchFamily="34"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tr-TR" smtClean="0">
              <a:latin typeface="Arial" pitchFamily="34" charset="0"/>
            </a:endParaRPr>
          </a:p>
        </p:txBody>
      </p:sp>
    </p:spTree>
    <p:extLst>
      <p:ext uri="{BB962C8B-B14F-4D97-AF65-F5344CB8AC3E}">
        <p14:creationId xmlns:p14="http://schemas.microsoft.com/office/powerpoint/2010/main" val="2764994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42913" y="103188"/>
            <a:ext cx="8243887" cy="131445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4561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510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8200" y="3903663"/>
            <a:ext cx="4038600" cy="215265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47"/>
          <p:cNvSpPr>
            <a:spLocks noGrp="1" noChangeArrowheads="1"/>
          </p:cNvSpPr>
          <p:nvPr>
            <p:ph type="dt" sz="half" idx="10"/>
          </p:nvPr>
        </p:nvSpPr>
        <p:spPr>
          <a:ln/>
        </p:spPr>
        <p:txBody>
          <a:bodyPr/>
          <a:lstStyle>
            <a:lvl1pPr>
              <a:defRPr/>
            </a:lvl1pPr>
          </a:lstStyle>
          <a:p>
            <a:pPr>
              <a:defRPr/>
            </a:pPr>
            <a:endParaRPr lang="tr-TR"/>
          </a:p>
        </p:txBody>
      </p:sp>
      <p:sp>
        <p:nvSpPr>
          <p:cNvPr id="7" name="Rectangle 48"/>
          <p:cNvSpPr>
            <a:spLocks noGrp="1" noChangeArrowheads="1"/>
          </p:cNvSpPr>
          <p:nvPr>
            <p:ph type="ftr" sz="quarter" idx="11"/>
          </p:nvPr>
        </p:nvSpPr>
        <p:spPr>
          <a:ln/>
        </p:spPr>
        <p:txBody>
          <a:bodyPr/>
          <a:lstStyle>
            <a:lvl1pPr>
              <a:defRPr/>
            </a:lvl1pPr>
          </a:lstStyle>
          <a:p>
            <a:pPr>
              <a:defRPr/>
            </a:pPr>
            <a:endParaRPr lang="tr-TR"/>
          </a:p>
        </p:txBody>
      </p:sp>
      <p:sp>
        <p:nvSpPr>
          <p:cNvPr id="8" name="Rectangle 49"/>
          <p:cNvSpPr>
            <a:spLocks noGrp="1" noChangeArrowheads="1"/>
          </p:cNvSpPr>
          <p:nvPr>
            <p:ph type="sldNum" sz="quarter" idx="12"/>
          </p:nvPr>
        </p:nvSpPr>
        <p:spPr>
          <a:ln/>
        </p:spPr>
        <p:txBody>
          <a:bodyPr/>
          <a:lstStyle>
            <a:lvl1pPr>
              <a:defRPr/>
            </a:lvl1pPr>
          </a:lstStyle>
          <a:p>
            <a:pPr>
              <a:defRPr/>
            </a:pPr>
            <a:fld id="{459FAE6E-B340-43D2-9B49-C5C75F3D1B8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25.11.2021</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25.11.2021</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692696"/>
            <a:ext cx="8424936" cy="3312368"/>
          </a:xfrm>
        </p:spPr>
        <p:txBody>
          <a:bodyPr>
            <a:normAutofit fontScale="90000"/>
          </a:bodyPr>
          <a:lstStyle/>
          <a:p>
            <a:pPr algn="ctr">
              <a:spcBef>
                <a:spcPts val="600"/>
              </a:spcBef>
            </a:pPr>
            <a:r>
              <a:rPr lang="tr-TR" sz="4000" b="1" dirty="0" smtClean="0">
                <a:solidFill>
                  <a:srgbClr val="0070C0"/>
                </a:solidFill>
              </a:rPr>
              <a:t>MAHALLİ İDARELERDE</a:t>
            </a:r>
            <a:br>
              <a:rPr lang="tr-TR" sz="4000" b="1" dirty="0" smtClean="0">
                <a:solidFill>
                  <a:srgbClr val="0070C0"/>
                </a:solidFill>
              </a:rPr>
            </a:br>
            <a:r>
              <a:rPr lang="tr-TR" sz="4000" b="1" dirty="0" smtClean="0">
                <a:solidFill>
                  <a:srgbClr val="0070C0"/>
                </a:solidFill>
              </a:rPr>
              <a:t/>
            </a:r>
            <a:br>
              <a:rPr lang="tr-TR" sz="4000" b="1" dirty="0" smtClean="0">
                <a:solidFill>
                  <a:srgbClr val="0070C0"/>
                </a:solidFill>
              </a:rPr>
            </a:br>
            <a:r>
              <a:rPr lang="tr-TR" sz="3600" b="1" dirty="0" smtClean="0">
                <a:solidFill>
                  <a:srgbClr val="0070C0"/>
                </a:solidFill>
              </a:rPr>
              <a:t>PERFORMANS ESASLI BÜTÇELEME</a:t>
            </a:r>
            <a:br>
              <a:rPr lang="tr-TR" sz="3600" b="1" dirty="0" smtClean="0">
                <a:solidFill>
                  <a:srgbClr val="0070C0"/>
                </a:solidFill>
              </a:rPr>
            </a:br>
            <a:r>
              <a:rPr lang="tr-TR" sz="3600" b="1" dirty="0" smtClean="0">
                <a:solidFill>
                  <a:srgbClr val="0070C0"/>
                </a:solidFill>
              </a:rPr>
              <a:t>STRATEJİK PLANLAMA</a:t>
            </a:r>
            <a:br>
              <a:rPr lang="tr-TR" sz="3600" b="1" dirty="0" smtClean="0">
                <a:solidFill>
                  <a:srgbClr val="0070C0"/>
                </a:solidFill>
              </a:rPr>
            </a:br>
            <a:r>
              <a:rPr lang="tr-TR" sz="3600" b="1" dirty="0" smtClean="0">
                <a:solidFill>
                  <a:srgbClr val="0070C0"/>
                </a:solidFill>
              </a:rPr>
              <a:t>PERFORMANS  PROGRAMI</a:t>
            </a:r>
            <a:r>
              <a:rPr lang="tr-TR" sz="4000" b="1" dirty="0" smtClean="0">
                <a:solidFill>
                  <a:srgbClr val="CC0066"/>
                </a:solidFill>
              </a:rPr>
              <a:t/>
            </a:r>
            <a:br>
              <a:rPr lang="tr-TR" sz="4000" b="1" dirty="0" smtClean="0">
                <a:solidFill>
                  <a:srgbClr val="CC0066"/>
                </a:solidFill>
              </a:rPr>
            </a:br>
            <a:endParaRPr lang="tr-TR" sz="4000" b="1" dirty="0">
              <a:solidFill>
                <a:srgbClr val="CC0066"/>
              </a:solidFill>
            </a:endParaRPr>
          </a:p>
        </p:txBody>
      </p:sp>
      <p:sp>
        <p:nvSpPr>
          <p:cNvPr id="3" name="2 Alt Başlık"/>
          <p:cNvSpPr>
            <a:spLocks noGrp="1"/>
          </p:cNvSpPr>
          <p:nvPr>
            <p:ph type="subTitle" idx="1"/>
          </p:nvPr>
        </p:nvSpPr>
        <p:spPr>
          <a:xfrm>
            <a:off x="827584" y="5013176"/>
            <a:ext cx="8083624" cy="1368152"/>
          </a:xfrm>
        </p:spPr>
        <p:txBody>
          <a:bodyPr>
            <a:normAutofit/>
          </a:bodyPr>
          <a:lstStyle/>
          <a:p>
            <a:pPr algn="ctr"/>
            <a:r>
              <a:rPr lang="tr-TR" sz="2400" b="1" dirty="0" smtClean="0">
                <a:solidFill>
                  <a:srgbClr val="002060"/>
                </a:solidFill>
              </a:rPr>
              <a:t>Tahir TEKİN</a:t>
            </a:r>
          </a:p>
          <a:p>
            <a:pPr algn="ctr"/>
            <a:r>
              <a:rPr lang="tr-TR" sz="2400" b="1" dirty="0" smtClean="0">
                <a:solidFill>
                  <a:srgbClr val="002060"/>
                </a:solidFill>
              </a:rPr>
              <a:t>İçişleri Bakanlığı İç Denetçisi</a:t>
            </a:r>
            <a:endParaRPr lang="tr-TR" sz="2400"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2627313" y="260350"/>
            <a:ext cx="5122862" cy="476250"/>
          </a:xfrm>
          <a:prstGeom prst="rect">
            <a:avLst/>
          </a:prstGeom>
          <a:noFill/>
          <a:ln w="9525">
            <a:noFill/>
            <a:miter lim="800000"/>
            <a:headEnd/>
            <a:tailEnd/>
          </a:ln>
          <a:effectLst/>
        </p:spPr>
        <p:txBody>
          <a:bodyPr lIns="92075" tIns="46038" rIns="92075" bIns="46038">
            <a:spAutoFit/>
          </a:bodyPr>
          <a:lstStyle/>
          <a:p>
            <a:pPr algn="ctr" fontAlgn="auto">
              <a:lnSpc>
                <a:spcPct val="90000"/>
              </a:lnSpc>
              <a:spcBef>
                <a:spcPts val="0"/>
              </a:spcBef>
              <a:spcAft>
                <a:spcPts val="0"/>
              </a:spcAft>
              <a:defRPr/>
            </a:pPr>
            <a:r>
              <a:rPr lang="tr-TR" sz="2800" b="1" dirty="0">
                <a:solidFill>
                  <a:srgbClr val="0000FF"/>
                </a:solidFill>
                <a:effectLst>
                  <a:outerShdw blurRad="38100" dist="38100" dir="2700000" algn="tl">
                    <a:srgbClr val="C0C0C0"/>
                  </a:outerShdw>
                </a:effectLst>
                <a:latin typeface="Verdana" pitchFamily="34" charset="0"/>
              </a:rPr>
              <a:t>PEB TEMEL UNSURLARI</a:t>
            </a:r>
          </a:p>
        </p:txBody>
      </p:sp>
      <p:sp>
        <p:nvSpPr>
          <p:cNvPr id="34819" name="Rectangle 3"/>
          <p:cNvSpPr>
            <a:spLocks noChangeArrowheads="1"/>
          </p:cNvSpPr>
          <p:nvPr/>
        </p:nvSpPr>
        <p:spPr bwMode="auto">
          <a:xfrm>
            <a:off x="381000" y="1143000"/>
            <a:ext cx="7620000" cy="5094288"/>
          </a:xfrm>
          <a:prstGeom prst="rect">
            <a:avLst/>
          </a:prstGeom>
          <a:noFill/>
          <a:ln w="9525">
            <a:noFill/>
            <a:miter lim="800000"/>
            <a:headEnd/>
            <a:tailEnd/>
          </a:ln>
        </p:spPr>
        <p:txBody>
          <a:bodyPr lIns="92075" tIns="46038" rIns="92075" bIns="46038"/>
          <a:lstStyle/>
          <a:p>
            <a:pPr marL="342900" indent="-342900">
              <a:spcBef>
                <a:spcPct val="20000"/>
              </a:spcBef>
              <a:buFontTx/>
              <a:buBlip>
                <a:blip r:embed="rId3"/>
              </a:buBlip>
            </a:pPr>
            <a:r>
              <a:rPr lang="tr-TR" dirty="0">
                <a:latin typeface="Gill Sans MT" pitchFamily="34" charset="0"/>
              </a:rPr>
              <a:t>    </a:t>
            </a:r>
            <a:r>
              <a:rPr lang="tr-TR" sz="2000" b="1" dirty="0" smtClean="0">
                <a:solidFill>
                  <a:srgbClr val="002060"/>
                </a:solidFill>
                <a:latin typeface="Gill Sans MT" pitchFamily="34" charset="0"/>
              </a:rPr>
              <a:t>STRATEJİK PLAN</a:t>
            </a:r>
            <a:endParaRPr lang="tr-TR" sz="2000" b="1" dirty="0">
              <a:solidFill>
                <a:srgbClr val="002060"/>
              </a:solidFill>
              <a:latin typeface="Gill Sans MT" pitchFamily="34" charset="0"/>
            </a:endParaRPr>
          </a:p>
          <a:p>
            <a:pPr marL="342900" indent="-342900">
              <a:spcBef>
                <a:spcPct val="20000"/>
              </a:spcBef>
              <a:buFontTx/>
              <a:buBlip>
                <a:blip r:embed="rId3"/>
              </a:buBlip>
            </a:pPr>
            <a:r>
              <a:rPr lang="tr-TR" sz="2000" b="1" dirty="0">
                <a:solidFill>
                  <a:srgbClr val="002060"/>
                </a:solidFill>
                <a:latin typeface="Gill Sans MT" pitchFamily="34" charset="0"/>
              </a:rPr>
              <a:t>    Performans Programı</a:t>
            </a:r>
          </a:p>
          <a:p>
            <a:pPr marL="342900" indent="-342900">
              <a:spcBef>
                <a:spcPct val="20000"/>
              </a:spcBef>
              <a:buFontTx/>
              <a:buBlip>
                <a:blip r:embed="rId3"/>
              </a:buBlip>
            </a:pPr>
            <a:r>
              <a:rPr lang="tr-TR" sz="2000" b="1" dirty="0">
                <a:solidFill>
                  <a:srgbClr val="002060"/>
                </a:solidFill>
                <a:latin typeface="Gill Sans MT" pitchFamily="34" charset="0"/>
              </a:rPr>
              <a:t>    Kaynak Tahsisi- (Bütçe)</a:t>
            </a:r>
          </a:p>
          <a:p>
            <a:pPr marL="342900" indent="-342900">
              <a:spcBef>
                <a:spcPct val="20000"/>
              </a:spcBef>
              <a:buFontTx/>
              <a:buBlip>
                <a:blip r:embed="rId3"/>
              </a:buBlip>
            </a:pPr>
            <a:r>
              <a:rPr lang="tr-TR" sz="2000" b="1" dirty="0">
                <a:solidFill>
                  <a:srgbClr val="002060"/>
                </a:solidFill>
                <a:latin typeface="Gill Sans MT" pitchFamily="34" charset="0"/>
              </a:rPr>
              <a:t>    Faaliyet Raporu</a:t>
            </a:r>
          </a:p>
          <a:p>
            <a:pPr marL="342900" indent="-342900">
              <a:spcBef>
                <a:spcPct val="20000"/>
              </a:spcBef>
              <a:buFontTx/>
              <a:buBlip>
                <a:blip r:embed="rId3"/>
              </a:buBlip>
            </a:pPr>
            <a:r>
              <a:rPr lang="tr-TR" sz="2000" b="1" dirty="0">
                <a:solidFill>
                  <a:srgbClr val="002060"/>
                </a:solidFill>
                <a:latin typeface="Gill Sans MT" pitchFamily="34" charset="0"/>
              </a:rPr>
              <a:t>    Performans Değerlen-</a:t>
            </a:r>
          </a:p>
          <a:p>
            <a:pPr marL="342900" indent="-342900">
              <a:spcBef>
                <a:spcPct val="20000"/>
              </a:spcBef>
            </a:pPr>
            <a:r>
              <a:rPr lang="tr-TR" sz="2000" b="1" dirty="0">
                <a:solidFill>
                  <a:srgbClr val="002060"/>
                </a:solidFill>
                <a:latin typeface="Gill Sans MT" pitchFamily="34" charset="0"/>
              </a:rPr>
              <a:t>         </a:t>
            </a:r>
            <a:r>
              <a:rPr lang="tr-TR" sz="2000" b="1" dirty="0" err="1">
                <a:solidFill>
                  <a:srgbClr val="002060"/>
                </a:solidFill>
                <a:latin typeface="Gill Sans MT" pitchFamily="34" charset="0"/>
              </a:rPr>
              <a:t>dirmesi</a:t>
            </a:r>
            <a:endParaRPr lang="tr-TR" sz="2000" b="1" dirty="0">
              <a:solidFill>
                <a:srgbClr val="002060"/>
              </a:solidFill>
              <a:latin typeface="Gill Sans MT" pitchFamily="34" charset="0"/>
            </a:endParaRPr>
          </a:p>
        </p:txBody>
      </p:sp>
      <p:sp>
        <p:nvSpPr>
          <p:cNvPr id="34820" name="Line 4"/>
          <p:cNvSpPr>
            <a:spLocks noChangeShapeType="1"/>
          </p:cNvSpPr>
          <p:nvPr/>
        </p:nvSpPr>
        <p:spPr bwMode="auto">
          <a:xfrm>
            <a:off x="4735513" y="1989138"/>
            <a:ext cx="1512887" cy="0"/>
          </a:xfrm>
          <a:prstGeom prst="line">
            <a:avLst/>
          </a:prstGeom>
          <a:noFill/>
          <a:ln w="9525">
            <a:solidFill>
              <a:schemeClr val="tx1"/>
            </a:solidFill>
            <a:round/>
            <a:headEnd/>
            <a:tailEnd/>
          </a:ln>
        </p:spPr>
        <p:txBody>
          <a:bodyPr/>
          <a:lstStyle/>
          <a:p>
            <a:endParaRPr lang="tr-TR"/>
          </a:p>
        </p:txBody>
      </p:sp>
      <p:sp>
        <p:nvSpPr>
          <p:cNvPr id="34821" name="Line 5"/>
          <p:cNvSpPr>
            <a:spLocks noChangeShapeType="1"/>
          </p:cNvSpPr>
          <p:nvPr/>
        </p:nvSpPr>
        <p:spPr bwMode="auto">
          <a:xfrm>
            <a:off x="4230688" y="2852738"/>
            <a:ext cx="2520950" cy="0"/>
          </a:xfrm>
          <a:prstGeom prst="line">
            <a:avLst/>
          </a:prstGeom>
          <a:noFill/>
          <a:ln w="9525">
            <a:solidFill>
              <a:schemeClr val="tx1"/>
            </a:solidFill>
            <a:round/>
            <a:headEnd/>
            <a:tailEnd/>
          </a:ln>
        </p:spPr>
        <p:txBody>
          <a:bodyPr/>
          <a:lstStyle/>
          <a:p>
            <a:endParaRPr lang="tr-TR"/>
          </a:p>
        </p:txBody>
      </p:sp>
      <p:sp>
        <p:nvSpPr>
          <p:cNvPr id="34822" name="Line 6"/>
          <p:cNvSpPr>
            <a:spLocks noChangeShapeType="1"/>
          </p:cNvSpPr>
          <p:nvPr/>
        </p:nvSpPr>
        <p:spPr bwMode="auto">
          <a:xfrm>
            <a:off x="3656013" y="3789363"/>
            <a:ext cx="3671887" cy="0"/>
          </a:xfrm>
          <a:prstGeom prst="line">
            <a:avLst/>
          </a:prstGeom>
          <a:noFill/>
          <a:ln w="9525">
            <a:solidFill>
              <a:schemeClr val="tx1"/>
            </a:solidFill>
            <a:round/>
            <a:headEnd/>
            <a:tailEnd/>
          </a:ln>
        </p:spPr>
        <p:txBody>
          <a:bodyPr/>
          <a:lstStyle/>
          <a:p>
            <a:endParaRPr lang="tr-TR"/>
          </a:p>
        </p:txBody>
      </p:sp>
      <p:sp>
        <p:nvSpPr>
          <p:cNvPr id="34823" name="Line 7"/>
          <p:cNvSpPr>
            <a:spLocks noChangeShapeType="1"/>
          </p:cNvSpPr>
          <p:nvPr/>
        </p:nvSpPr>
        <p:spPr bwMode="auto">
          <a:xfrm>
            <a:off x="3079750" y="4725988"/>
            <a:ext cx="4824413" cy="0"/>
          </a:xfrm>
          <a:prstGeom prst="line">
            <a:avLst/>
          </a:prstGeom>
          <a:noFill/>
          <a:ln w="9525">
            <a:solidFill>
              <a:schemeClr val="tx1"/>
            </a:solidFill>
            <a:round/>
            <a:headEnd/>
            <a:tailEnd/>
          </a:ln>
        </p:spPr>
        <p:txBody>
          <a:bodyPr/>
          <a:lstStyle/>
          <a:p>
            <a:endParaRPr lang="tr-TR"/>
          </a:p>
        </p:txBody>
      </p:sp>
      <p:sp>
        <p:nvSpPr>
          <p:cNvPr id="34824" name="AutoShape 8"/>
          <p:cNvSpPr>
            <a:spLocks noChangeArrowheads="1"/>
          </p:cNvSpPr>
          <p:nvPr/>
        </p:nvSpPr>
        <p:spPr bwMode="auto">
          <a:xfrm>
            <a:off x="4735513" y="765175"/>
            <a:ext cx="1512887" cy="1223963"/>
          </a:xfrm>
          <a:prstGeom prst="triangle">
            <a:avLst>
              <a:gd name="adj" fmla="val 50000"/>
            </a:avLst>
          </a:prstGeom>
          <a:solidFill>
            <a:srgbClr val="FF0000"/>
          </a:solidFill>
          <a:ln w="9525">
            <a:noFill/>
            <a:miter lim="800000"/>
            <a:headEnd/>
            <a:tailEnd/>
          </a:ln>
        </p:spPr>
        <p:txBody>
          <a:bodyPr wrap="none" anchor="ctr"/>
          <a:lstStyle/>
          <a:p>
            <a:endParaRPr lang="tr-TR">
              <a:latin typeface="Gill Sans MT" pitchFamily="34" charset="0"/>
            </a:endParaRPr>
          </a:p>
        </p:txBody>
      </p:sp>
      <p:sp>
        <p:nvSpPr>
          <p:cNvPr id="34825" name="AutoShape 9"/>
          <p:cNvSpPr>
            <a:spLocks noChangeArrowheads="1"/>
          </p:cNvSpPr>
          <p:nvPr/>
        </p:nvSpPr>
        <p:spPr bwMode="auto">
          <a:xfrm rot="10800000">
            <a:off x="4203700" y="1989138"/>
            <a:ext cx="2581275" cy="8636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058 w 21600"/>
              <a:gd name="T13" fmla="*/ 4058 h 21600"/>
              <a:gd name="T14" fmla="*/ 17542 w 21600"/>
              <a:gd name="T15" fmla="*/ 17542 h 21600"/>
            </a:gdLst>
            <a:ahLst/>
            <a:cxnLst>
              <a:cxn ang="T8">
                <a:pos x="T0" y="T1"/>
              </a:cxn>
              <a:cxn ang="T9">
                <a:pos x="T2" y="T3"/>
              </a:cxn>
              <a:cxn ang="T10">
                <a:pos x="T4" y="T5"/>
              </a:cxn>
              <a:cxn ang="T11">
                <a:pos x="T6" y="T7"/>
              </a:cxn>
            </a:cxnLst>
            <a:rect l="T12" t="T13" r="T14" b="T15"/>
            <a:pathLst>
              <a:path w="21600" h="21600">
                <a:moveTo>
                  <a:pt x="0" y="0"/>
                </a:moveTo>
                <a:lnTo>
                  <a:pt x="4516" y="21600"/>
                </a:lnTo>
                <a:lnTo>
                  <a:pt x="17084" y="21600"/>
                </a:lnTo>
                <a:lnTo>
                  <a:pt x="21600" y="0"/>
                </a:lnTo>
                <a:close/>
              </a:path>
            </a:pathLst>
          </a:custGeom>
          <a:solidFill>
            <a:srgbClr val="FF9900"/>
          </a:solidFill>
          <a:ln w="9525">
            <a:noFill/>
            <a:miter lim="800000"/>
            <a:headEnd/>
            <a:tailEnd/>
          </a:ln>
        </p:spPr>
        <p:txBody>
          <a:bodyPr wrap="none" anchor="ctr"/>
          <a:lstStyle/>
          <a:p>
            <a:endParaRPr lang="tr-TR"/>
          </a:p>
        </p:txBody>
      </p:sp>
      <p:sp>
        <p:nvSpPr>
          <p:cNvPr id="34826" name="AutoShape 10"/>
          <p:cNvSpPr>
            <a:spLocks noChangeArrowheads="1"/>
          </p:cNvSpPr>
          <p:nvPr/>
        </p:nvSpPr>
        <p:spPr bwMode="auto">
          <a:xfrm rot="10800000">
            <a:off x="3602038" y="2852738"/>
            <a:ext cx="3783012" cy="9366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3518 w 21600"/>
              <a:gd name="T13" fmla="*/ 3518 h 21600"/>
              <a:gd name="T14" fmla="*/ 18082 w 21600"/>
              <a:gd name="T15" fmla="*/ 18082 h 21600"/>
            </a:gdLst>
            <a:ahLst/>
            <a:cxnLst>
              <a:cxn ang="T8">
                <a:pos x="T0" y="T1"/>
              </a:cxn>
              <a:cxn ang="T9">
                <a:pos x="T2" y="T3"/>
              </a:cxn>
              <a:cxn ang="T10">
                <a:pos x="T4" y="T5"/>
              </a:cxn>
              <a:cxn ang="T11">
                <a:pos x="T6" y="T7"/>
              </a:cxn>
            </a:cxnLst>
            <a:rect l="T12" t="T13" r="T14" b="T15"/>
            <a:pathLst>
              <a:path w="21600" h="21600">
                <a:moveTo>
                  <a:pt x="0" y="0"/>
                </a:moveTo>
                <a:lnTo>
                  <a:pt x="3436" y="21600"/>
                </a:lnTo>
                <a:lnTo>
                  <a:pt x="18164" y="21600"/>
                </a:lnTo>
                <a:lnTo>
                  <a:pt x="21600" y="0"/>
                </a:lnTo>
                <a:close/>
              </a:path>
            </a:pathLst>
          </a:custGeom>
          <a:solidFill>
            <a:srgbClr val="0000FF"/>
          </a:solidFill>
          <a:ln w="9525">
            <a:noFill/>
            <a:miter lim="800000"/>
            <a:headEnd/>
            <a:tailEnd/>
          </a:ln>
        </p:spPr>
        <p:txBody>
          <a:bodyPr wrap="none" anchor="ctr"/>
          <a:lstStyle/>
          <a:p>
            <a:endParaRPr lang="tr-TR"/>
          </a:p>
        </p:txBody>
      </p:sp>
      <p:sp>
        <p:nvSpPr>
          <p:cNvPr id="34827" name="AutoShape 11"/>
          <p:cNvSpPr>
            <a:spLocks noChangeArrowheads="1"/>
          </p:cNvSpPr>
          <p:nvPr/>
        </p:nvSpPr>
        <p:spPr bwMode="auto">
          <a:xfrm rot="10800000">
            <a:off x="3044825" y="3789363"/>
            <a:ext cx="4895850" cy="9366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3015 w 21600"/>
              <a:gd name="T13" fmla="*/ 3015 h 21600"/>
              <a:gd name="T14" fmla="*/ 18585 w 21600"/>
              <a:gd name="T15" fmla="*/ 18585 h 21600"/>
            </a:gdLst>
            <a:ahLst/>
            <a:cxnLst>
              <a:cxn ang="T8">
                <a:pos x="T0" y="T1"/>
              </a:cxn>
              <a:cxn ang="T9">
                <a:pos x="T2" y="T3"/>
              </a:cxn>
              <a:cxn ang="T10">
                <a:pos x="T4" y="T5"/>
              </a:cxn>
              <a:cxn ang="T11">
                <a:pos x="T6" y="T7"/>
              </a:cxn>
            </a:cxnLst>
            <a:rect l="T12" t="T13" r="T14" b="T15"/>
            <a:pathLst>
              <a:path w="21600" h="21600">
                <a:moveTo>
                  <a:pt x="0" y="0"/>
                </a:moveTo>
                <a:lnTo>
                  <a:pt x="2430" y="21600"/>
                </a:lnTo>
                <a:lnTo>
                  <a:pt x="19170" y="21600"/>
                </a:lnTo>
                <a:lnTo>
                  <a:pt x="21600" y="0"/>
                </a:lnTo>
                <a:close/>
              </a:path>
            </a:pathLst>
          </a:custGeom>
          <a:solidFill>
            <a:srgbClr val="3366FF"/>
          </a:solidFill>
          <a:ln w="9525">
            <a:noFill/>
            <a:miter lim="800000"/>
            <a:headEnd/>
            <a:tailEnd/>
          </a:ln>
        </p:spPr>
        <p:txBody>
          <a:bodyPr wrap="none" anchor="ctr"/>
          <a:lstStyle/>
          <a:p>
            <a:endParaRPr lang="tr-TR"/>
          </a:p>
        </p:txBody>
      </p:sp>
      <p:sp>
        <p:nvSpPr>
          <p:cNvPr id="34828" name="AutoShape 12"/>
          <p:cNvSpPr>
            <a:spLocks noChangeArrowheads="1"/>
          </p:cNvSpPr>
          <p:nvPr/>
        </p:nvSpPr>
        <p:spPr bwMode="auto">
          <a:xfrm rot="10800000">
            <a:off x="2460625" y="4725988"/>
            <a:ext cx="6048375" cy="93503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818 w 21600"/>
              <a:gd name="T13" fmla="*/ 2818 h 21600"/>
              <a:gd name="T14" fmla="*/ 18782 w 21600"/>
              <a:gd name="T15" fmla="*/ 18782 h 21600"/>
            </a:gdLst>
            <a:ahLst/>
            <a:cxnLst>
              <a:cxn ang="T8">
                <a:pos x="T0" y="T1"/>
              </a:cxn>
              <a:cxn ang="T9">
                <a:pos x="T2" y="T3"/>
              </a:cxn>
              <a:cxn ang="T10">
                <a:pos x="T4" y="T5"/>
              </a:cxn>
              <a:cxn ang="T11">
                <a:pos x="T6" y="T7"/>
              </a:cxn>
            </a:cxnLst>
            <a:rect l="T12" t="T13" r="T14" b="T15"/>
            <a:pathLst>
              <a:path w="21600" h="21600">
                <a:moveTo>
                  <a:pt x="0" y="0"/>
                </a:moveTo>
                <a:lnTo>
                  <a:pt x="2035" y="21600"/>
                </a:lnTo>
                <a:lnTo>
                  <a:pt x="19565" y="21600"/>
                </a:lnTo>
                <a:lnTo>
                  <a:pt x="21600" y="0"/>
                </a:lnTo>
                <a:close/>
              </a:path>
            </a:pathLst>
          </a:custGeom>
          <a:solidFill>
            <a:srgbClr val="99CCFF"/>
          </a:solidFill>
          <a:ln w="9525">
            <a:noFill/>
            <a:miter lim="800000"/>
            <a:headEnd/>
            <a:tailEnd/>
          </a:ln>
        </p:spPr>
        <p:txBody>
          <a:bodyPr wrap="none" anchor="ctr"/>
          <a:lstStyle/>
          <a:p>
            <a:endParaRPr lang="tr-TR"/>
          </a:p>
        </p:txBody>
      </p:sp>
      <p:sp>
        <p:nvSpPr>
          <p:cNvPr id="34829" name="AutoShape 13"/>
          <p:cNvSpPr>
            <a:spLocks noChangeArrowheads="1"/>
          </p:cNvSpPr>
          <p:nvPr/>
        </p:nvSpPr>
        <p:spPr bwMode="auto">
          <a:xfrm rot="10800000">
            <a:off x="1828800" y="5661025"/>
            <a:ext cx="7280275" cy="10080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719 w 21600"/>
              <a:gd name="T13" fmla="*/ 2719 h 21600"/>
              <a:gd name="T14" fmla="*/ 18881 w 21600"/>
              <a:gd name="T15" fmla="*/ 18881 h 21600"/>
            </a:gdLst>
            <a:ahLst/>
            <a:cxnLst>
              <a:cxn ang="T8">
                <a:pos x="T0" y="T1"/>
              </a:cxn>
              <a:cxn ang="T9">
                <a:pos x="T2" y="T3"/>
              </a:cxn>
              <a:cxn ang="T10">
                <a:pos x="T4" y="T5"/>
              </a:cxn>
              <a:cxn ang="T11">
                <a:pos x="T6" y="T7"/>
              </a:cxn>
            </a:cxnLst>
            <a:rect l="T12" t="T13" r="T14" b="T15"/>
            <a:pathLst>
              <a:path w="21600" h="21600">
                <a:moveTo>
                  <a:pt x="0" y="0"/>
                </a:moveTo>
                <a:lnTo>
                  <a:pt x="1838" y="21600"/>
                </a:lnTo>
                <a:lnTo>
                  <a:pt x="19762" y="21600"/>
                </a:lnTo>
                <a:lnTo>
                  <a:pt x="21600" y="0"/>
                </a:lnTo>
                <a:close/>
              </a:path>
            </a:pathLst>
          </a:custGeom>
          <a:solidFill>
            <a:srgbClr val="CC99FF"/>
          </a:solidFill>
          <a:ln w="9525">
            <a:noFill/>
            <a:miter lim="800000"/>
            <a:headEnd/>
            <a:tailEnd/>
          </a:ln>
        </p:spPr>
        <p:txBody>
          <a:bodyPr wrap="none" anchor="ctr"/>
          <a:lstStyle/>
          <a:p>
            <a:endParaRPr lang="tr-TR"/>
          </a:p>
        </p:txBody>
      </p:sp>
      <p:sp>
        <p:nvSpPr>
          <p:cNvPr id="34830" name="Text Box 14"/>
          <p:cNvSpPr txBox="1">
            <a:spLocks noChangeArrowheads="1"/>
          </p:cNvSpPr>
          <p:nvPr/>
        </p:nvSpPr>
        <p:spPr bwMode="auto">
          <a:xfrm>
            <a:off x="5003800" y="1477963"/>
            <a:ext cx="908050" cy="366712"/>
          </a:xfrm>
          <a:prstGeom prst="rect">
            <a:avLst/>
          </a:prstGeom>
          <a:noFill/>
          <a:ln w="9525">
            <a:noFill/>
            <a:miter lim="800000"/>
            <a:headEnd/>
            <a:tailEnd/>
          </a:ln>
        </p:spPr>
        <p:txBody>
          <a:bodyPr wrap="none">
            <a:spAutoFit/>
          </a:bodyPr>
          <a:lstStyle/>
          <a:p>
            <a:r>
              <a:rPr lang="tr-TR">
                <a:solidFill>
                  <a:schemeClr val="bg1"/>
                </a:solidFill>
                <a:latin typeface="Gill Sans MT" pitchFamily="34" charset="0"/>
              </a:rPr>
              <a:t>Misyon</a:t>
            </a:r>
          </a:p>
        </p:txBody>
      </p:sp>
      <p:sp>
        <p:nvSpPr>
          <p:cNvPr id="34831" name="Text Box 15"/>
          <p:cNvSpPr txBox="1">
            <a:spLocks noChangeArrowheads="1"/>
          </p:cNvSpPr>
          <p:nvPr/>
        </p:nvSpPr>
        <p:spPr bwMode="auto">
          <a:xfrm>
            <a:off x="5041900" y="2198688"/>
            <a:ext cx="869950" cy="366712"/>
          </a:xfrm>
          <a:prstGeom prst="rect">
            <a:avLst/>
          </a:prstGeom>
          <a:noFill/>
          <a:ln w="9525">
            <a:noFill/>
            <a:miter lim="800000"/>
            <a:headEnd/>
            <a:tailEnd/>
          </a:ln>
        </p:spPr>
        <p:txBody>
          <a:bodyPr wrap="none">
            <a:spAutoFit/>
          </a:bodyPr>
          <a:lstStyle/>
          <a:p>
            <a:r>
              <a:rPr lang="tr-TR">
                <a:solidFill>
                  <a:schemeClr val="bg1"/>
                </a:solidFill>
                <a:latin typeface="Gill Sans MT" pitchFamily="34" charset="0"/>
              </a:rPr>
              <a:t>Vizyon</a:t>
            </a:r>
          </a:p>
        </p:txBody>
      </p:sp>
      <p:sp>
        <p:nvSpPr>
          <p:cNvPr id="34832" name="Text Box 16"/>
          <p:cNvSpPr txBox="1">
            <a:spLocks noChangeArrowheads="1"/>
          </p:cNvSpPr>
          <p:nvPr/>
        </p:nvSpPr>
        <p:spPr bwMode="auto">
          <a:xfrm>
            <a:off x="4471988" y="3062288"/>
            <a:ext cx="1911350" cy="366712"/>
          </a:xfrm>
          <a:prstGeom prst="rect">
            <a:avLst/>
          </a:prstGeom>
          <a:noFill/>
          <a:ln w="9525">
            <a:noFill/>
            <a:miter lim="800000"/>
            <a:headEnd/>
            <a:tailEnd/>
          </a:ln>
        </p:spPr>
        <p:txBody>
          <a:bodyPr wrap="none">
            <a:spAutoFit/>
          </a:bodyPr>
          <a:lstStyle/>
          <a:p>
            <a:r>
              <a:rPr lang="tr-TR">
                <a:solidFill>
                  <a:schemeClr val="bg1"/>
                </a:solidFill>
                <a:latin typeface="Gill Sans MT" pitchFamily="34" charset="0"/>
              </a:rPr>
              <a:t>Stratejik Amaçlar</a:t>
            </a:r>
          </a:p>
        </p:txBody>
      </p:sp>
      <p:sp>
        <p:nvSpPr>
          <p:cNvPr id="34833" name="Text Box 17"/>
          <p:cNvSpPr txBox="1">
            <a:spLocks noChangeArrowheads="1"/>
          </p:cNvSpPr>
          <p:nvPr/>
        </p:nvSpPr>
        <p:spPr bwMode="auto">
          <a:xfrm>
            <a:off x="4543425" y="4070350"/>
            <a:ext cx="1936750" cy="366713"/>
          </a:xfrm>
          <a:prstGeom prst="rect">
            <a:avLst/>
          </a:prstGeom>
          <a:noFill/>
          <a:ln w="9525">
            <a:noFill/>
            <a:miter lim="800000"/>
            <a:headEnd/>
            <a:tailEnd/>
          </a:ln>
        </p:spPr>
        <p:txBody>
          <a:bodyPr wrap="none">
            <a:spAutoFit/>
          </a:bodyPr>
          <a:lstStyle/>
          <a:p>
            <a:r>
              <a:rPr lang="tr-TR">
                <a:solidFill>
                  <a:schemeClr val="bg1"/>
                </a:solidFill>
                <a:latin typeface="Gill Sans MT" pitchFamily="34" charset="0"/>
              </a:rPr>
              <a:t>Stratejik Hedefler</a:t>
            </a:r>
          </a:p>
        </p:txBody>
      </p:sp>
      <p:sp>
        <p:nvSpPr>
          <p:cNvPr id="34834" name="Text Box 18"/>
          <p:cNvSpPr txBox="1">
            <a:spLocks noChangeArrowheads="1"/>
          </p:cNvSpPr>
          <p:nvPr/>
        </p:nvSpPr>
        <p:spPr bwMode="auto">
          <a:xfrm>
            <a:off x="4327525" y="4941888"/>
            <a:ext cx="2343150" cy="366712"/>
          </a:xfrm>
          <a:prstGeom prst="rect">
            <a:avLst/>
          </a:prstGeom>
          <a:noFill/>
          <a:ln w="9525">
            <a:noFill/>
            <a:miter lim="800000"/>
            <a:headEnd/>
            <a:tailEnd/>
          </a:ln>
        </p:spPr>
        <p:txBody>
          <a:bodyPr wrap="none">
            <a:spAutoFit/>
          </a:bodyPr>
          <a:lstStyle/>
          <a:p>
            <a:r>
              <a:rPr lang="tr-TR">
                <a:latin typeface="Gill Sans MT" pitchFamily="34" charset="0"/>
              </a:rPr>
              <a:t>Performans Hedefleri</a:t>
            </a:r>
          </a:p>
        </p:txBody>
      </p:sp>
      <p:sp>
        <p:nvSpPr>
          <p:cNvPr id="34835" name="Text Box 19"/>
          <p:cNvSpPr txBox="1">
            <a:spLocks noChangeArrowheads="1"/>
          </p:cNvSpPr>
          <p:nvPr/>
        </p:nvSpPr>
        <p:spPr bwMode="auto">
          <a:xfrm>
            <a:off x="4543425" y="5949950"/>
            <a:ext cx="1835150" cy="366713"/>
          </a:xfrm>
          <a:prstGeom prst="rect">
            <a:avLst/>
          </a:prstGeom>
          <a:solidFill>
            <a:schemeClr val="bg1">
              <a:alpha val="61176"/>
            </a:schemeClr>
          </a:solidFill>
          <a:ln w="9525">
            <a:noFill/>
            <a:miter lim="800000"/>
            <a:headEnd/>
            <a:tailEnd/>
          </a:ln>
        </p:spPr>
        <p:txBody>
          <a:bodyPr wrap="none">
            <a:spAutoFit/>
          </a:bodyPr>
          <a:lstStyle/>
          <a:p>
            <a:r>
              <a:rPr lang="tr-TR">
                <a:latin typeface="Gill Sans MT" pitchFamily="34" charset="0"/>
              </a:rPr>
              <a:t>Faaliyet/Projeler</a:t>
            </a: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994122"/>
          </a:xfrm>
        </p:spPr>
        <p:txBody>
          <a:bodyPr>
            <a:normAutofit fontScale="90000"/>
          </a:bodyPr>
          <a:lstStyle/>
          <a:p>
            <a:r>
              <a:rPr lang="tr-TR" sz="3600" dirty="0" smtClean="0"/>
              <a:t/>
            </a:r>
            <a:br>
              <a:rPr lang="tr-TR" sz="3600" dirty="0" smtClean="0"/>
            </a:br>
            <a:r>
              <a:rPr lang="tr-TR" sz="3600" b="1" dirty="0" smtClean="0">
                <a:solidFill>
                  <a:srgbClr val="CC0066"/>
                </a:solidFill>
              </a:rPr>
              <a:t>Faaliyetler belirlenirken aşağıda yer alan hususlar dikkate alınır;  (1)</a:t>
            </a:r>
            <a:r>
              <a:rPr lang="tr-TR" dirty="0" smtClean="0"/>
              <a:t/>
            </a:r>
            <a:br>
              <a:rPr lang="tr-TR" dirty="0" smtClean="0"/>
            </a:br>
            <a:endParaRPr lang="tr-TR" dirty="0"/>
          </a:p>
        </p:txBody>
      </p:sp>
      <p:sp>
        <p:nvSpPr>
          <p:cNvPr id="3" name="2 İçerik Yer Tutucusu"/>
          <p:cNvSpPr>
            <a:spLocks noGrp="1"/>
          </p:cNvSpPr>
          <p:nvPr>
            <p:ph idx="1"/>
          </p:nvPr>
        </p:nvSpPr>
        <p:spPr>
          <a:xfrm>
            <a:off x="611560" y="1268760"/>
            <a:ext cx="8322128" cy="5589240"/>
          </a:xfrm>
        </p:spPr>
        <p:txBody>
          <a:bodyPr>
            <a:normAutofit fontScale="92500" lnSpcReduction="20000"/>
          </a:bodyPr>
          <a:lstStyle/>
          <a:p>
            <a:pPr algn="just"/>
            <a:r>
              <a:rPr lang="tr-TR" dirty="0" smtClean="0">
                <a:solidFill>
                  <a:srgbClr val="002060"/>
                </a:solidFill>
              </a:rPr>
              <a:t>• idarenin görev ve yetkileri çerçevesinde yürüteceği ve elindeki kaynakları tahsis edeceği iş ve hizmetleri yansıtmalıdır,</a:t>
            </a:r>
          </a:p>
          <a:p>
            <a:pPr algn="just"/>
            <a:r>
              <a:rPr lang="tr-TR" dirty="0" smtClean="0">
                <a:solidFill>
                  <a:srgbClr val="002060"/>
                </a:solidFill>
              </a:rPr>
              <a:t>• performans hedeflerini gerçekleştirmeye yönelik olarak belirlenmelidir,</a:t>
            </a:r>
          </a:p>
          <a:p>
            <a:pPr algn="just"/>
            <a:r>
              <a:rPr lang="tr-TR" dirty="0" smtClean="0">
                <a:solidFill>
                  <a:srgbClr val="002060"/>
                </a:solidFill>
              </a:rPr>
              <a:t>• aynı hedef altındaki faaliyetler birbirleriyle çelişmemeli, hedefin gerçekleşmesi açısından tamamlayıcı olmalıdır,</a:t>
            </a:r>
          </a:p>
          <a:p>
            <a:pPr algn="just"/>
            <a:r>
              <a:rPr lang="tr-TR" dirty="0" smtClean="0">
                <a:solidFill>
                  <a:srgbClr val="002060"/>
                </a:solidFill>
              </a:rPr>
              <a:t>• bir hedefe yönelik olarak fazla sayıda faaliyet belirlenmemelidir.</a:t>
            </a:r>
          </a:p>
          <a:p>
            <a:pPr algn="just"/>
            <a:r>
              <a:rPr lang="tr-TR" dirty="0" smtClean="0">
                <a:solidFill>
                  <a:srgbClr val="002060"/>
                </a:solidFill>
              </a:rPr>
              <a:t>Benzer nitelik taşıyan faaliyetler ayrı ayrı gösterilmemeli ve tek bir faaliyet olarak belirlenmelidir,                                          </a:t>
            </a:r>
            <a:r>
              <a:rPr lang="tr-TR" dirty="0" smtClean="0"/>
              <a:t>   </a:t>
            </a:r>
            <a:r>
              <a:rPr lang="tr-TR" b="1" dirty="0" smtClean="0"/>
              <a:t>./..</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1210146"/>
          </a:xfrm>
        </p:spPr>
        <p:txBody>
          <a:bodyPr>
            <a:normAutofit/>
          </a:bodyPr>
          <a:lstStyle/>
          <a:p>
            <a:r>
              <a:rPr lang="tr-TR" sz="3200" b="1" dirty="0" smtClean="0">
                <a:solidFill>
                  <a:srgbClr val="CC0066"/>
                </a:solidFill>
              </a:rPr>
              <a:t>Faaliyetler belirlenirken aşağıda yer alan hususlar dikkate alınır;  (2)</a:t>
            </a:r>
            <a:endParaRPr lang="tr-TR" sz="3200" dirty="0"/>
          </a:p>
        </p:txBody>
      </p:sp>
      <p:sp>
        <p:nvSpPr>
          <p:cNvPr id="3" name="2 İçerik Yer Tutucusu"/>
          <p:cNvSpPr>
            <a:spLocks noGrp="1"/>
          </p:cNvSpPr>
          <p:nvPr>
            <p:ph idx="1"/>
          </p:nvPr>
        </p:nvSpPr>
        <p:spPr>
          <a:xfrm>
            <a:off x="611560" y="1700808"/>
            <a:ext cx="8208912" cy="4968552"/>
          </a:xfrm>
        </p:spPr>
        <p:txBody>
          <a:bodyPr>
            <a:normAutofit/>
          </a:bodyPr>
          <a:lstStyle/>
          <a:p>
            <a:pPr algn="just"/>
            <a:r>
              <a:rPr lang="tr-TR" dirty="0" smtClean="0"/>
              <a:t>• </a:t>
            </a:r>
            <a:r>
              <a:rPr lang="tr-TR" dirty="0" smtClean="0">
                <a:solidFill>
                  <a:srgbClr val="002060"/>
                </a:solidFill>
              </a:rPr>
              <a:t>ekonomik sınıflandırmanın cari, sermaye, transfer ve borç verme unsurlarından bir veya daha fazlası aynı faaliyet içerisinde yer alabilir,</a:t>
            </a:r>
          </a:p>
          <a:p>
            <a:pPr algn="just"/>
            <a:r>
              <a:rPr lang="tr-TR" dirty="0" smtClean="0">
                <a:solidFill>
                  <a:srgbClr val="002060"/>
                </a:solidFill>
              </a:rPr>
              <a:t>• hedefin gerçekleşmesine ne ölçüde katkı sağlayacağı tanımlanabilir olmalıdır,</a:t>
            </a:r>
          </a:p>
          <a:p>
            <a:pPr algn="just"/>
            <a:r>
              <a:rPr lang="tr-TR" dirty="0" smtClean="0">
                <a:solidFill>
                  <a:srgbClr val="002060"/>
                </a:solidFill>
              </a:rPr>
              <a:t>• uygulanabilir olmalıdır,</a:t>
            </a:r>
          </a:p>
          <a:p>
            <a:pPr algn="just"/>
            <a:r>
              <a:rPr lang="tr-TR" dirty="0" smtClean="0">
                <a:solidFill>
                  <a:srgbClr val="002060"/>
                </a:solidFill>
              </a:rPr>
              <a:t>• </a:t>
            </a:r>
            <a:r>
              <a:rPr lang="tr-TR" dirty="0" err="1" smtClean="0">
                <a:solidFill>
                  <a:srgbClr val="002060"/>
                </a:solidFill>
              </a:rPr>
              <a:t>maliyetlendirilebilmelidir</a:t>
            </a:r>
            <a:r>
              <a:rPr lang="tr-TR" dirty="0" smtClean="0">
                <a:solidFill>
                  <a:srgbClr val="002060"/>
                </a:solidFill>
              </a:rPr>
              <a:t>,</a:t>
            </a:r>
          </a:p>
          <a:p>
            <a:pPr algn="just"/>
            <a:r>
              <a:rPr lang="tr-TR" dirty="0" smtClean="0">
                <a:solidFill>
                  <a:srgbClr val="002060"/>
                </a:solidFill>
              </a:rPr>
              <a:t>• girdi niteliğinde faaliyet belirlenmemelidir.</a:t>
            </a:r>
          </a:p>
          <a:p>
            <a:endParaRPr lang="tr-TR" dirty="0">
              <a:solidFill>
                <a:srgbClr val="002060"/>
              </a:solidFill>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404664"/>
            <a:ext cx="7890080" cy="850106"/>
          </a:xfrm>
        </p:spPr>
        <p:txBody>
          <a:bodyPr>
            <a:normAutofit/>
          </a:bodyPr>
          <a:lstStyle/>
          <a:p>
            <a:r>
              <a:rPr lang="tr-TR" sz="3600" b="1" dirty="0" smtClean="0">
                <a:solidFill>
                  <a:srgbClr val="CC0066"/>
                </a:solidFill>
              </a:rPr>
              <a:t>Faaliyet Maliyetlerinin Belirlenmesi</a:t>
            </a:r>
            <a:endParaRPr lang="tr-TR" sz="3600" b="1" dirty="0">
              <a:solidFill>
                <a:srgbClr val="CC0066"/>
              </a:solidFill>
            </a:endParaRPr>
          </a:p>
        </p:txBody>
      </p:sp>
      <p:sp>
        <p:nvSpPr>
          <p:cNvPr id="3" name="2 İçerik Yer Tutucusu"/>
          <p:cNvSpPr>
            <a:spLocks noGrp="1"/>
          </p:cNvSpPr>
          <p:nvPr>
            <p:ph idx="1"/>
          </p:nvPr>
        </p:nvSpPr>
        <p:spPr>
          <a:xfrm>
            <a:off x="611560" y="1484784"/>
            <a:ext cx="8208912" cy="5112568"/>
          </a:xfrm>
        </p:spPr>
        <p:txBody>
          <a:bodyPr>
            <a:normAutofit/>
          </a:bodyPr>
          <a:lstStyle/>
          <a:p>
            <a:pPr algn="just"/>
            <a:r>
              <a:rPr lang="tr-TR" dirty="0" smtClean="0">
                <a:solidFill>
                  <a:srgbClr val="002060"/>
                </a:solidFill>
              </a:rPr>
              <a:t>Faaliyet maliyeti tespit edilirken faaliyet ile doğrudan ilişkilendirilebilen maliyetler dikkate alınmalıdır. </a:t>
            </a:r>
          </a:p>
          <a:p>
            <a:pPr algn="just"/>
            <a:r>
              <a:rPr lang="tr-TR" dirty="0" smtClean="0">
                <a:solidFill>
                  <a:srgbClr val="002060"/>
                </a:solidFill>
              </a:rPr>
              <a:t>Doğrudan ilişkilendirilebilen maliyetler faaliyetin gerçekleştirilmesi halinde ortaya çıkacak maliyetlerdir. </a:t>
            </a:r>
          </a:p>
          <a:p>
            <a:pPr algn="just">
              <a:buNone/>
            </a:pPr>
            <a:r>
              <a:rPr lang="tr-TR" dirty="0" smtClean="0">
                <a:solidFill>
                  <a:srgbClr val="002060"/>
                </a:solidFill>
              </a:rPr>
              <a:t>   Diğer bir deyişle faaliyetten vazgeçilmesi halinde ortadan kalkacak maliyetlerdir.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8034096" cy="1210146"/>
          </a:xfrm>
        </p:spPr>
        <p:txBody>
          <a:bodyPr>
            <a:normAutofit fontScale="90000"/>
          </a:bodyPr>
          <a:lstStyle/>
          <a:p>
            <a:r>
              <a:rPr lang="tr-TR" sz="3100" b="1" dirty="0" smtClean="0">
                <a:solidFill>
                  <a:srgbClr val="CC0066"/>
                </a:solidFill>
              </a:rPr>
              <a:t/>
            </a:r>
            <a:br>
              <a:rPr lang="tr-TR" sz="3100" b="1" dirty="0" smtClean="0">
                <a:solidFill>
                  <a:srgbClr val="CC0066"/>
                </a:solidFill>
              </a:rPr>
            </a:br>
            <a:r>
              <a:rPr lang="tr-TR" sz="3100" b="1" dirty="0" smtClean="0">
                <a:solidFill>
                  <a:srgbClr val="CC0066"/>
                </a:solidFill>
              </a:rPr>
              <a:t>Faaliyet maliyetleri ekte yer alan </a:t>
            </a:r>
            <a:r>
              <a:rPr lang="tr-TR" sz="3100" b="1" dirty="0" smtClean="0">
                <a:solidFill>
                  <a:srgbClr val="C00000"/>
                </a:solidFill>
              </a:rPr>
              <a:t>Tablo-1</a:t>
            </a:r>
            <a:r>
              <a:rPr lang="tr-TR" sz="3100" b="1" dirty="0" smtClean="0">
                <a:solidFill>
                  <a:srgbClr val="CC0066"/>
                </a:solidFill>
              </a:rPr>
              <a:t>’ de gösterilir ve maliyetlerin tespitinde aşağıdaki hususlar dikkate alınır;</a:t>
            </a:r>
            <a:r>
              <a:rPr lang="tr-TR" dirty="0" smtClean="0"/>
              <a:t/>
            </a:r>
            <a:br>
              <a:rPr lang="tr-TR" dirty="0" smtClean="0"/>
            </a:br>
            <a:endParaRPr lang="tr-TR" dirty="0"/>
          </a:p>
        </p:txBody>
      </p:sp>
      <p:sp>
        <p:nvSpPr>
          <p:cNvPr id="3" name="2 İçerik Yer Tutucusu"/>
          <p:cNvSpPr>
            <a:spLocks noGrp="1"/>
          </p:cNvSpPr>
          <p:nvPr>
            <p:ph idx="1"/>
          </p:nvPr>
        </p:nvSpPr>
        <p:spPr>
          <a:xfrm>
            <a:off x="611560" y="1484784"/>
            <a:ext cx="8322128" cy="5373216"/>
          </a:xfrm>
        </p:spPr>
        <p:txBody>
          <a:bodyPr>
            <a:normAutofit fontScale="85000" lnSpcReduction="10000"/>
          </a:bodyPr>
          <a:lstStyle/>
          <a:p>
            <a:pPr algn="just"/>
            <a:r>
              <a:rPr lang="tr-TR" dirty="0" smtClean="0">
                <a:solidFill>
                  <a:srgbClr val="002060"/>
                </a:solidFill>
              </a:rPr>
              <a:t>• faaliyet maliyetinin tespitinde bütçe içi kaynakların yanı sıra varsa bütçe dışı kaynaklara da yer verilir,</a:t>
            </a:r>
          </a:p>
          <a:p>
            <a:pPr algn="just"/>
            <a:r>
              <a:rPr lang="tr-TR" dirty="0" smtClean="0">
                <a:solidFill>
                  <a:srgbClr val="002060"/>
                </a:solidFill>
              </a:rPr>
              <a:t>• her bir faaliyet için hesaplanacak maliyet tutarlarından bütçe kaynakları ile finanse edilen kısımları analitik bütçe sınıflandırmasının ekonomik kodlarına uygun olarak belirlenir.</a:t>
            </a:r>
          </a:p>
          <a:p>
            <a:pPr algn="just"/>
            <a:r>
              <a:rPr lang="tr-TR" dirty="0" smtClean="0">
                <a:solidFill>
                  <a:srgbClr val="002060"/>
                </a:solidFill>
              </a:rPr>
              <a:t>• </a:t>
            </a:r>
            <a:r>
              <a:rPr lang="tr-TR" dirty="0" err="1" smtClean="0">
                <a:solidFill>
                  <a:srgbClr val="002060"/>
                </a:solidFill>
              </a:rPr>
              <a:t>maliyetlendirmelerde</a:t>
            </a:r>
            <a:r>
              <a:rPr lang="tr-TR" dirty="0" smtClean="0">
                <a:solidFill>
                  <a:srgbClr val="002060"/>
                </a:solidFill>
              </a:rPr>
              <a:t> girdi fiyatları ve diğer ekonomik</a:t>
            </a:r>
          </a:p>
          <a:p>
            <a:pPr algn="just">
              <a:buNone/>
            </a:pPr>
            <a:r>
              <a:rPr lang="tr-TR" dirty="0" smtClean="0">
                <a:solidFill>
                  <a:srgbClr val="002060"/>
                </a:solidFill>
              </a:rPr>
              <a:t>   değerler gerçeği ortaya koymalı, tahmini belirlemeler    gerçekçi öngörülere dayanmalıdır,</a:t>
            </a:r>
          </a:p>
          <a:p>
            <a:pPr algn="just"/>
            <a:r>
              <a:rPr lang="tr-TR" dirty="0" smtClean="0">
                <a:solidFill>
                  <a:srgbClr val="002060"/>
                </a:solidFill>
              </a:rPr>
              <a:t>• kaynaklarla faaliyetler arasındaki ilişki iyi kurulmalı, kullanılacak olası oransal yöntemler tutarlı ve açıklanabilir olmalıdır.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922114"/>
          </a:xfrm>
        </p:spPr>
        <p:txBody>
          <a:bodyPr>
            <a:normAutofit fontScale="90000"/>
          </a:bodyPr>
          <a:lstStyle/>
          <a:p>
            <a:r>
              <a:rPr lang="tr-TR" sz="3200" b="1" dirty="0" smtClean="0">
                <a:solidFill>
                  <a:srgbClr val="CC0066"/>
                </a:solidFill>
              </a:rPr>
              <a:t>4- Performans hedefinin kaynak ihtiyacının belirlenmesi</a:t>
            </a:r>
            <a:endParaRPr lang="tr-TR" sz="3200" b="1" dirty="0">
              <a:solidFill>
                <a:srgbClr val="CC0066"/>
              </a:solidFill>
            </a:endParaRPr>
          </a:p>
        </p:txBody>
      </p:sp>
      <p:sp>
        <p:nvSpPr>
          <p:cNvPr id="3" name="2 İçerik Yer Tutucusu"/>
          <p:cNvSpPr>
            <a:spLocks noGrp="1"/>
          </p:cNvSpPr>
          <p:nvPr>
            <p:ph idx="1"/>
          </p:nvPr>
        </p:nvSpPr>
        <p:spPr>
          <a:xfrm>
            <a:off x="611560" y="1268760"/>
            <a:ext cx="8280920" cy="5400600"/>
          </a:xfrm>
        </p:spPr>
        <p:txBody>
          <a:bodyPr>
            <a:normAutofit fontScale="85000" lnSpcReduction="10000"/>
          </a:bodyPr>
          <a:lstStyle/>
          <a:p>
            <a:pPr algn="just"/>
            <a:r>
              <a:rPr lang="tr-TR" dirty="0" smtClean="0">
                <a:solidFill>
                  <a:srgbClr val="002060"/>
                </a:solidFill>
              </a:rPr>
              <a:t>Performans hedefinin kaynak ihtiyacı, performans hedefine ulaşmak amacıyla gerçekleştirilecek </a:t>
            </a:r>
            <a:r>
              <a:rPr lang="tr-TR" b="1" dirty="0" smtClean="0">
                <a:solidFill>
                  <a:srgbClr val="002060"/>
                </a:solidFill>
              </a:rPr>
              <a:t>faaliyet maliyetlerinin toplamından oluşur. </a:t>
            </a:r>
          </a:p>
          <a:p>
            <a:pPr algn="just"/>
            <a:r>
              <a:rPr lang="tr-TR" dirty="0" smtClean="0">
                <a:solidFill>
                  <a:srgbClr val="002060"/>
                </a:solidFill>
              </a:rPr>
              <a:t>Performans hedefi, bu hedefe ilişkin göstergeler, faaliyetler ile kaynak ihtiyacı </a:t>
            </a:r>
            <a:r>
              <a:rPr lang="tr-TR" b="1" u="sng" dirty="0" smtClean="0">
                <a:solidFill>
                  <a:srgbClr val="002060"/>
                </a:solidFill>
              </a:rPr>
              <a:t>Tablo 2’ de </a:t>
            </a:r>
            <a:r>
              <a:rPr lang="tr-TR" dirty="0" smtClean="0">
                <a:solidFill>
                  <a:srgbClr val="002060"/>
                </a:solidFill>
              </a:rPr>
              <a:t>gösterilir.</a:t>
            </a:r>
          </a:p>
          <a:p>
            <a:pPr algn="just"/>
            <a:r>
              <a:rPr lang="tr-TR" b="1" dirty="0" smtClean="0">
                <a:solidFill>
                  <a:srgbClr val="002060"/>
                </a:solidFill>
              </a:rPr>
              <a:t>Bir faaliyetin bir performans hedefi ile ilişkilendirilmesi tercih edilmelidir</a:t>
            </a:r>
            <a:r>
              <a:rPr lang="tr-TR" dirty="0" smtClean="0">
                <a:solidFill>
                  <a:srgbClr val="002060"/>
                </a:solidFill>
              </a:rPr>
              <a:t>. Ancak bir faaliyetin birden fazla performans hedefi ile ilişkilendirilmesinin zorunlu olduğu durumlarda, faaliyet maliyetlerinin mükerrerliğe yol açmayacak şekilde performans hedefleriyle ilişkilendirilmesi gerekmektedir.  </a:t>
            </a:r>
          </a:p>
          <a:p>
            <a:pPr algn="just"/>
            <a:r>
              <a:rPr lang="tr-TR" dirty="0" smtClean="0">
                <a:solidFill>
                  <a:srgbClr val="002060"/>
                </a:solidFill>
              </a:rPr>
              <a:t>Bu durumlarda, </a:t>
            </a:r>
            <a:r>
              <a:rPr lang="tr-TR" b="1" dirty="0" smtClean="0">
                <a:solidFill>
                  <a:srgbClr val="002060"/>
                </a:solidFill>
              </a:rPr>
              <a:t>Tablo 1</a:t>
            </a:r>
            <a:r>
              <a:rPr lang="tr-TR" dirty="0" smtClean="0">
                <a:solidFill>
                  <a:srgbClr val="002060"/>
                </a:solidFill>
              </a:rPr>
              <a:t>’de faaliyetin toplam maliyetine değil, hedefe isabet eden tutarına yer verilecektir.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188640"/>
            <a:ext cx="7890080" cy="1224136"/>
          </a:xfrm>
        </p:spPr>
        <p:txBody>
          <a:bodyPr>
            <a:normAutofit/>
          </a:bodyPr>
          <a:lstStyle/>
          <a:p>
            <a:r>
              <a:rPr lang="tr-TR" sz="3200" b="1" dirty="0" smtClean="0">
                <a:solidFill>
                  <a:srgbClr val="CC0066"/>
                </a:solidFill>
              </a:rPr>
              <a:t>5- Performans programının </a:t>
            </a:r>
            <a:br>
              <a:rPr lang="tr-TR" sz="3200" b="1" dirty="0" smtClean="0">
                <a:solidFill>
                  <a:srgbClr val="CC0066"/>
                </a:solidFill>
              </a:rPr>
            </a:br>
            <a:r>
              <a:rPr lang="tr-TR" sz="3200" b="1" dirty="0" smtClean="0">
                <a:solidFill>
                  <a:srgbClr val="CC0066"/>
                </a:solidFill>
              </a:rPr>
              <a:t>kaynak ihtiyacının belirlenmesi - 1</a:t>
            </a:r>
            <a:endParaRPr lang="tr-TR" sz="3200" dirty="0"/>
          </a:p>
        </p:txBody>
      </p:sp>
      <p:sp>
        <p:nvSpPr>
          <p:cNvPr id="3" name="2 İçerik Yer Tutucusu"/>
          <p:cNvSpPr>
            <a:spLocks noGrp="1"/>
          </p:cNvSpPr>
          <p:nvPr>
            <p:ph idx="1"/>
          </p:nvPr>
        </p:nvSpPr>
        <p:spPr>
          <a:xfrm>
            <a:off x="611560" y="1628800"/>
            <a:ext cx="8208912" cy="5040560"/>
          </a:xfrm>
        </p:spPr>
        <p:txBody>
          <a:bodyPr>
            <a:normAutofit/>
          </a:bodyPr>
          <a:lstStyle/>
          <a:p>
            <a:pPr algn="just"/>
            <a:r>
              <a:rPr lang="tr-TR" dirty="0" smtClean="0">
                <a:solidFill>
                  <a:srgbClr val="002060"/>
                </a:solidFill>
              </a:rPr>
              <a:t>Performans programının kaynak ihtiyacı; </a:t>
            </a:r>
            <a:r>
              <a:rPr lang="tr-TR" b="1" dirty="0" smtClean="0">
                <a:solidFill>
                  <a:srgbClr val="002060"/>
                </a:solidFill>
              </a:rPr>
              <a:t>faaliyetlerin maliyeti</a:t>
            </a:r>
            <a:r>
              <a:rPr lang="tr-TR" dirty="0" smtClean="0">
                <a:solidFill>
                  <a:srgbClr val="002060"/>
                </a:solidFill>
              </a:rPr>
              <a:t>, genel yönetim giderleri ve diğer idarelere transfer edilecek kaynaklar toplamından oluşmaktadır. </a:t>
            </a:r>
          </a:p>
          <a:p>
            <a:pPr algn="just"/>
            <a:r>
              <a:rPr lang="tr-TR" dirty="0" smtClean="0">
                <a:solidFill>
                  <a:srgbClr val="002060"/>
                </a:solidFill>
              </a:rPr>
              <a:t>Performans programının kaynak ihtiyacı performans hedeflerine göre </a:t>
            </a:r>
            <a:r>
              <a:rPr lang="tr-TR" b="1" u="sng" dirty="0" smtClean="0">
                <a:solidFill>
                  <a:srgbClr val="002060"/>
                </a:solidFill>
              </a:rPr>
              <a:t>Tablo 3</a:t>
            </a:r>
            <a:r>
              <a:rPr lang="tr-TR" dirty="0" smtClean="0">
                <a:solidFill>
                  <a:srgbClr val="002060"/>
                </a:solidFill>
              </a:rPr>
              <a:t>’te (Rehber), analitik bütçe sınıflandırmasının ekonomik kodlarına uygun olarak da </a:t>
            </a:r>
            <a:r>
              <a:rPr lang="tr-TR" b="1" u="sng" dirty="0" smtClean="0">
                <a:solidFill>
                  <a:srgbClr val="002060"/>
                </a:solidFill>
              </a:rPr>
              <a:t>Tablo 4</a:t>
            </a:r>
            <a:r>
              <a:rPr lang="tr-TR" dirty="0" smtClean="0">
                <a:solidFill>
                  <a:srgbClr val="002060"/>
                </a:solidFill>
              </a:rPr>
              <a:t>’ </a:t>
            </a:r>
            <a:r>
              <a:rPr lang="tr-TR" dirty="0" err="1" smtClean="0">
                <a:solidFill>
                  <a:srgbClr val="002060"/>
                </a:solidFill>
              </a:rPr>
              <a:t>te</a:t>
            </a:r>
            <a:r>
              <a:rPr lang="tr-TR" dirty="0" smtClean="0">
                <a:solidFill>
                  <a:srgbClr val="002060"/>
                </a:solidFill>
              </a:rPr>
              <a:t> (Rehber) gösterilecektir.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1143000"/>
          </a:xfrm>
        </p:spPr>
        <p:txBody>
          <a:bodyPr>
            <a:noAutofit/>
          </a:bodyPr>
          <a:lstStyle/>
          <a:p>
            <a:r>
              <a:rPr lang="tr-TR" sz="3200" b="1" dirty="0" smtClean="0">
                <a:solidFill>
                  <a:srgbClr val="CC0066"/>
                </a:solidFill>
              </a:rPr>
              <a:t>Performans programının </a:t>
            </a:r>
            <a:br>
              <a:rPr lang="tr-TR" sz="3200" b="1" dirty="0" smtClean="0">
                <a:solidFill>
                  <a:srgbClr val="CC0066"/>
                </a:solidFill>
              </a:rPr>
            </a:br>
            <a:r>
              <a:rPr lang="tr-TR" sz="3200" b="1" dirty="0" smtClean="0">
                <a:solidFill>
                  <a:srgbClr val="CC0066"/>
                </a:solidFill>
              </a:rPr>
              <a:t>kaynak ihtiyacının belirlenmesi - 2</a:t>
            </a:r>
            <a:endParaRPr lang="tr-TR" sz="3200" dirty="0"/>
          </a:p>
        </p:txBody>
      </p:sp>
      <p:sp>
        <p:nvSpPr>
          <p:cNvPr id="3" name="2 İçerik Yer Tutucusu"/>
          <p:cNvSpPr>
            <a:spLocks noGrp="1"/>
          </p:cNvSpPr>
          <p:nvPr>
            <p:ph idx="1"/>
          </p:nvPr>
        </p:nvSpPr>
        <p:spPr>
          <a:xfrm>
            <a:off x="611560" y="1628800"/>
            <a:ext cx="8280920" cy="4968552"/>
          </a:xfrm>
        </p:spPr>
        <p:txBody>
          <a:bodyPr>
            <a:normAutofit fontScale="92500"/>
          </a:bodyPr>
          <a:lstStyle/>
          <a:p>
            <a:pPr algn="just"/>
            <a:r>
              <a:rPr lang="tr-TR" b="1" dirty="0" smtClean="0">
                <a:solidFill>
                  <a:srgbClr val="002060"/>
                </a:solidFill>
              </a:rPr>
              <a:t>Genel yönetim giderleri, </a:t>
            </a:r>
            <a:r>
              <a:rPr lang="tr-TR" dirty="0" smtClean="0">
                <a:solidFill>
                  <a:srgbClr val="002060"/>
                </a:solidFill>
              </a:rPr>
              <a:t>faaliyetler ile doğrudan ilişkilendirilemeyen ve faaliyet maliyetlerine dahil edilemeyen ancak, idarenin kurumsal ve yönetsel ihtiyaçlarının karşılanması için yapılması gereken genel giderlerdir. </a:t>
            </a:r>
          </a:p>
          <a:p>
            <a:pPr algn="just"/>
            <a:r>
              <a:rPr lang="tr-TR" dirty="0" smtClean="0">
                <a:solidFill>
                  <a:srgbClr val="002060"/>
                </a:solidFill>
              </a:rPr>
              <a:t>Hizmet binalarının temizlik ve aydınlatma giderleri gibi giderler bu kapsamda değerlendirilebilir.</a:t>
            </a:r>
          </a:p>
          <a:p>
            <a:pPr algn="just"/>
            <a:r>
              <a:rPr lang="tr-TR" dirty="0" smtClean="0">
                <a:solidFill>
                  <a:srgbClr val="002060"/>
                </a:solidFill>
              </a:rPr>
              <a:t>Ancak, bir bina tek bir faaliyet için kullanılıyor ise, bu binaya ilişkin bu tip giderler, faaliyet maliyeti içerisine dahil edilmelidir.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8244408" cy="1210146"/>
          </a:xfrm>
        </p:spPr>
        <p:txBody>
          <a:bodyPr>
            <a:normAutofit/>
          </a:bodyPr>
          <a:lstStyle/>
          <a:p>
            <a:r>
              <a:rPr lang="tr-TR" sz="3600" b="1" dirty="0" smtClean="0">
                <a:solidFill>
                  <a:srgbClr val="CC0066"/>
                </a:solidFill>
              </a:rPr>
              <a:t>6- Performans programının oluşturulması- 1</a:t>
            </a:r>
            <a:endParaRPr lang="tr-TR" sz="3600" b="1" dirty="0">
              <a:solidFill>
                <a:srgbClr val="CC0066"/>
              </a:solidFill>
            </a:endParaRPr>
          </a:p>
        </p:txBody>
      </p:sp>
      <p:sp>
        <p:nvSpPr>
          <p:cNvPr id="3" name="2 İçerik Yer Tutucusu"/>
          <p:cNvSpPr>
            <a:spLocks noGrp="1"/>
          </p:cNvSpPr>
          <p:nvPr>
            <p:ph idx="1"/>
          </p:nvPr>
        </p:nvSpPr>
        <p:spPr>
          <a:xfrm>
            <a:off x="611560" y="1628800"/>
            <a:ext cx="8322128" cy="5229200"/>
          </a:xfrm>
        </p:spPr>
        <p:txBody>
          <a:bodyPr>
            <a:normAutofit/>
          </a:bodyPr>
          <a:lstStyle/>
          <a:p>
            <a:pPr algn="just"/>
            <a:r>
              <a:rPr lang="tr-TR" dirty="0" smtClean="0">
                <a:solidFill>
                  <a:srgbClr val="002060"/>
                </a:solidFill>
              </a:rPr>
              <a:t>Performans programları, tüm idareyi ilgilendiren bilgileri içerecek şekilde, üst yönetici gözetiminde rehberdeki esas ve usuller doğrultusunda </a:t>
            </a:r>
            <a:r>
              <a:rPr lang="tr-TR" b="1" dirty="0" smtClean="0">
                <a:solidFill>
                  <a:srgbClr val="002060"/>
                </a:solidFill>
              </a:rPr>
              <a:t>mali hizmetler birimlerince hazırlanır.</a:t>
            </a:r>
          </a:p>
          <a:p>
            <a:pPr algn="just"/>
            <a:r>
              <a:rPr lang="tr-TR" dirty="0" smtClean="0">
                <a:solidFill>
                  <a:srgbClr val="002060"/>
                </a:solidFill>
              </a:rPr>
              <a:t>Performans programı oluşturulurken faaliyetlerin maliyeti, genel yönetim giderleri ile diğer idarelere transfer edilecek kaynaklar göz önünde bulundurulur.</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60648"/>
            <a:ext cx="8172400" cy="1143000"/>
          </a:xfrm>
        </p:spPr>
        <p:txBody>
          <a:bodyPr>
            <a:noAutofit/>
          </a:bodyPr>
          <a:lstStyle/>
          <a:p>
            <a:r>
              <a:rPr lang="tr-TR" sz="3600" b="1" dirty="0" smtClean="0">
                <a:solidFill>
                  <a:srgbClr val="CC0066"/>
                </a:solidFill>
              </a:rPr>
              <a:t>Performans programının oluşturulması- 2</a:t>
            </a:r>
            <a:endParaRPr lang="tr-TR" sz="3600" dirty="0"/>
          </a:p>
        </p:txBody>
      </p:sp>
      <p:sp>
        <p:nvSpPr>
          <p:cNvPr id="3" name="2 İçerik Yer Tutucusu"/>
          <p:cNvSpPr>
            <a:spLocks noGrp="1"/>
          </p:cNvSpPr>
          <p:nvPr>
            <p:ph idx="1"/>
          </p:nvPr>
        </p:nvSpPr>
        <p:spPr>
          <a:xfrm>
            <a:off x="611560" y="1556792"/>
            <a:ext cx="8208912" cy="5112568"/>
          </a:xfrm>
        </p:spPr>
        <p:txBody>
          <a:bodyPr>
            <a:normAutofit/>
          </a:bodyPr>
          <a:lstStyle/>
          <a:p>
            <a:pPr algn="just"/>
            <a:r>
              <a:rPr lang="tr-TR" b="1" dirty="0" smtClean="0">
                <a:solidFill>
                  <a:srgbClr val="002060"/>
                </a:solidFill>
              </a:rPr>
              <a:t>Mali hizmetler birimleri </a:t>
            </a:r>
            <a:r>
              <a:rPr lang="tr-TR" dirty="0" smtClean="0">
                <a:solidFill>
                  <a:srgbClr val="002060"/>
                </a:solidFill>
              </a:rPr>
              <a:t>idare düzeyindeki konsolidasyon ve kaynak ihtiyacının tespitine ilişkin çalışmaları tamamladıktan </a:t>
            </a:r>
            <a:r>
              <a:rPr lang="es-ES" dirty="0" smtClean="0">
                <a:solidFill>
                  <a:srgbClr val="002060"/>
                </a:solidFill>
              </a:rPr>
              <a:t>sonra Ek-1’de</a:t>
            </a:r>
            <a:r>
              <a:rPr lang="tr-TR" dirty="0" smtClean="0">
                <a:solidFill>
                  <a:srgbClr val="002060"/>
                </a:solidFill>
              </a:rPr>
              <a:t> (Rehber)</a:t>
            </a:r>
            <a:r>
              <a:rPr lang="es-ES" dirty="0" smtClean="0">
                <a:solidFill>
                  <a:srgbClr val="002060"/>
                </a:solidFill>
              </a:rPr>
              <a:t> yer alan şekil ve açıklamalar</a:t>
            </a:r>
            <a:r>
              <a:rPr lang="tr-TR" dirty="0" smtClean="0">
                <a:solidFill>
                  <a:srgbClr val="002060"/>
                </a:solidFill>
              </a:rPr>
              <a:t> çerçevesinde Performans Programlarını oluştururlar.</a:t>
            </a:r>
          </a:p>
          <a:p>
            <a:pPr algn="just"/>
            <a:r>
              <a:rPr lang="tr-TR" dirty="0" smtClean="0">
                <a:solidFill>
                  <a:srgbClr val="002060"/>
                </a:solidFill>
              </a:rPr>
              <a:t>Performans programlarında bakan ve üst yöneticinin sunuşu, genel bilgiler ve performans bilgileri başlıklı ana bölümler yer alır.</a:t>
            </a:r>
          </a:p>
          <a:p>
            <a:endParaRPr lang="tr-TR"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778098"/>
          </a:xfrm>
        </p:spPr>
        <p:txBody>
          <a:bodyPr>
            <a:normAutofit fontScale="90000"/>
          </a:bodyPr>
          <a:lstStyle/>
          <a:p>
            <a:r>
              <a:rPr lang="tr-TR" sz="4400" b="1" dirty="0" smtClean="0">
                <a:solidFill>
                  <a:srgbClr val="CC0066"/>
                </a:solidFill>
              </a:rPr>
              <a:t>Performans programı şablonu</a:t>
            </a:r>
            <a:endParaRPr lang="tr-TR" dirty="0"/>
          </a:p>
        </p:txBody>
      </p:sp>
      <p:sp>
        <p:nvSpPr>
          <p:cNvPr id="3" name="2 İçerik Yer Tutucusu"/>
          <p:cNvSpPr>
            <a:spLocks noGrp="1"/>
          </p:cNvSpPr>
          <p:nvPr>
            <p:ph idx="1"/>
          </p:nvPr>
        </p:nvSpPr>
        <p:spPr>
          <a:xfrm>
            <a:off x="611560" y="1268760"/>
            <a:ext cx="8322128" cy="5400600"/>
          </a:xfrm>
        </p:spPr>
        <p:txBody>
          <a:bodyPr>
            <a:normAutofit fontScale="92500" lnSpcReduction="20000"/>
          </a:bodyPr>
          <a:lstStyle/>
          <a:p>
            <a:pPr algn="just"/>
            <a:r>
              <a:rPr lang="tr-TR" b="1" dirty="0" smtClean="0">
                <a:solidFill>
                  <a:srgbClr val="002060"/>
                </a:solidFill>
              </a:rPr>
              <a:t>BAKANIN SUNUMU</a:t>
            </a:r>
          </a:p>
          <a:p>
            <a:pPr algn="just"/>
            <a:r>
              <a:rPr lang="tr-TR" b="1" dirty="0" smtClean="0">
                <a:solidFill>
                  <a:srgbClr val="002060"/>
                </a:solidFill>
              </a:rPr>
              <a:t>ÜST YÖNETİCİNİN SUNUŞU</a:t>
            </a:r>
          </a:p>
          <a:p>
            <a:pPr algn="just">
              <a:buNone/>
            </a:pPr>
            <a:endParaRPr lang="tr-TR" b="1" dirty="0" smtClean="0">
              <a:solidFill>
                <a:srgbClr val="002060"/>
              </a:solidFill>
            </a:endParaRPr>
          </a:p>
          <a:p>
            <a:pPr algn="just">
              <a:buNone/>
            </a:pPr>
            <a:r>
              <a:rPr lang="tr-TR" dirty="0" smtClean="0">
                <a:solidFill>
                  <a:srgbClr val="002060"/>
                </a:solidFill>
              </a:rPr>
              <a:t>      </a:t>
            </a:r>
            <a:r>
              <a:rPr lang="tr-TR" b="1" dirty="0" smtClean="0">
                <a:solidFill>
                  <a:srgbClr val="002060"/>
                </a:solidFill>
              </a:rPr>
              <a:t>İÇİNDEKİLER :</a:t>
            </a:r>
          </a:p>
          <a:p>
            <a:pPr algn="just">
              <a:buNone/>
            </a:pPr>
            <a:endParaRPr lang="tr-TR" b="1" dirty="0" smtClean="0">
              <a:solidFill>
                <a:srgbClr val="002060"/>
              </a:solidFill>
            </a:endParaRPr>
          </a:p>
          <a:p>
            <a:pPr algn="just"/>
            <a:r>
              <a:rPr lang="tr-TR" b="1" dirty="0" smtClean="0">
                <a:solidFill>
                  <a:srgbClr val="0070C0"/>
                </a:solidFill>
              </a:rPr>
              <a:t>I- GENEL BİLGİLER</a:t>
            </a:r>
          </a:p>
          <a:p>
            <a:pPr algn="just"/>
            <a:r>
              <a:rPr lang="tr-TR" b="1" dirty="0" smtClean="0">
                <a:solidFill>
                  <a:srgbClr val="002060"/>
                </a:solidFill>
              </a:rPr>
              <a:t>A- Yetki, Görev ve Sorumluluklar</a:t>
            </a:r>
          </a:p>
          <a:p>
            <a:pPr algn="just"/>
            <a:r>
              <a:rPr lang="tr-TR" b="1" dirty="0" smtClean="0">
                <a:solidFill>
                  <a:srgbClr val="002060"/>
                </a:solidFill>
              </a:rPr>
              <a:t>B- Teşkilat Yapısı</a:t>
            </a:r>
          </a:p>
          <a:p>
            <a:pPr algn="just"/>
            <a:r>
              <a:rPr lang="tr-TR" b="1" dirty="0" smtClean="0">
                <a:solidFill>
                  <a:srgbClr val="002060"/>
                </a:solidFill>
              </a:rPr>
              <a:t>C- Fiziksel Kaynaklar</a:t>
            </a:r>
          </a:p>
          <a:p>
            <a:pPr algn="just"/>
            <a:r>
              <a:rPr lang="tr-TR" b="1" dirty="0" smtClean="0">
                <a:solidFill>
                  <a:srgbClr val="002060"/>
                </a:solidFill>
              </a:rPr>
              <a:t>D- İnsan Kaynakları</a:t>
            </a:r>
          </a:p>
          <a:p>
            <a:pPr algn="just"/>
            <a:r>
              <a:rPr lang="tr-TR" b="1" dirty="0" smtClean="0">
                <a:solidFill>
                  <a:srgbClr val="002060"/>
                </a:solidFill>
              </a:rPr>
              <a:t>E- Diğer Hususlar</a:t>
            </a:r>
          </a:p>
          <a:p>
            <a:pPr>
              <a:buNone/>
            </a:pPr>
            <a:r>
              <a:rPr lang="tr-TR" dirty="0" smtClean="0"/>
              <a:t>									</a:t>
            </a:r>
            <a:r>
              <a:rPr lang="tr-TR" b="1" dirty="0" smtClean="0"/>
              <a:t>,/..</a:t>
            </a:r>
            <a:endParaRPr lang="tr-TR"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a:xfrm>
            <a:off x="395536" y="0"/>
            <a:ext cx="8229600" cy="258762"/>
          </a:xfrm>
        </p:spPr>
        <p:txBody>
          <a:bodyPr>
            <a:normAutofit fontScale="90000"/>
          </a:bodyPr>
          <a:lstStyle/>
          <a:p>
            <a:pPr eaLnBrk="1" hangingPunct="1">
              <a:defRPr/>
            </a:pPr>
            <a:endParaRPr lang="tr-TR" sz="4000" dirty="0"/>
          </a:p>
        </p:txBody>
      </p:sp>
      <p:sp>
        <p:nvSpPr>
          <p:cNvPr id="65539" name="Rectangle 3"/>
          <p:cNvSpPr>
            <a:spLocks noGrp="1" noChangeArrowheads="1"/>
          </p:cNvSpPr>
          <p:nvPr>
            <p:ph type="body" idx="1"/>
          </p:nvPr>
        </p:nvSpPr>
        <p:spPr>
          <a:xfrm>
            <a:off x="228600" y="404664"/>
            <a:ext cx="8686800" cy="6453336"/>
          </a:xfrm>
        </p:spPr>
        <p:txBody>
          <a:bodyPr/>
          <a:lstStyle/>
          <a:p>
            <a:pPr algn="ctr" eaLnBrk="1" hangingPunct="1">
              <a:defRPr/>
            </a:pPr>
            <a:r>
              <a:rPr lang="tr-TR" sz="2800" b="1" dirty="0">
                <a:solidFill>
                  <a:srgbClr val="FB803B"/>
                </a:solidFill>
              </a:rPr>
              <a:t>STRATEJİK PLAN</a:t>
            </a:r>
          </a:p>
          <a:p>
            <a:pPr algn="ctr" eaLnBrk="1" hangingPunct="1">
              <a:buFont typeface="Wingdings" pitchFamily="2" charset="2"/>
              <a:buNone/>
              <a:defRPr/>
            </a:pPr>
            <a:r>
              <a:rPr lang="tr-TR" sz="2800" b="1" dirty="0">
                <a:solidFill>
                  <a:schemeClr val="folHlink"/>
                </a:solidFill>
              </a:rPr>
              <a:t>(Misyon, Vizyon, Stratejik Amaç, Stratejik Hedef)</a:t>
            </a:r>
          </a:p>
          <a:p>
            <a:pPr algn="ctr" eaLnBrk="1" hangingPunct="1">
              <a:defRPr/>
            </a:pPr>
            <a:r>
              <a:rPr lang="tr-TR" sz="2800" b="1" dirty="0">
                <a:solidFill>
                  <a:srgbClr val="FB803B"/>
                </a:solidFill>
              </a:rPr>
              <a:t>PERFORMANS PROGRAMI</a:t>
            </a:r>
          </a:p>
          <a:p>
            <a:pPr algn="ctr" eaLnBrk="1" hangingPunct="1">
              <a:buFont typeface="Wingdings" pitchFamily="2" charset="2"/>
              <a:buNone/>
              <a:defRPr/>
            </a:pPr>
            <a:r>
              <a:rPr lang="tr-TR" sz="2800" b="1" dirty="0">
                <a:solidFill>
                  <a:schemeClr val="folHlink"/>
                </a:solidFill>
              </a:rPr>
              <a:t>(Performans Amaçları,</a:t>
            </a:r>
            <a:r>
              <a:rPr lang="tr-TR" sz="2800" b="1" dirty="0" err="1">
                <a:solidFill>
                  <a:schemeClr val="folHlink"/>
                </a:solidFill>
              </a:rPr>
              <a:t>Perf</a:t>
            </a:r>
            <a:r>
              <a:rPr lang="tr-TR" sz="2800" b="1" dirty="0">
                <a:solidFill>
                  <a:schemeClr val="folHlink"/>
                </a:solidFill>
              </a:rPr>
              <a:t> Hedef., </a:t>
            </a:r>
            <a:r>
              <a:rPr lang="tr-TR" sz="2800" b="1" dirty="0" err="1">
                <a:solidFill>
                  <a:schemeClr val="folHlink"/>
                </a:solidFill>
              </a:rPr>
              <a:t>Perf</a:t>
            </a:r>
            <a:r>
              <a:rPr lang="tr-TR" sz="2800" b="1" dirty="0">
                <a:solidFill>
                  <a:schemeClr val="folHlink"/>
                </a:solidFill>
              </a:rPr>
              <a:t>. Gösterge)</a:t>
            </a:r>
          </a:p>
          <a:p>
            <a:pPr algn="ctr" eaLnBrk="1" hangingPunct="1">
              <a:defRPr/>
            </a:pPr>
            <a:r>
              <a:rPr lang="tr-TR" sz="2800" b="1" dirty="0">
                <a:solidFill>
                  <a:srgbClr val="FB803B"/>
                </a:solidFill>
              </a:rPr>
              <a:t>BÜTÇELEME</a:t>
            </a:r>
          </a:p>
          <a:p>
            <a:pPr algn="ctr" eaLnBrk="1" hangingPunct="1">
              <a:buFont typeface="Wingdings" pitchFamily="2" charset="2"/>
              <a:buNone/>
              <a:defRPr/>
            </a:pPr>
            <a:r>
              <a:rPr lang="tr-TR" sz="2800" b="1" dirty="0">
                <a:solidFill>
                  <a:schemeClr val="folHlink"/>
                </a:solidFill>
              </a:rPr>
              <a:t>(PEB, Çok Yıllı Bütçeleme, ABS)</a:t>
            </a:r>
          </a:p>
          <a:p>
            <a:pPr algn="ctr" eaLnBrk="1" hangingPunct="1">
              <a:defRPr/>
            </a:pPr>
            <a:r>
              <a:rPr lang="tr-TR" sz="2800" b="1" dirty="0">
                <a:solidFill>
                  <a:srgbClr val="FB803B"/>
                </a:solidFill>
              </a:rPr>
              <a:t>UYGULAMA</a:t>
            </a:r>
          </a:p>
          <a:p>
            <a:pPr algn="ctr" eaLnBrk="1" hangingPunct="1">
              <a:buFont typeface="Wingdings" pitchFamily="2" charset="2"/>
              <a:buNone/>
              <a:defRPr/>
            </a:pPr>
            <a:r>
              <a:rPr lang="tr-TR" sz="2800" b="1" dirty="0">
                <a:solidFill>
                  <a:schemeClr val="folHlink"/>
                </a:solidFill>
              </a:rPr>
              <a:t>(Faaliyetler-Projeler, Kayıtlar, Raporlama)</a:t>
            </a:r>
          </a:p>
          <a:p>
            <a:pPr algn="ctr" eaLnBrk="1" hangingPunct="1">
              <a:defRPr/>
            </a:pPr>
            <a:r>
              <a:rPr lang="tr-TR" sz="2800" b="1" dirty="0">
                <a:solidFill>
                  <a:srgbClr val="FB803B"/>
                </a:solidFill>
              </a:rPr>
              <a:t>FAALİYET RAPORU</a:t>
            </a:r>
          </a:p>
          <a:p>
            <a:pPr algn="ctr" eaLnBrk="1" hangingPunct="1">
              <a:buFont typeface="Wingdings" pitchFamily="2" charset="2"/>
              <a:buNone/>
              <a:defRPr/>
            </a:pPr>
            <a:r>
              <a:rPr lang="tr-TR" sz="2800" b="1" dirty="0">
                <a:solidFill>
                  <a:schemeClr val="folHlink"/>
                </a:solidFill>
              </a:rPr>
              <a:t>(Birim F.R., Kurum F.R.)</a:t>
            </a:r>
          </a:p>
          <a:p>
            <a:pPr algn="ctr" eaLnBrk="1" hangingPunct="1">
              <a:defRPr/>
            </a:pPr>
            <a:r>
              <a:rPr lang="tr-TR" sz="2800" b="1" dirty="0">
                <a:solidFill>
                  <a:srgbClr val="FB803B"/>
                </a:solidFill>
              </a:rPr>
              <a:t>ÖLÇME DEĞERLENDİRME</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638"/>
            <a:ext cx="7498080" cy="346050"/>
          </a:xfrm>
        </p:spPr>
        <p:txBody>
          <a:bodyPr>
            <a:normAutofit fontScale="90000"/>
          </a:bodyPr>
          <a:lstStyle/>
          <a:p>
            <a:endParaRPr lang="tr-TR" dirty="0"/>
          </a:p>
        </p:txBody>
      </p:sp>
      <p:sp>
        <p:nvSpPr>
          <p:cNvPr id="3" name="2 İçerik Yer Tutucusu"/>
          <p:cNvSpPr>
            <a:spLocks noGrp="1"/>
          </p:cNvSpPr>
          <p:nvPr>
            <p:ph idx="1"/>
          </p:nvPr>
        </p:nvSpPr>
        <p:spPr>
          <a:xfrm>
            <a:off x="683568" y="1052736"/>
            <a:ext cx="8250120" cy="5616624"/>
          </a:xfrm>
        </p:spPr>
        <p:txBody>
          <a:bodyPr/>
          <a:lstStyle/>
          <a:p>
            <a:pPr algn="just"/>
            <a:r>
              <a:rPr lang="tr-TR" b="1" dirty="0" smtClean="0">
                <a:solidFill>
                  <a:srgbClr val="0070C0"/>
                </a:solidFill>
              </a:rPr>
              <a:t>II- PERFORMANS BİLGİLERİ</a:t>
            </a:r>
          </a:p>
          <a:p>
            <a:pPr algn="just"/>
            <a:r>
              <a:rPr lang="tr-TR" b="1" dirty="0" smtClean="0">
                <a:solidFill>
                  <a:srgbClr val="002060"/>
                </a:solidFill>
              </a:rPr>
              <a:t>A- Temel Politika ve Öncelikler</a:t>
            </a:r>
          </a:p>
          <a:p>
            <a:pPr algn="just"/>
            <a:r>
              <a:rPr lang="tr-TR" b="1" dirty="0" smtClean="0">
                <a:solidFill>
                  <a:srgbClr val="002060"/>
                </a:solidFill>
              </a:rPr>
              <a:t>B- Amaç ve Hedefler</a:t>
            </a:r>
          </a:p>
          <a:p>
            <a:pPr algn="just"/>
            <a:r>
              <a:rPr lang="tr-TR" b="1" dirty="0" smtClean="0">
                <a:solidFill>
                  <a:srgbClr val="002060"/>
                </a:solidFill>
              </a:rPr>
              <a:t>C- Performans Hedef ve Göstergeleri ile  </a:t>
            </a:r>
          </a:p>
          <a:p>
            <a:pPr algn="just">
              <a:buNone/>
            </a:pPr>
            <a:r>
              <a:rPr lang="tr-TR" b="1" dirty="0" smtClean="0">
                <a:solidFill>
                  <a:srgbClr val="002060"/>
                </a:solidFill>
              </a:rPr>
              <a:t>       Faaliyetler </a:t>
            </a:r>
          </a:p>
          <a:p>
            <a:pPr algn="just"/>
            <a:r>
              <a:rPr lang="tr-TR" b="1" dirty="0" smtClean="0">
                <a:solidFill>
                  <a:srgbClr val="002060"/>
                </a:solidFill>
              </a:rPr>
              <a:t>D- İdarenin Toplam Kaynak İhtiyacı</a:t>
            </a:r>
          </a:p>
          <a:p>
            <a:pPr algn="just"/>
            <a:r>
              <a:rPr lang="tr-TR" b="1" dirty="0" smtClean="0">
                <a:solidFill>
                  <a:srgbClr val="002060"/>
                </a:solidFill>
              </a:rPr>
              <a:t>E- Diğer Hususlar</a:t>
            </a:r>
          </a:p>
          <a:p>
            <a:pPr algn="just"/>
            <a:r>
              <a:rPr lang="tr-TR" sz="3500" b="1" dirty="0" smtClean="0">
                <a:solidFill>
                  <a:srgbClr val="0070C0"/>
                </a:solidFill>
              </a:rPr>
              <a:t>III- EKLER</a:t>
            </a:r>
          </a:p>
          <a:p>
            <a:pPr algn="just">
              <a:buNone/>
            </a:pPr>
            <a:endParaRPr lang="tr-TR" b="1" dirty="0" smtClean="0">
              <a:solidFill>
                <a:srgbClr val="002060"/>
              </a:solidFill>
            </a:endParaRPr>
          </a:p>
          <a:p>
            <a:pPr algn="just">
              <a:buNone/>
            </a:pPr>
            <a:endParaRPr lang="tr-TR" b="1" dirty="0" smtClean="0">
              <a:solidFill>
                <a:srgbClr val="002060"/>
              </a:solidFill>
            </a:endParaRPr>
          </a:p>
          <a:p>
            <a:pPr algn="just">
              <a:buNone/>
            </a:pPr>
            <a:endParaRPr lang="tr-TR" b="1" dirty="0" smtClean="0">
              <a:solidFill>
                <a:srgbClr val="002060"/>
              </a:solidFill>
            </a:endParaRPr>
          </a:p>
          <a:p>
            <a:pPr algn="just"/>
            <a:endParaRPr lang="tr-TR" b="1" dirty="0" smtClean="0">
              <a:solidFill>
                <a:srgbClr val="002060"/>
              </a:solidFill>
            </a:endParaRPr>
          </a:p>
          <a:p>
            <a:endParaRPr lang="tr-TR"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634082"/>
          </a:xfrm>
        </p:spPr>
        <p:txBody>
          <a:bodyPr>
            <a:noAutofit/>
          </a:bodyPr>
          <a:lstStyle/>
          <a:p>
            <a:r>
              <a:rPr lang="tr-TR" sz="3600" b="1" dirty="0" smtClean="0">
                <a:solidFill>
                  <a:srgbClr val="CC0066"/>
                </a:solidFill>
              </a:rPr>
              <a:t>Performans programı şablonu</a:t>
            </a:r>
            <a:endParaRPr lang="tr-TR" sz="3600" b="1" dirty="0">
              <a:solidFill>
                <a:srgbClr val="CC0066"/>
              </a:solidFill>
            </a:endParaRPr>
          </a:p>
        </p:txBody>
      </p:sp>
      <p:sp>
        <p:nvSpPr>
          <p:cNvPr id="3" name="2 İçerik Yer Tutucusu"/>
          <p:cNvSpPr>
            <a:spLocks noGrp="1"/>
          </p:cNvSpPr>
          <p:nvPr>
            <p:ph idx="1"/>
          </p:nvPr>
        </p:nvSpPr>
        <p:spPr>
          <a:xfrm>
            <a:off x="611560" y="980728"/>
            <a:ext cx="8322128" cy="5877272"/>
          </a:xfrm>
        </p:spPr>
        <p:txBody>
          <a:bodyPr>
            <a:normAutofit fontScale="85000" lnSpcReduction="20000"/>
          </a:bodyPr>
          <a:lstStyle/>
          <a:p>
            <a:pPr algn="just"/>
            <a:r>
              <a:rPr lang="tr-TR" dirty="0" smtClean="0">
                <a:solidFill>
                  <a:srgbClr val="002060"/>
                </a:solidFill>
              </a:rPr>
              <a:t>BAKANIN SUNUMU</a:t>
            </a:r>
          </a:p>
          <a:p>
            <a:pPr algn="just"/>
            <a:r>
              <a:rPr lang="tr-TR" b="1" dirty="0" smtClean="0">
                <a:solidFill>
                  <a:srgbClr val="002060"/>
                </a:solidFill>
              </a:rPr>
              <a:t>ÜST YÖNETİCİNİN SUNUŞU</a:t>
            </a:r>
          </a:p>
          <a:p>
            <a:pPr algn="just">
              <a:buNone/>
            </a:pPr>
            <a:r>
              <a:rPr lang="tr-TR" dirty="0" smtClean="0">
                <a:solidFill>
                  <a:srgbClr val="002060"/>
                </a:solidFill>
              </a:rPr>
              <a:t>   Bu başlık altında kamu idaresinin üst yöneticisinin, performans programına ilişkin sunuşuna yer verilir.</a:t>
            </a:r>
          </a:p>
          <a:p>
            <a:pPr algn="just">
              <a:buNone/>
            </a:pPr>
            <a:endParaRPr lang="tr-TR" dirty="0" smtClean="0">
              <a:solidFill>
                <a:srgbClr val="002060"/>
              </a:solidFill>
            </a:endParaRPr>
          </a:p>
          <a:p>
            <a:pPr algn="just"/>
            <a:r>
              <a:rPr lang="tr-TR" b="1" dirty="0" smtClean="0">
                <a:solidFill>
                  <a:srgbClr val="002060"/>
                </a:solidFill>
              </a:rPr>
              <a:t>İÇİNDEKİLER</a:t>
            </a:r>
          </a:p>
          <a:p>
            <a:pPr algn="just"/>
            <a:r>
              <a:rPr lang="tr-TR" b="1" dirty="0" smtClean="0">
                <a:solidFill>
                  <a:srgbClr val="0070C0"/>
                </a:solidFill>
              </a:rPr>
              <a:t>I- GENEL BİLGİLER</a:t>
            </a:r>
          </a:p>
          <a:p>
            <a:pPr algn="just"/>
            <a:r>
              <a:rPr lang="tr-TR" b="1" dirty="0" smtClean="0">
                <a:solidFill>
                  <a:srgbClr val="002060"/>
                </a:solidFill>
              </a:rPr>
              <a:t>A- Yetki, Görev ve Sorumluluklar</a:t>
            </a:r>
          </a:p>
          <a:p>
            <a:pPr algn="just"/>
            <a:r>
              <a:rPr lang="tr-TR" dirty="0" smtClean="0">
                <a:solidFill>
                  <a:srgbClr val="002060"/>
                </a:solidFill>
              </a:rPr>
              <a:t>İdarenin yetki, görev ve sorumluluklarına kuruluş kanunu veya ilgili mevzuat çerçevesinde özet olarak yer verilir.</a:t>
            </a:r>
          </a:p>
          <a:p>
            <a:pPr algn="just"/>
            <a:r>
              <a:rPr lang="tr-TR" b="1" dirty="0" smtClean="0">
                <a:solidFill>
                  <a:srgbClr val="002060"/>
                </a:solidFill>
              </a:rPr>
              <a:t>B- Teşkilat Yapısı</a:t>
            </a:r>
          </a:p>
          <a:p>
            <a:pPr algn="just"/>
            <a:r>
              <a:rPr lang="tr-TR" dirty="0" smtClean="0">
                <a:solidFill>
                  <a:srgbClr val="002060"/>
                </a:solidFill>
              </a:rPr>
              <a:t>İdarenin organizasyon şemasına ve organizasyon yapısının etkinliğine ilişkin değerlendirmelere yer verilir.                                  </a:t>
            </a:r>
          </a:p>
          <a:p>
            <a:pPr algn="just">
              <a:buNone/>
            </a:pPr>
            <a:r>
              <a:rPr lang="tr-TR" dirty="0" smtClean="0">
                <a:solidFill>
                  <a:srgbClr val="002060"/>
                </a:solidFill>
              </a:rPr>
              <a:t>                                                                              </a:t>
            </a:r>
            <a:r>
              <a:rPr lang="tr-TR" b="1" dirty="0" smtClean="0">
                <a:solidFill>
                  <a:srgbClr val="002060"/>
                </a:solidFill>
              </a:rPr>
              <a:t> ./..</a:t>
            </a: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0"/>
            <a:ext cx="7498080" cy="202034"/>
          </a:xfrm>
        </p:spPr>
        <p:txBody>
          <a:bodyPr>
            <a:normAutofit fontScale="90000"/>
          </a:bodyPr>
          <a:lstStyle/>
          <a:p>
            <a:endParaRPr lang="tr-TR" dirty="0"/>
          </a:p>
        </p:txBody>
      </p:sp>
      <p:sp>
        <p:nvSpPr>
          <p:cNvPr id="3" name="2 İçerik Yer Tutucusu"/>
          <p:cNvSpPr>
            <a:spLocks noGrp="1"/>
          </p:cNvSpPr>
          <p:nvPr>
            <p:ph idx="1"/>
          </p:nvPr>
        </p:nvSpPr>
        <p:spPr>
          <a:xfrm>
            <a:off x="611560" y="260648"/>
            <a:ext cx="8322128" cy="6408712"/>
          </a:xfrm>
        </p:spPr>
        <p:txBody>
          <a:bodyPr>
            <a:normAutofit fontScale="70000" lnSpcReduction="20000"/>
          </a:bodyPr>
          <a:lstStyle/>
          <a:p>
            <a:pPr algn="just"/>
            <a:r>
              <a:rPr lang="tr-TR" sz="3400" b="1" dirty="0" smtClean="0">
                <a:solidFill>
                  <a:srgbClr val="002060"/>
                </a:solidFill>
              </a:rPr>
              <a:t>C- Fiziksel Kaynaklar</a:t>
            </a:r>
          </a:p>
          <a:p>
            <a:pPr algn="just"/>
            <a:r>
              <a:rPr lang="tr-TR" sz="3400" dirty="0" smtClean="0">
                <a:solidFill>
                  <a:srgbClr val="002060"/>
                </a:solidFill>
              </a:rPr>
              <a:t>İdarenin kullanımında olan ve program döneminde temin edilmesi düşünülen hizmet binası, lojman, taşıt aracı, iş makineleri, telefon, faks, bilgisayar, yazıcı vb. varlıklara ilişkin bilgilere, bunların elde edilmesi ve kullanımı hususunda izlenecek politikalara yer verilir. İdarenin bilişim sistemi, bilişim sisteminin faaliyetlere katkısı, karşılaşılan sorunlar, program döneminde sistemde planlanan değişiklikler ile e-devlet uygulamaları kısaca açıklanır. Fiziki kaynaklara ilişkin bilgiler tablolaştırılarak programa eklenir.</a:t>
            </a:r>
          </a:p>
          <a:p>
            <a:pPr algn="just"/>
            <a:r>
              <a:rPr lang="tr-TR" sz="3400" b="1" dirty="0" smtClean="0">
                <a:solidFill>
                  <a:srgbClr val="002060"/>
                </a:solidFill>
              </a:rPr>
              <a:t>D- İnsan Kaynakları</a:t>
            </a:r>
          </a:p>
          <a:p>
            <a:pPr algn="just"/>
            <a:r>
              <a:rPr lang="tr-TR" sz="3400" dirty="0" smtClean="0">
                <a:solidFill>
                  <a:srgbClr val="002060"/>
                </a:solidFill>
              </a:rPr>
              <a:t>İdarenin mevcut insan kaynakları, istihdam şekli, hizmet sınıfları, kadro unvanları, istihdam politikası ve benzeri bilgilere yer verilir. Ayrıca program dönemindeki insan kaynakları ihtiyacı ve bunun karşılanmasına yönelik izlenecek politikalar açıklanır. İnsan kaynaklarına ilişkin bilgiler tablolaştırılarak programa eklenir.</a:t>
            </a:r>
          </a:p>
          <a:p>
            <a:pPr algn="just"/>
            <a:r>
              <a:rPr lang="tr-TR" sz="3400" b="1" dirty="0" smtClean="0">
                <a:solidFill>
                  <a:srgbClr val="002060"/>
                </a:solidFill>
              </a:rPr>
              <a:t>E- Diğer Hususlar</a:t>
            </a:r>
          </a:p>
          <a:p>
            <a:pPr algn="just"/>
            <a:r>
              <a:rPr lang="tr-TR" sz="3400" dirty="0" smtClean="0">
                <a:solidFill>
                  <a:srgbClr val="002060"/>
                </a:solidFill>
              </a:rPr>
              <a:t>Yukarıdaki başlıklarda yer almayan ancak idare tarafından gerekli görülen diğer hususlara yer verilir.                    </a:t>
            </a:r>
            <a:r>
              <a:rPr lang="tr-TR" sz="3400" b="1" dirty="0" smtClean="0">
                <a:solidFill>
                  <a:srgbClr val="002060"/>
                </a:solidFill>
              </a:rPr>
              <a:t> ./..</a:t>
            </a:r>
          </a:p>
          <a:p>
            <a:pPr algn="just"/>
            <a:endParaRPr lang="tr-TR"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0"/>
            <a:ext cx="7818072" cy="58018"/>
          </a:xfrm>
        </p:spPr>
        <p:txBody>
          <a:bodyPr>
            <a:normAutofit fontScale="90000"/>
          </a:bodyPr>
          <a:lstStyle/>
          <a:p>
            <a:endParaRPr lang="tr-TR" dirty="0"/>
          </a:p>
        </p:txBody>
      </p:sp>
      <p:sp>
        <p:nvSpPr>
          <p:cNvPr id="3" name="2 İçerik Yer Tutucusu"/>
          <p:cNvSpPr>
            <a:spLocks noGrp="1"/>
          </p:cNvSpPr>
          <p:nvPr>
            <p:ph idx="1"/>
          </p:nvPr>
        </p:nvSpPr>
        <p:spPr>
          <a:xfrm>
            <a:off x="611560" y="260648"/>
            <a:ext cx="8208912" cy="6408712"/>
          </a:xfrm>
        </p:spPr>
        <p:txBody>
          <a:bodyPr>
            <a:normAutofit/>
          </a:bodyPr>
          <a:lstStyle/>
          <a:p>
            <a:pPr algn="just"/>
            <a:r>
              <a:rPr lang="tr-TR" b="1" dirty="0" smtClean="0">
                <a:solidFill>
                  <a:srgbClr val="0070C0"/>
                </a:solidFill>
              </a:rPr>
              <a:t>II- PERFORMANS BİLGİLERİ</a:t>
            </a:r>
          </a:p>
          <a:p>
            <a:pPr algn="just"/>
            <a:r>
              <a:rPr lang="tr-TR" dirty="0" smtClean="0">
                <a:solidFill>
                  <a:srgbClr val="002060"/>
                </a:solidFill>
              </a:rPr>
              <a:t>Bu bölümde </a:t>
            </a:r>
            <a:r>
              <a:rPr lang="tr-TR" b="1" dirty="0" smtClean="0">
                <a:solidFill>
                  <a:srgbClr val="002060"/>
                </a:solidFill>
              </a:rPr>
              <a:t>ilgili tablolar </a:t>
            </a:r>
            <a:r>
              <a:rPr lang="tr-TR" dirty="0" smtClean="0">
                <a:solidFill>
                  <a:srgbClr val="002060"/>
                </a:solidFill>
              </a:rPr>
              <a:t>yanında bu tablolara ilişkin yeterli açıklamalara yer verilmelidir.</a:t>
            </a:r>
          </a:p>
          <a:p>
            <a:pPr algn="just"/>
            <a:r>
              <a:rPr lang="tr-TR" b="1" dirty="0" smtClean="0">
                <a:solidFill>
                  <a:srgbClr val="002060"/>
                </a:solidFill>
              </a:rPr>
              <a:t>A- Temel Politika ve Öncelikler</a:t>
            </a:r>
          </a:p>
          <a:p>
            <a:pPr algn="just">
              <a:buNone/>
            </a:pPr>
            <a:r>
              <a:rPr lang="tr-TR" dirty="0" smtClean="0">
                <a:solidFill>
                  <a:srgbClr val="002060"/>
                </a:solidFill>
              </a:rPr>
              <a:t>  Hükümet programında, kalkınma planı ve stratejik planda yer alan, idare ile ilgili temel politika ve önceliklere kısaca yer verilir.</a:t>
            </a:r>
          </a:p>
          <a:p>
            <a:pPr algn="just"/>
            <a:r>
              <a:rPr lang="tr-TR" b="1" dirty="0" smtClean="0">
                <a:solidFill>
                  <a:srgbClr val="002060"/>
                </a:solidFill>
              </a:rPr>
              <a:t>B- Amaç ve Hedefler</a:t>
            </a:r>
          </a:p>
          <a:p>
            <a:pPr algn="just"/>
            <a:r>
              <a:rPr lang="tr-TR" dirty="0" smtClean="0">
                <a:solidFill>
                  <a:srgbClr val="002060"/>
                </a:solidFill>
              </a:rPr>
              <a:t>İdarenin stratejik planında yer alan misyon, vizyon, amaç ve hedeflerine kısaca yer verilir.</a:t>
            </a:r>
          </a:p>
          <a:p>
            <a:pPr algn="just">
              <a:buNone/>
            </a:pPr>
            <a:r>
              <a:rPr lang="tr-TR" dirty="0" smtClean="0">
                <a:solidFill>
                  <a:srgbClr val="002060"/>
                </a:solidFill>
              </a:rPr>
              <a:t>                                                            </a:t>
            </a:r>
            <a:r>
              <a:rPr lang="tr-TR" b="1" dirty="0" smtClean="0">
                <a:solidFill>
                  <a:srgbClr val="002060"/>
                </a:solidFill>
              </a:rPr>
              <a:t>./..</a:t>
            </a:r>
            <a:endParaRPr lang="tr-TR" b="1" dirty="0">
              <a:solidFill>
                <a:srgbClr val="002060"/>
              </a:solidFill>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0"/>
            <a:ext cx="7890080" cy="188640"/>
          </a:xfrm>
        </p:spPr>
        <p:txBody>
          <a:bodyPr>
            <a:normAutofit fontScale="90000"/>
          </a:bodyPr>
          <a:lstStyle/>
          <a:p>
            <a:endParaRPr lang="tr-TR" dirty="0"/>
          </a:p>
        </p:txBody>
      </p:sp>
      <p:sp>
        <p:nvSpPr>
          <p:cNvPr id="3" name="2 İçerik Yer Tutucusu"/>
          <p:cNvSpPr>
            <a:spLocks noGrp="1"/>
          </p:cNvSpPr>
          <p:nvPr>
            <p:ph idx="1"/>
          </p:nvPr>
        </p:nvSpPr>
        <p:spPr>
          <a:xfrm>
            <a:off x="467544" y="188640"/>
            <a:ext cx="8466144" cy="6408712"/>
          </a:xfrm>
        </p:spPr>
        <p:txBody>
          <a:bodyPr>
            <a:noAutofit/>
          </a:bodyPr>
          <a:lstStyle/>
          <a:p>
            <a:pPr algn="just"/>
            <a:r>
              <a:rPr lang="tr-TR" sz="2600" b="1" dirty="0" smtClean="0">
                <a:solidFill>
                  <a:srgbClr val="002060"/>
                </a:solidFill>
              </a:rPr>
              <a:t>C- Performans Hedef ve Göstergeleri ile Faaliyetler</a:t>
            </a:r>
          </a:p>
          <a:p>
            <a:pPr algn="just">
              <a:spcBef>
                <a:spcPts val="0"/>
              </a:spcBef>
            </a:pPr>
            <a:r>
              <a:rPr lang="tr-TR" sz="2600" dirty="0" smtClean="0">
                <a:solidFill>
                  <a:srgbClr val="002060"/>
                </a:solidFill>
              </a:rPr>
              <a:t> Öncelikle her bir performans hedefi için hazırlanmış olan   </a:t>
            </a:r>
          </a:p>
          <a:p>
            <a:pPr algn="just">
              <a:spcBef>
                <a:spcPts val="0"/>
              </a:spcBef>
              <a:buNone/>
            </a:pPr>
            <a:r>
              <a:rPr lang="tr-TR" sz="2600" dirty="0" smtClean="0">
                <a:solidFill>
                  <a:srgbClr val="002060"/>
                </a:solidFill>
              </a:rPr>
              <a:t>    </a:t>
            </a:r>
            <a:r>
              <a:rPr lang="tr-TR" sz="2600" u="sng" dirty="0" smtClean="0">
                <a:solidFill>
                  <a:srgbClr val="002060"/>
                </a:solidFill>
              </a:rPr>
              <a:t>Tablo 1</a:t>
            </a:r>
            <a:r>
              <a:rPr lang="tr-TR" sz="2600" dirty="0" smtClean="0">
                <a:solidFill>
                  <a:srgbClr val="002060"/>
                </a:solidFill>
              </a:rPr>
              <a:t>’e yer verilir.  Bu tablonun ardından:</a:t>
            </a:r>
          </a:p>
          <a:p>
            <a:pPr algn="just">
              <a:spcBef>
                <a:spcPts val="0"/>
              </a:spcBef>
            </a:pPr>
            <a:r>
              <a:rPr lang="tr-TR" sz="2600" dirty="0" smtClean="0">
                <a:solidFill>
                  <a:srgbClr val="002060"/>
                </a:solidFill>
              </a:rPr>
              <a:t>- Program döneminde ilgili </a:t>
            </a:r>
            <a:r>
              <a:rPr lang="tr-TR" sz="2600" b="1" dirty="0" smtClean="0">
                <a:solidFill>
                  <a:srgbClr val="002060"/>
                </a:solidFill>
              </a:rPr>
              <a:t>performans hedefinin </a:t>
            </a:r>
            <a:r>
              <a:rPr lang="tr-TR" sz="2600" dirty="0" smtClean="0">
                <a:solidFill>
                  <a:srgbClr val="002060"/>
                </a:solidFill>
              </a:rPr>
              <a:t>belirlenmesinin nedenleri ile belirlenen performans hedefinin temel politika ve öncelikler ile ilişkisi,</a:t>
            </a:r>
          </a:p>
          <a:p>
            <a:pPr algn="just">
              <a:spcBef>
                <a:spcPts val="0"/>
              </a:spcBef>
            </a:pPr>
            <a:r>
              <a:rPr lang="tr-TR" sz="2600" dirty="0" smtClean="0">
                <a:solidFill>
                  <a:srgbClr val="002060"/>
                </a:solidFill>
              </a:rPr>
              <a:t>- Performans hedeflerine ulaşılıp ulaşılamadığını değerlendirmek üzere belirlenen </a:t>
            </a:r>
            <a:r>
              <a:rPr lang="tr-TR" sz="2600" u="sng" dirty="0" smtClean="0">
                <a:solidFill>
                  <a:srgbClr val="002060"/>
                </a:solidFill>
              </a:rPr>
              <a:t>performans göstergeleri </a:t>
            </a:r>
            <a:r>
              <a:rPr lang="tr-TR" sz="2600" dirty="0" smtClean="0">
                <a:solidFill>
                  <a:srgbClr val="002060"/>
                </a:solidFill>
              </a:rPr>
              <a:t>ile bu göstergelerin belirlenmesinin nedenleri,</a:t>
            </a:r>
          </a:p>
          <a:p>
            <a:pPr algn="just">
              <a:spcBef>
                <a:spcPts val="0"/>
              </a:spcBef>
            </a:pPr>
            <a:r>
              <a:rPr lang="tr-TR" sz="2600" dirty="0" smtClean="0">
                <a:solidFill>
                  <a:srgbClr val="002060"/>
                </a:solidFill>
              </a:rPr>
              <a:t>- Performans hedeflerine ulaşmak için yürütülecek </a:t>
            </a:r>
            <a:r>
              <a:rPr lang="tr-TR" sz="2600" u="sng" dirty="0" smtClean="0">
                <a:solidFill>
                  <a:srgbClr val="002060"/>
                </a:solidFill>
              </a:rPr>
              <a:t>faaliyetler</a:t>
            </a:r>
            <a:r>
              <a:rPr lang="tr-TR" sz="2600" dirty="0" smtClean="0">
                <a:solidFill>
                  <a:srgbClr val="002060"/>
                </a:solidFill>
              </a:rPr>
              <a:t> hakkında detaylı ve açıklayıcı bilgiler,</a:t>
            </a:r>
          </a:p>
          <a:p>
            <a:pPr algn="just">
              <a:spcBef>
                <a:spcPts val="0"/>
              </a:spcBef>
            </a:pPr>
            <a:r>
              <a:rPr lang="tr-TR" sz="2600" dirty="0" smtClean="0">
                <a:solidFill>
                  <a:srgbClr val="002060"/>
                </a:solidFill>
              </a:rPr>
              <a:t>- </a:t>
            </a:r>
            <a:r>
              <a:rPr lang="tr-TR" sz="2600" u="sng" dirty="0" smtClean="0">
                <a:solidFill>
                  <a:srgbClr val="002060"/>
                </a:solidFill>
              </a:rPr>
              <a:t>Faaliyetlerin kaynak ihtiyacı</a:t>
            </a:r>
            <a:r>
              <a:rPr lang="tr-TR" sz="2600" dirty="0" smtClean="0">
                <a:solidFill>
                  <a:srgbClr val="002060"/>
                </a:solidFill>
              </a:rPr>
              <a:t>nın nasıl tespit edildiği, gibi hususlar ile açıklanmasında yarar görülen diğer hususlara yer verilir.</a:t>
            </a:r>
          </a:p>
          <a:p>
            <a:pPr algn="just">
              <a:spcBef>
                <a:spcPts val="0"/>
              </a:spcBef>
            </a:pPr>
            <a:r>
              <a:rPr lang="tr-TR" sz="2600" dirty="0" smtClean="0">
                <a:solidFill>
                  <a:srgbClr val="002060"/>
                </a:solidFill>
              </a:rPr>
              <a:t>Bu açıklamaların ardından ilgili performans hedefi ile ilişkili faaliyet maliyetleri tablosu/ </a:t>
            </a:r>
            <a:r>
              <a:rPr lang="es-ES" sz="2600" dirty="0" smtClean="0">
                <a:solidFill>
                  <a:srgbClr val="002060"/>
                </a:solidFill>
              </a:rPr>
              <a:t>tabloları (</a:t>
            </a:r>
            <a:r>
              <a:rPr lang="es-ES" sz="2600" u="sng" dirty="0" smtClean="0">
                <a:solidFill>
                  <a:srgbClr val="002060"/>
                </a:solidFill>
              </a:rPr>
              <a:t>Tablo 2</a:t>
            </a:r>
            <a:r>
              <a:rPr lang="es-ES" sz="2600" dirty="0" smtClean="0">
                <a:solidFill>
                  <a:srgbClr val="002060"/>
                </a:solidFill>
              </a:rPr>
              <a:t>) yer alır.</a:t>
            </a:r>
            <a:r>
              <a:rPr lang="tr-TR" sz="2600" dirty="0" smtClean="0">
                <a:solidFill>
                  <a:srgbClr val="002060"/>
                </a:solidFill>
              </a:rPr>
              <a:t>    </a:t>
            </a:r>
            <a:r>
              <a:rPr lang="tr-TR" sz="2600" b="1" dirty="0" smtClean="0">
                <a:solidFill>
                  <a:srgbClr val="002060"/>
                </a:solidFill>
              </a:rPr>
              <a:t>./..</a:t>
            </a:r>
            <a:endParaRPr lang="tr-TR" sz="2600" b="1" dirty="0">
              <a:solidFill>
                <a:srgbClr val="002060"/>
              </a:solidFill>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03648" y="188640"/>
            <a:ext cx="7498080" cy="58018"/>
          </a:xfrm>
        </p:spPr>
        <p:txBody>
          <a:bodyPr>
            <a:normAutofit fontScale="90000"/>
          </a:bodyPr>
          <a:lstStyle/>
          <a:p>
            <a:endParaRPr lang="tr-TR" dirty="0"/>
          </a:p>
        </p:txBody>
      </p:sp>
      <p:sp>
        <p:nvSpPr>
          <p:cNvPr id="3" name="2 İçerik Yer Tutucusu"/>
          <p:cNvSpPr>
            <a:spLocks noGrp="1"/>
          </p:cNvSpPr>
          <p:nvPr>
            <p:ph idx="1"/>
          </p:nvPr>
        </p:nvSpPr>
        <p:spPr>
          <a:xfrm>
            <a:off x="611560" y="332656"/>
            <a:ext cx="8280920" cy="6264696"/>
          </a:xfrm>
        </p:spPr>
        <p:txBody>
          <a:bodyPr>
            <a:normAutofit fontScale="92500" lnSpcReduction="20000"/>
          </a:bodyPr>
          <a:lstStyle/>
          <a:p>
            <a:pPr algn="just"/>
            <a:r>
              <a:rPr lang="tr-TR" b="1" dirty="0" smtClean="0">
                <a:solidFill>
                  <a:srgbClr val="002060"/>
                </a:solidFill>
              </a:rPr>
              <a:t>D- İdarenin Toplam Kaynak İhtiyacı</a:t>
            </a:r>
          </a:p>
          <a:p>
            <a:pPr algn="just"/>
            <a:r>
              <a:rPr lang="tr-TR" dirty="0" smtClean="0">
                <a:solidFill>
                  <a:srgbClr val="002060"/>
                </a:solidFill>
              </a:rPr>
              <a:t>Faaliyetlerin maliyetleri, genel yönetim giderleri ve diğer idarelere transfer edilecek kaynaklardan oluşan idarenin toplam kaynak ihtiyacına ilişkin açıklamalara yer verilir.  </a:t>
            </a:r>
          </a:p>
          <a:p>
            <a:pPr algn="just"/>
            <a:r>
              <a:rPr lang="tr-TR" dirty="0" smtClean="0">
                <a:solidFill>
                  <a:srgbClr val="002060"/>
                </a:solidFill>
              </a:rPr>
              <a:t>Bu açıklamaların ardından </a:t>
            </a:r>
            <a:r>
              <a:rPr lang="tr-TR" b="1" u="sng" dirty="0" smtClean="0">
                <a:solidFill>
                  <a:srgbClr val="002060"/>
                </a:solidFill>
              </a:rPr>
              <a:t>Tablo 3</a:t>
            </a:r>
            <a:r>
              <a:rPr lang="tr-TR" dirty="0" smtClean="0">
                <a:solidFill>
                  <a:srgbClr val="002060"/>
                </a:solidFill>
              </a:rPr>
              <a:t> ve </a:t>
            </a:r>
            <a:r>
              <a:rPr lang="tr-TR" b="1" u="sng" dirty="0" smtClean="0">
                <a:solidFill>
                  <a:srgbClr val="002060"/>
                </a:solidFill>
              </a:rPr>
              <a:t>Tablo 4</a:t>
            </a:r>
            <a:r>
              <a:rPr lang="tr-TR" dirty="0" smtClean="0">
                <a:solidFill>
                  <a:srgbClr val="002060"/>
                </a:solidFill>
              </a:rPr>
              <a:t>’e yer verilir.</a:t>
            </a:r>
          </a:p>
          <a:p>
            <a:pPr algn="just"/>
            <a:r>
              <a:rPr lang="tr-TR" b="1" dirty="0" smtClean="0">
                <a:solidFill>
                  <a:srgbClr val="002060"/>
                </a:solidFill>
              </a:rPr>
              <a:t>E- Diğer Hususlar</a:t>
            </a:r>
          </a:p>
          <a:p>
            <a:pPr algn="just"/>
            <a:r>
              <a:rPr lang="tr-TR" dirty="0" smtClean="0">
                <a:solidFill>
                  <a:srgbClr val="002060"/>
                </a:solidFill>
              </a:rPr>
              <a:t>Yukarıdaki başlıklarda yer almayan ancak idare tarafından gerekli görülen diğer hususlara yer verilir.</a:t>
            </a:r>
          </a:p>
          <a:p>
            <a:pPr algn="just"/>
            <a:r>
              <a:rPr lang="tr-TR" sz="3500" b="1" dirty="0" smtClean="0">
                <a:solidFill>
                  <a:srgbClr val="0070C0"/>
                </a:solidFill>
              </a:rPr>
              <a:t>III- EKLER</a:t>
            </a:r>
          </a:p>
          <a:p>
            <a:pPr algn="just"/>
            <a:r>
              <a:rPr lang="tr-TR" dirty="0" smtClean="0">
                <a:solidFill>
                  <a:srgbClr val="002060"/>
                </a:solidFill>
              </a:rPr>
              <a:t>Bu bölümde Tablo 5’e ve performans programına eklenmesi düşünülen diğer tablo ve bilgilere yer verilir.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994122"/>
          </a:xfrm>
        </p:spPr>
        <p:txBody>
          <a:bodyPr>
            <a:noAutofit/>
          </a:bodyPr>
          <a:lstStyle/>
          <a:p>
            <a:r>
              <a:rPr lang="tr-TR" sz="3600" b="1" dirty="0" smtClean="0">
                <a:solidFill>
                  <a:srgbClr val="CC0066"/>
                </a:solidFill>
              </a:rPr>
              <a:t>Birim performans programı </a:t>
            </a:r>
            <a:r>
              <a:rPr lang="tr-TR" sz="3600" dirty="0" smtClean="0">
                <a:solidFill>
                  <a:srgbClr val="C00000"/>
                </a:solidFill>
              </a:rPr>
              <a:t>(md. 5)</a:t>
            </a:r>
            <a:endParaRPr lang="tr-TR" sz="3600" dirty="0">
              <a:solidFill>
                <a:srgbClr val="C00000"/>
              </a:solidFill>
            </a:endParaRPr>
          </a:p>
        </p:txBody>
      </p:sp>
      <p:sp>
        <p:nvSpPr>
          <p:cNvPr id="3" name="2 İçerik Yer Tutucusu"/>
          <p:cNvSpPr>
            <a:spLocks noGrp="1"/>
          </p:cNvSpPr>
          <p:nvPr>
            <p:ph idx="1"/>
          </p:nvPr>
        </p:nvSpPr>
        <p:spPr>
          <a:xfrm>
            <a:off x="611560" y="1412776"/>
            <a:ext cx="8322128" cy="5256584"/>
          </a:xfrm>
        </p:spPr>
        <p:txBody>
          <a:bodyPr>
            <a:normAutofit/>
          </a:bodyPr>
          <a:lstStyle/>
          <a:p>
            <a:pPr algn="just"/>
            <a:r>
              <a:rPr lang="tr-TR" dirty="0" smtClean="0">
                <a:solidFill>
                  <a:srgbClr val="002060"/>
                </a:solidFill>
              </a:rPr>
              <a:t> (2) </a:t>
            </a:r>
            <a:r>
              <a:rPr lang="tr-TR" sz="2600" b="1" i="1" dirty="0" smtClean="0">
                <a:solidFill>
                  <a:srgbClr val="002060"/>
                </a:solidFill>
              </a:rPr>
              <a:t>Birim performans programı,</a:t>
            </a:r>
            <a:r>
              <a:rPr lang="tr-TR" sz="2600" i="1" dirty="0" smtClean="0">
                <a:solidFill>
                  <a:srgbClr val="002060"/>
                </a:solidFill>
              </a:rPr>
              <a:t> harcama biriminin performans hedef ve göstergelerini, performans hedeflerine ulaşmak için yürütülecek faaliyet-projeler ile bunların kaynak ihtiyacını, harcama birimine ilişkin bilgileri içerir.</a:t>
            </a:r>
          </a:p>
          <a:p>
            <a:pPr algn="just"/>
            <a:r>
              <a:rPr lang="tr-TR" dirty="0" smtClean="0">
                <a:solidFill>
                  <a:srgbClr val="002060"/>
                </a:solidFill>
              </a:rPr>
              <a:t> (3) </a:t>
            </a:r>
            <a:r>
              <a:rPr lang="tr-TR" sz="2400" b="1" i="1" dirty="0" smtClean="0">
                <a:solidFill>
                  <a:srgbClr val="002060"/>
                </a:solidFill>
              </a:rPr>
              <a:t>Harcama yetkilileri</a:t>
            </a:r>
            <a:r>
              <a:rPr lang="tr-TR" sz="2400" i="1" dirty="0" smtClean="0">
                <a:solidFill>
                  <a:srgbClr val="002060"/>
                </a:solidFill>
              </a:rPr>
              <a:t>, birim performans programlarının bu Yönetmelikte ve Performans Programı Hazırlama Rehberinde belirlenen esas ve usullere uygun olarak hazırlanmasından, birim düzeyinde belirlenen performans hedeflerine ulaşılabilmesi için gerekli önlemlerin alınmasından </a:t>
            </a:r>
            <a:r>
              <a:rPr lang="tr-TR" sz="2400" b="1" i="1" dirty="0" smtClean="0">
                <a:solidFill>
                  <a:srgbClr val="002060"/>
                </a:solidFill>
              </a:rPr>
              <a:t>üst yöneticiye karşı sorumludur. </a:t>
            </a:r>
            <a:r>
              <a:rPr lang="tr-TR" b="1" dirty="0" smtClean="0">
                <a:solidFill>
                  <a:srgbClr val="002060"/>
                </a:solidFill>
              </a:rPr>
              <a:t> </a:t>
            </a:r>
            <a:r>
              <a:rPr lang="tr-TR" sz="3000" b="1" i="1" dirty="0" smtClean="0">
                <a:solidFill>
                  <a:srgbClr val="C00000"/>
                </a:solidFill>
              </a:rPr>
              <a:t> (MÜLGA)</a:t>
            </a:r>
          </a:p>
          <a:p>
            <a:pPr algn="just"/>
            <a:endParaRPr lang="tr-TR" dirty="0" smtClean="0">
              <a:solidFill>
                <a:srgbClr val="002060"/>
              </a:solidFill>
            </a:endParaRPr>
          </a:p>
          <a:p>
            <a:endParaRPr lang="tr-TR" dirty="0"/>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274638"/>
            <a:ext cx="7746064" cy="1143000"/>
          </a:xfrm>
        </p:spPr>
        <p:txBody>
          <a:bodyPr/>
          <a:lstStyle/>
          <a:p>
            <a:r>
              <a:rPr lang="tr-TR" b="1" dirty="0" smtClean="0">
                <a:solidFill>
                  <a:srgbClr val="CC0066"/>
                </a:solidFill>
              </a:rPr>
              <a:t>Yönetmelik –</a:t>
            </a:r>
            <a:r>
              <a:rPr lang="tr-TR" dirty="0" smtClean="0">
                <a:solidFill>
                  <a:srgbClr val="CC0066"/>
                </a:solidFill>
              </a:rPr>
              <a:t> md. 5/4</a:t>
            </a:r>
            <a:endParaRPr lang="tr-TR" dirty="0">
              <a:solidFill>
                <a:srgbClr val="CC0066"/>
              </a:solidFill>
            </a:endParaRPr>
          </a:p>
        </p:txBody>
      </p:sp>
      <p:sp>
        <p:nvSpPr>
          <p:cNvPr id="3" name="2 İçerik Yer Tutucusu"/>
          <p:cNvSpPr>
            <a:spLocks noGrp="1"/>
          </p:cNvSpPr>
          <p:nvPr>
            <p:ph idx="1"/>
          </p:nvPr>
        </p:nvSpPr>
        <p:spPr>
          <a:xfrm>
            <a:off x="611560" y="1700808"/>
            <a:ext cx="8136904" cy="4547592"/>
          </a:xfrm>
        </p:spPr>
        <p:txBody>
          <a:bodyPr/>
          <a:lstStyle/>
          <a:p>
            <a:pPr algn="just"/>
            <a:r>
              <a:rPr lang="tr-TR" dirty="0" smtClean="0">
                <a:solidFill>
                  <a:srgbClr val="002060"/>
                </a:solidFill>
              </a:rPr>
              <a:t>       Birim performans programlarının hazırlanmasına ve üst yöneticiye sunulmasına ilişkin süreler ve diğer hususlar idarenin üst yöneticisi tarafından belirlenir.</a:t>
            </a:r>
          </a:p>
          <a:p>
            <a:pPr algn="just">
              <a:buNone/>
            </a:pPr>
            <a:r>
              <a:rPr lang="tr-TR" b="1" i="1" dirty="0" smtClean="0">
                <a:solidFill>
                  <a:srgbClr val="C00000"/>
                </a:solidFill>
              </a:rPr>
              <a:t>                                                   (MÜLGA)</a:t>
            </a:r>
            <a:endParaRPr lang="tr-TR" dirty="0"/>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1143000"/>
          </a:xfrm>
        </p:spPr>
        <p:txBody>
          <a:bodyPr>
            <a:normAutofit/>
          </a:bodyPr>
          <a:lstStyle/>
          <a:p>
            <a:r>
              <a:rPr lang="tr-TR" sz="3600" b="1" dirty="0" smtClean="0">
                <a:solidFill>
                  <a:srgbClr val="CC0066"/>
                </a:solidFill>
              </a:rPr>
              <a:t>Üst yöneticinin sorumluluğu</a:t>
            </a:r>
            <a:endParaRPr lang="tr-TR" sz="3600" b="1" dirty="0">
              <a:solidFill>
                <a:srgbClr val="CC0066"/>
              </a:solidFill>
            </a:endParaRPr>
          </a:p>
        </p:txBody>
      </p:sp>
      <p:sp>
        <p:nvSpPr>
          <p:cNvPr id="3" name="2 İçerik Yer Tutucusu"/>
          <p:cNvSpPr>
            <a:spLocks noGrp="1"/>
          </p:cNvSpPr>
          <p:nvPr>
            <p:ph idx="1"/>
          </p:nvPr>
        </p:nvSpPr>
        <p:spPr>
          <a:xfrm>
            <a:off x="611560" y="1447800"/>
            <a:ext cx="8280920" cy="5077544"/>
          </a:xfrm>
        </p:spPr>
        <p:txBody>
          <a:bodyPr>
            <a:normAutofit/>
          </a:bodyPr>
          <a:lstStyle/>
          <a:p>
            <a:pPr algn="just"/>
            <a:r>
              <a:rPr lang="tr-TR" b="1" dirty="0" smtClean="0">
                <a:solidFill>
                  <a:srgbClr val="002060"/>
                </a:solidFill>
              </a:rPr>
              <a:t>Üst yöneticiler</a:t>
            </a:r>
            <a:r>
              <a:rPr lang="tr-TR" dirty="0" smtClean="0">
                <a:solidFill>
                  <a:srgbClr val="002060"/>
                </a:solidFill>
              </a:rPr>
              <a:t>, performans programlarının bu Yönetmelikte ve Performans Programı Hazırlama Rehberinde belirlenen esas ve usullere uygun olarak hazırlanmasından, uygulanmasından, sorumlulukları altındaki kaynakların performans hedefleri ve hizmet gereklerine uygun olarak etkili, ekonomik ve verimli şekilde kullanılmasından ilgili Bakana; </a:t>
            </a:r>
            <a:r>
              <a:rPr lang="tr-TR" b="1" dirty="0" smtClean="0">
                <a:solidFill>
                  <a:srgbClr val="002060"/>
                </a:solidFill>
              </a:rPr>
              <a:t>mahalli idarelerde ise meclislerine karşı sorumludur</a:t>
            </a:r>
            <a:r>
              <a:rPr lang="tr-TR" dirty="0" smtClean="0">
                <a:solidFill>
                  <a:srgbClr val="002060"/>
                </a:solidFill>
              </a:rPr>
              <a:t>.</a:t>
            </a:r>
          </a:p>
          <a:p>
            <a:endParaRPr lang="tr-TR"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188640"/>
            <a:ext cx="7890080" cy="792088"/>
          </a:xfrm>
        </p:spPr>
        <p:txBody>
          <a:bodyPr>
            <a:noAutofit/>
          </a:bodyPr>
          <a:lstStyle/>
          <a:p>
            <a:r>
              <a:rPr lang="tr-TR" sz="3200" b="1" dirty="0" smtClean="0">
                <a:solidFill>
                  <a:srgbClr val="CC0066"/>
                </a:solidFill>
              </a:rPr>
              <a:t>Performans programının</a:t>
            </a:r>
            <a:br>
              <a:rPr lang="tr-TR" sz="3200" b="1" dirty="0" smtClean="0">
                <a:solidFill>
                  <a:srgbClr val="CC0066"/>
                </a:solidFill>
              </a:rPr>
            </a:br>
            <a:r>
              <a:rPr lang="tr-TR" sz="3200" b="1" dirty="0" smtClean="0">
                <a:solidFill>
                  <a:srgbClr val="CC0066"/>
                </a:solidFill>
              </a:rPr>
              <a:t> kamuoyuna açıklanması</a:t>
            </a:r>
            <a:endParaRPr lang="tr-TR" sz="3200" b="1" i="1" dirty="0">
              <a:solidFill>
                <a:srgbClr val="C00000"/>
              </a:solidFill>
            </a:endParaRPr>
          </a:p>
        </p:txBody>
      </p:sp>
      <p:sp>
        <p:nvSpPr>
          <p:cNvPr id="3" name="2 İçerik Yer Tutucusu"/>
          <p:cNvSpPr>
            <a:spLocks noGrp="1"/>
          </p:cNvSpPr>
          <p:nvPr>
            <p:ph idx="1"/>
          </p:nvPr>
        </p:nvSpPr>
        <p:spPr>
          <a:xfrm>
            <a:off x="611560" y="1124744"/>
            <a:ext cx="8322128" cy="5733256"/>
          </a:xfrm>
        </p:spPr>
        <p:txBody>
          <a:bodyPr>
            <a:normAutofit fontScale="92500" lnSpcReduction="10000"/>
          </a:bodyPr>
          <a:lstStyle/>
          <a:p>
            <a:pPr algn="just"/>
            <a:r>
              <a:rPr lang="tr-TR" dirty="0" smtClean="0"/>
              <a:t>  </a:t>
            </a:r>
            <a:r>
              <a:rPr lang="tr-TR" sz="3000" dirty="0" smtClean="0"/>
              <a:t>(</a:t>
            </a:r>
            <a:r>
              <a:rPr lang="tr-TR" sz="3000" dirty="0" smtClean="0">
                <a:solidFill>
                  <a:srgbClr val="002060"/>
                </a:solidFill>
              </a:rPr>
              <a:t>5) Sosyal güvenlik kurumları ve </a:t>
            </a:r>
            <a:r>
              <a:rPr lang="tr-TR" sz="3000" b="1" dirty="0" smtClean="0">
                <a:solidFill>
                  <a:srgbClr val="002060"/>
                </a:solidFill>
              </a:rPr>
              <a:t>mahalli idarelerin performans programları,</a:t>
            </a:r>
            <a:r>
              <a:rPr lang="tr-TR" sz="3000" dirty="0" smtClean="0">
                <a:solidFill>
                  <a:srgbClr val="002060"/>
                </a:solidFill>
              </a:rPr>
              <a:t> üst yöneticileri tarafından </a:t>
            </a:r>
            <a:r>
              <a:rPr lang="tr-TR" sz="3000" u="sng" dirty="0" smtClean="0">
                <a:solidFill>
                  <a:srgbClr val="002060"/>
                </a:solidFill>
              </a:rPr>
              <a:t>bütçe teklifleri ile birlikte </a:t>
            </a:r>
            <a:r>
              <a:rPr lang="tr-TR" sz="3000" dirty="0" smtClean="0">
                <a:solidFill>
                  <a:srgbClr val="002060"/>
                </a:solidFill>
              </a:rPr>
              <a:t>ilgili mevzuatında belirlenen tarihte yetkili organlara sunulur. Bu .…. idarelerin yetkili organlarında kesinleşen bütçe büyüklüklerine göre revize edilen performans programları, ….. ; </a:t>
            </a:r>
            <a:r>
              <a:rPr lang="tr-TR" sz="3000" b="1" dirty="0" smtClean="0">
                <a:solidFill>
                  <a:srgbClr val="0070C0"/>
                </a:solidFill>
              </a:rPr>
              <a:t>mahalli idarelerde ise üst yöneticiler tarafından </a:t>
            </a:r>
            <a:r>
              <a:rPr lang="tr-TR" sz="3000" b="1" u="sng" dirty="0" smtClean="0">
                <a:solidFill>
                  <a:srgbClr val="0070C0"/>
                </a:solidFill>
              </a:rPr>
              <a:t>Ocak ayı içinde </a:t>
            </a:r>
            <a:r>
              <a:rPr lang="tr-TR" sz="3000" b="1" dirty="0" smtClean="0">
                <a:solidFill>
                  <a:srgbClr val="0070C0"/>
                </a:solidFill>
              </a:rPr>
              <a:t>kamuoyuna açıklanır.</a:t>
            </a:r>
          </a:p>
          <a:p>
            <a:pPr algn="just"/>
            <a:r>
              <a:rPr lang="tr-TR" sz="3000" dirty="0" smtClean="0">
                <a:solidFill>
                  <a:srgbClr val="002060"/>
                </a:solidFill>
              </a:rPr>
              <a:t> (6) Kamuoyuna açıklanan performans programları ilgili idarelerin internet sitelerinde yayımlanır. İnternet sitesi bulunmayan idareler, performans programlarına kamuoyunun erişimini sağlamak üzere gerekli tedbirleri alırlar. </a:t>
            </a:r>
            <a:r>
              <a:rPr lang="tr-TR" sz="3000" b="1" i="1" dirty="0" smtClean="0">
                <a:solidFill>
                  <a:srgbClr val="C00000"/>
                </a:solidFill>
              </a:rPr>
              <a:t>(Yön. md.7)</a:t>
            </a:r>
            <a:endParaRPr lang="tr-TR" sz="3000" dirty="0" smtClean="0">
              <a:solidFill>
                <a:srgbClr val="002060"/>
              </a:solidFill>
            </a:endParaRPr>
          </a:p>
          <a:p>
            <a:pPr algn="just"/>
            <a:endParaRPr lang="tr-TR"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971600" y="274638"/>
            <a:ext cx="7715200" cy="778098"/>
          </a:xfrm>
        </p:spPr>
        <p:txBody>
          <a:bodyPr/>
          <a:lstStyle/>
          <a:p>
            <a:pPr>
              <a:lnSpc>
                <a:spcPct val="90000"/>
              </a:lnSpc>
              <a:defRPr/>
            </a:pPr>
            <a:r>
              <a:rPr lang="tr-TR" dirty="0" smtClean="0">
                <a:solidFill>
                  <a:srgbClr val="CC0066"/>
                </a:solidFill>
              </a:rPr>
              <a:t>Performans Esaslı Bütçeleme</a:t>
            </a:r>
            <a:endParaRPr lang="tr-TR" dirty="0">
              <a:solidFill>
                <a:srgbClr val="CC0066"/>
              </a:solidFill>
            </a:endParaRPr>
          </a:p>
        </p:txBody>
      </p:sp>
      <p:sp>
        <p:nvSpPr>
          <p:cNvPr id="35843" name="Rectangle 3"/>
          <p:cNvSpPr>
            <a:spLocks noGrp="1" noChangeArrowheads="1"/>
          </p:cNvSpPr>
          <p:nvPr>
            <p:ph type="body" idx="1"/>
          </p:nvPr>
        </p:nvSpPr>
        <p:spPr>
          <a:xfrm>
            <a:off x="611560" y="1196752"/>
            <a:ext cx="8532440" cy="5661247"/>
          </a:xfrm>
        </p:spPr>
        <p:txBody>
          <a:bodyPr>
            <a:noAutofit/>
          </a:bodyPr>
          <a:lstStyle/>
          <a:p>
            <a:pPr>
              <a:lnSpc>
                <a:spcPct val="90000"/>
              </a:lnSpc>
              <a:defRPr/>
            </a:pPr>
            <a:r>
              <a:rPr lang="tr-TR" b="1" dirty="0" smtClean="0">
                <a:solidFill>
                  <a:srgbClr val="002060"/>
                </a:solidFill>
              </a:rPr>
              <a:t>Stratejik </a:t>
            </a:r>
            <a:r>
              <a:rPr lang="tr-TR" b="1" dirty="0">
                <a:solidFill>
                  <a:srgbClr val="002060"/>
                </a:solidFill>
              </a:rPr>
              <a:t>Planlama</a:t>
            </a:r>
          </a:p>
          <a:p>
            <a:pPr>
              <a:lnSpc>
                <a:spcPct val="90000"/>
              </a:lnSpc>
              <a:defRPr/>
            </a:pPr>
            <a:r>
              <a:rPr lang="tr-TR" b="1" dirty="0">
                <a:solidFill>
                  <a:srgbClr val="002060"/>
                </a:solidFill>
              </a:rPr>
              <a:t>Performans </a:t>
            </a:r>
            <a:r>
              <a:rPr lang="tr-TR" b="1" dirty="0" smtClean="0">
                <a:solidFill>
                  <a:srgbClr val="002060"/>
                </a:solidFill>
              </a:rPr>
              <a:t>programı</a:t>
            </a:r>
          </a:p>
          <a:p>
            <a:pPr>
              <a:lnSpc>
                <a:spcPct val="90000"/>
              </a:lnSpc>
              <a:defRPr/>
            </a:pPr>
            <a:r>
              <a:rPr lang="tr-TR" b="1" dirty="0" smtClean="0">
                <a:solidFill>
                  <a:srgbClr val="002060"/>
                </a:solidFill>
              </a:rPr>
              <a:t>Bütçeleme (Kaynak tahsisi)</a:t>
            </a:r>
            <a:endParaRPr lang="tr-TR" b="1" dirty="0">
              <a:solidFill>
                <a:srgbClr val="002060"/>
              </a:solidFill>
            </a:endParaRPr>
          </a:p>
          <a:p>
            <a:pPr>
              <a:lnSpc>
                <a:spcPct val="90000"/>
              </a:lnSpc>
              <a:buNone/>
              <a:defRPr/>
            </a:pPr>
            <a:r>
              <a:rPr lang="tr-TR" sz="3000" b="1" dirty="0" smtClean="0">
                <a:solidFill>
                  <a:srgbClr val="002060"/>
                </a:solidFill>
              </a:rPr>
              <a:t>      </a:t>
            </a:r>
            <a:r>
              <a:rPr lang="tr-TR" sz="3000" b="1" dirty="0" smtClean="0">
                <a:solidFill>
                  <a:srgbClr val="0070C0"/>
                </a:solidFill>
              </a:rPr>
              <a:t>-Çok </a:t>
            </a:r>
            <a:r>
              <a:rPr lang="tr-TR" sz="3000" b="1" dirty="0">
                <a:solidFill>
                  <a:srgbClr val="0070C0"/>
                </a:solidFill>
              </a:rPr>
              <a:t>Yıllı Bütçeleme</a:t>
            </a:r>
          </a:p>
          <a:p>
            <a:pPr>
              <a:lnSpc>
                <a:spcPct val="90000"/>
              </a:lnSpc>
              <a:buNone/>
              <a:defRPr/>
            </a:pPr>
            <a:r>
              <a:rPr lang="tr-TR" sz="3000" b="1" dirty="0" smtClean="0">
                <a:solidFill>
                  <a:srgbClr val="0070C0"/>
                </a:solidFill>
              </a:rPr>
              <a:t>      -Analitik Bütçe Sınıflandırmas</a:t>
            </a:r>
            <a:r>
              <a:rPr lang="tr-TR" b="1" dirty="0" smtClean="0">
                <a:solidFill>
                  <a:srgbClr val="0070C0"/>
                </a:solidFill>
              </a:rPr>
              <a:t>ı</a:t>
            </a:r>
            <a:endParaRPr lang="tr-TR" b="1" dirty="0">
              <a:solidFill>
                <a:srgbClr val="0070C0"/>
              </a:solidFill>
            </a:endParaRPr>
          </a:p>
          <a:p>
            <a:pPr>
              <a:lnSpc>
                <a:spcPct val="90000"/>
              </a:lnSpc>
              <a:buNone/>
              <a:defRPr/>
            </a:pPr>
            <a:r>
              <a:rPr lang="tr-TR" sz="2800" b="1" dirty="0" smtClean="0">
                <a:solidFill>
                  <a:srgbClr val="0070C0"/>
                </a:solidFill>
              </a:rPr>
              <a:t>       -Ayrıntılı </a:t>
            </a:r>
            <a:r>
              <a:rPr lang="tr-TR" sz="2800" b="1" dirty="0">
                <a:solidFill>
                  <a:srgbClr val="0070C0"/>
                </a:solidFill>
              </a:rPr>
              <a:t>Harcama </a:t>
            </a:r>
            <a:r>
              <a:rPr lang="tr-TR" sz="2800" b="1" dirty="0" err="1" smtClean="0">
                <a:solidFill>
                  <a:srgbClr val="0070C0"/>
                </a:solidFill>
              </a:rPr>
              <a:t>Progr</a:t>
            </a:r>
            <a:r>
              <a:rPr lang="tr-TR" sz="2800" b="1" dirty="0" smtClean="0">
                <a:solidFill>
                  <a:srgbClr val="0070C0"/>
                </a:solidFill>
              </a:rPr>
              <a:t>. </a:t>
            </a:r>
            <a:r>
              <a:rPr lang="tr-TR" sz="2800" b="1" dirty="0">
                <a:solidFill>
                  <a:srgbClr val="0070C0"/>
                </a:solidFill>
              </a:rPr>
              <a:t>– Finansman </a:t>
            </a:r>
            <a:r>
              <a:rPr lang="tr-TR" sz="2800" b="1" dirty="0" err="1" smtClean="0">
                <a:solidFill>
                  <a:srgbClr val="0070C0"/>
                </a:solidFill>
              </a:rPr>
              <a:t>Progr</a:t>
            </a:r>
            <a:r>
              <a:rPr lang="tr-TR" sz="2800" b="1" dirty="0" smtClean="0">
                <a:solidFill>
                  <a:srgbClr val="0070C0"/>
                </a:solidFill>
              </a:rPr>
              <a:t>.</a:t>
            </a:r>
          </a:p>
          <a:p>
            <a:pPr>
              <a:lnSpc>
                <a:spcPct val="90000"/>
              </a:lnSpc>
              <a:defRPr/>
            </a:pPr>
            <a:r>
              <a:rPr lang="tr-TR" b="1" dirty="0" smtClean="0">
                <a:solidFill>
                  <a:srgbClr val="002060"/>
                </a:solidFill>
              </a:rPr>
              <a:t>Faaliyetler - Uygulamalar</a:t>
            </a:r>
            <a:endParaRPr lang="tr-TR" b="1" dirty="0">
              <a:solidFill>
                <a:srgbClr val="002060"/>
              </a:solidFill>
            </a:endParaRPr>
          </a:p>
          <a:p>
            <a:pPr>
              <a:lnSpc>
                <a:spcPct val="90000"/>
              </a:lnSpc>
              <a:defRPr/>
            </a:pPr>
            <a:r>
              <a:rPr lang="tr-TR" b="1" dirty="0">
                <a:solidFill>
                  <a:srgbClr val="002060"/>
                </a:solidFill>
              </a:rPr>
              <a:t>Tahakkuk Esaslı Muhasebe</a:t>
            </a:r>
          </a:p>
          <a:p>
            <a:pPr>
              <a:lnSpc>
                <a:spcPct val="90000"/>
              </a:lnSpc>
              <a:defRPr/>
            </a:pPr>
            <a:r>
              <a:rPr lang="tr-TR" b="1" dirty="0">
                <a:solidFill>
                  <a:srgbClr val="002060"/>
                </a:solidFill>
              </a:rPr>
              <a:t>Faaliyet </a:t>
            </a:r>
            <a:r>
              <a:rPr lang="tr-TR" b="1" dirty="0" smtClean="0">
                <a:solidFill>
                  <a:srgbClr val="002060"/>
                </a:solidFill>
              </a:rPr>
              <a:t>Raporları</a:t>
            </a:r>
          </a:p>
          <a:p>
            <a:pPr>
              <a:lnSpc>
                <a:spcPct val="90000"/>
              </a:lnSpc>
              <a:defRPr/>
            </a:pPr>
            <a:r>
              <a:rPr lang="tr-TR" b="1" dirty="0" smtClean="0">
                <a:solidFill>
                  <a:srgbClr val="002060"/>
                </a:solidFill>
              </a:rPr>
              <a:t>Performans Değerlendirmesi </a:t>
            </a:r>
            <a:r>
              <a:rPr lang="tr-TR" b="1" dirty="0" smtClean="0">
                <a:solidFill>
                  <a:srgbClr val="0070C0"/>
                </a:solidFill>
              </a:rPr>
              <a:t>(ve </a:t>
            </a:r>
            <a:r>
              <a:rPr lang="tr-TR" b="1" dirty="0" err="1" smtClean="0">
                <a:solidFill>
                  <a:srgbClr val="0070C0"/>
                </a:solidFill>
              </a:rPr>
              <a:t>Dntimi</a:t>
            </a:r>
            <a:r>
              <a:rPr lang="tr-TR" b="1" dirty="0" smtClean="0">
                <a:solidFill>
                  <a:srgbClr val="0070C0"/>
                </a:solidFill>
              </a:rPr>
              <a:t>)</a:t>
            </a:r>
            <a:endParaRPr lang="tr-TR" b="1" dirty="0">
              <a:solidFill>
                <a:srgbClr val="0070C0"/>
              </a:solidFill>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683568" y="1447800"/>
            <a:ext cx="7992888" cy="4800600"/>
          </a:xfrm>
        </p:spPr>
        <p:txBody>
          <a:bodyPr/>
          <a:lstStyle/>
          <a:p>
            <a:pPr algn="just"/>
            <a:r>
              <a:rPr lang="tr-TR" dirty="0" smtClean="0"/>
              <a:t> </a:t>
            </a:r>
            <a:r>
              <a:rPr lang="tr-TR" dirty="0" smtClean="0">
                <a:solidFill>
                  <a:srgbClr val="002060"/>
                </a:solidFill>
              </a:rPr>
              <a:t>Bakanlık (Maliye), gerek görülmesi halinde mahalli idarelerin performans programlarının gönderilmesini isteyebilir.  </a:t>
            </a:r>
          </a:p>
          <a:p>
            <a:pPr algn="just">
              <a:buNone/>
            </a:pPr>
            <a:r>
              <a:rPr lang="tr-TR" sz="2800" b="1" i="1" dirty="0" smtClean="0">
                <a:solidFill>
                  <a:srgbClr val="002060"/>
                </a:solidFill>
              </a:rPr>
              <a:t>    Yönetmelik- md.7)</a:t>
            </a:r>
            <a:endParaRPr lang="tr-TR" sz="2800" b="1" i="1" dirty="0">
              <a:solidFill>
                <a:srgbClr val="002060"/>
              </a:solidFill>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idx="4294967295"/>
          </p:nvPr>
        </p:nvSpPr>
        <p:spPr>
          <a:xfrm>
            <a:off x="971600" y="188913"/>
            <a:ext cx="7848550" cy="792162"/>
          </a:xfrm>
        </p:spPr>
        <p:txBody>
          <a:bodyPr/>
          <a:lstStyle/>
          <a:p>
            <a:pPr>
              <a:defRPr/>
            </a:pPr>
            <a:r>
              <a:rPr lang="tr-TR" sz="2400" i="1" dirty="0" smtClean="0">
                <a:solidFill>
                  <a:srgbClr val="FF7C80"/>
                </a:solidFill>
                <a:effectLst>
                  <a:outerShdw blurRad="38100" dist="38100" dir="2700000" algn="tl">
                    <a:srgbClr val="C0C0C0"/>
                  </a:outerShdw>
                </a:effectLst>
                <a:latin typeface="Times New Roman" pitchFamily="18" charset="0"/>
              </a:rPr>
              <a:t>  </a:t>
            </a:r>
            <a:r>
              <a:rPr lang="tr-TR" sz="3200" b="1" dirty="0" smtClean="0">
                <a:solidFill>
                  <a:srgbClr val="CC0066"/>
                </a:solidFill>
                <a:latin typeface="Times New Roman" pitchFamily="18" charset="0"/>
              </a:rPr>
              <a:t>Hesap Verme Sorumluluğu</a:t>
            </a:r>
            <a:r>
              <a:rPr lang="tr-TR" sz="3200" b="1" i="1" dirty="0" smtClean="0">
                <a:solidFill>
                  <a:srgbClr val="CC0066"/>
                </a:solidFill>
                <a:effectLst>
                  <a:outerShdw blurRad="38100" dist="38100" dir="2700000" algn="tl">
                    <a:srgbClr val="C0C0C0"/>
                  </a:outerShdw>
                </a:effectLst>
                <a:latin typeface="Times New Roman" pitchFamily="18" charset="0"/>
              </a:rPr>
              <a:t>   </a:t>
            </a:r>
            <a:r>
              <a:rPr lang="tr-TR" sz="3200" b="1" i="1" dirty="0" smtClean="0">
                <a:solidFill>
                  <a:srgbClr val="CC0000"/>
                </a:solidFill>
                <a:effectLst>
                  <a:outerShdw blurRad="38100" dist="38100" dir="2700000" algn="tl">
                    <a:srgbClr val="C0C0C0"/>
                  </a:outerShdw>
                </a:effectLst>
                <a:latin typeface="Times New Roman" pitchFamily="18" charset="0"/>
              </a:rPr>
              <a:t>(</a:t>
            </a:r>
            <a:r>
              <a:rPr lang="tr-TR" sz="2400" b="1" i="1" dirty="0" smtClean="0">
                <a:solidFill>
                  <a:srgbClr val="CC0000"/>
                </a:solidFill>
                <a:effectLst>
                  <a:outerShdw blurRad="38100" dist="38100" dir="2700000" algn="tl">
                    <a:srgbClr val="C0C0C0"/>
                  </a:outerShdw>
                </a:effectLst>
                <a:latin typeface="Times New Roman" pitchFamily="18" charset="0"/>
              </a:rPr>
              <a:t>5018 S.K md.8)</a:t>
            </a:r>
            <a:endParaRPr lang="tr-TR" sz="2400" b="1" i="1" dirty="0" smtClean="0">
              <a:solidFill>
                <a:srgbClr val="CC0000"/>
              </a:solidFill>
              <a:latin typeface="Times New Roman" pitchFamily="18" charset="0"/>
            </a:endParaRPr>
          </a:p>
        </p:txBody>
      </p:sp>
      <p:sp>
        <p:nvSpPr>
          <p:cNvPr id="16387" name="Rectangle 3"/>
          <p:cNvSpPr>
            <a:spLocks noGrp="1" noChangeArrowheads="1"/>
          </p:cNvSpPr>
          <p:nvPr>
            <p:ph type="body" idx="4294967295"/>
          </p:nvPr>
        </p:nvSpPr>
        <p:spPr>
          <a:xfrm>
            <a:off x="611560" y="1052513"/>
            <a:ext cx="8353053" cy="5591175"/>
          </a:xfrm>
        </p:spPr>
        <p:txBody>
          <a:bodyPr/>
          <a:lstStyle/>
          <a:p>
            <a:pPr algn="just" eaLnBrk="1" hangingPunct="1">
              <a:lnSpc>
                <a:spcPct val="90000"/>
              </a:lnSpc>
              <a:defRPr/>
            </a:pPr>
            <a:r>
              <a:rPr lang="tr-TR" sz="3000" dirty="0" smtClean="0">
                <a:solidFill>
                  <a:srgbClr val="002060"/>
                </a:solidFill>
                <a:effectLst>
                  <a:outerShdw blurRad="38100" dist="38100" dir="2700000" algn="tl">
                    <a:srgbClr val="C0C0C0"/>
                  </a:outerShdw>
                </a:effectLst>
                <a:latin typeface="Times New Roman" pitchFamily="18" charset="0"/>
              </a:rPr>
              <a:t>Her türlü kamu kaynağının elde edilmesi ve kullanılmasında görevli ve yetkili olanlar, kaynakların, </a:t>
            </a:r>
          </a:p>
          <a:p>
            <a:pPr algn="just" eaLnBrk="1" hangingPunct="1">
              <a:lnSpc>
                <a:spcPct val="90000"/>
              </a:lnSpc>
              <a:buFont typeface="Wingdings" pitchFamily="2" charset="2"/>
              <a:buChar char="ü"/>
              <a:defRPr/>
            </a:pPr>
            <a:r>
              <a:rPr lang="tr-TR" sz="3000" dirty="0" smtClean="0">
                <a:solidFill>
                  <a:srgbClr val="002060"/>
                </a:solidFill>
                <a:effectLst>
                  <a:outerShdw blurRad="38100" dist="38100" dir="2700000" algn="tl">
                    <a:srgbClr val="C0C0C0"/>
                  </a:outerShdw>
                </a:effectLst>
                <a:latin typeface="Times New Roman" pitchFamily="18" charset="0"/>
              </a:rPr>
              <a:t> etkili, ekonomik, verimli ve hukuka uygun olarak                                                                       </a:t>
            </a:r>
          </a:p>
          <a:p>
            <a:pPr algn="just" eaLnBrk="1" hangingPunct="1">
              <a:lnSpc>
                <a:spcPct val="90000"/>
              </a:lnSpc>
              <a:buFont typeface="Wingdings" pitchFamily="2" charset="2"/>
              <a:buChar char="ü"/>
              <a:defRPr/>
            </a:pPr>
            <a:r>
              <a:rPr lang="tr-TR" sz="3000" dirty="0" smtClean="0">
                <a:solidFill>
                  <a:srgbClr val="002060"/>
                </a:solidFill>
                <a:effectLst>
                  <a:outerShdw blurRad="38100" dist="38100" dir="2700000" algn="tl">
                    <a:srgbClr val="C0C0C0"/>
                  </a:outerShdw>
                </a:effectLst>
                <a:latin typeface="Times New Roman" pitchFamily="18" charset="0"/>
              </a:rPr>
              <a:t>  elde edilmesinden,</a:t>
            </a:r>
          </a:p>
          <a:p>
            <a:pPr algn="just" eaLnBrk="1" hangingPunct="1">
              <a:lnSpc>
                <a:spcPct val="90000"/>
              </a:lnSpc>
              <a:buFont typeface="Wingdings" pitchFamily="2" charset="2"/>
              <a:buChar char="ü"/>
              <a:defRPr/>
            </a:pPr>
            <a:r>
              <a:rPr lang="tr-TR" sz="3000" dirty="0" smtClean="0">
                <a:solidFill>
                  <a:srgbClr val="002060"/>
                </a:solidFill>
                <a:effectLst>
                  <a:outerShdw blurRad="38100" dist="38100" dir="2700000" algn="tl">
                    <a:srgbClr val="C0C0C0"/>
                  </a:outerShdw>
                </a:effectLst>
                <a:latin typeface="Times New Roman" pitchFamily="18" charset="0"/>
              </a:rPr>
              <a:t>  kullanılmasından, </a:t>
            </a:r>
          </a:p>
          <a:p>
            <a:pPr algn="just" eaLnBrk="1" hangingPunct="1">
              <a:lnSpc>
                <a:spcPct val="90000"/>
              </a:lnSpc>
              <a:buFont typeface="Wingdings" pitchFamily="2" charset="2"/>
              <a:buChar char="ü"/>
              <a:defRPr/>
            </a:pPr>
            <a:r>
              <a:rPr lang="tr-TR" sz="3000" dirty="0" smtClean="0">
                <a:solidFill>
                  <a:srgbClr val="002060"/>
                </a:solidFill>
                <a:effectLst>
                  <a:outerShdw blurRad="38100" dist="38100" dir="2700000" algn="tl">
                    <a:srgbClr val="C0C0C0"/>
                  </a:outerShdw>
                </a:effectLst>
                <a:latin typeface="Times New Roman" pitchFamily="18" charset="0"/>
              </a:rPr>
              <a:t>  muhasebeleştirilmesinden,</a:t>
            </a:r>
          </a:p>
          <a:p>
            <a:pPr algn="just" eaLnBrk="1" hangingPunct="1">
              <a:lnSpc>
                <a:spcPct val="90000"/>
              </a:lnSpc>
              <a:buFont typeface="Wingdings" pitchFamily="2" charset="2"/>
              <a:buChar char="ü"/>
              <a:defRPr/>
            </a:pPr>
            <a:r>
              <a:rPr lang="tr-TR" sz="3000" dirty="0" smtClean="0">
                <a:solidFill>
                  <a:srgbClr val="002060"/>
                </a:solidFill>
                <a:effectLst>
                  <a:outerShdw blurRad="38100" dist="38100" dir="2700000" algn="tl">
                    <a:srgbClr val="C0C0C0"/>
                  </a:outerShdw>
                </a:effectLst>
                <a:latin typeface="Times New Roman" pitchFamily="18" charset="0"/>
              </a:rPr>
              <a:t>  raporlanmasından ve </a:t>
            </a:r>
          </a:p>
          <a:p>
            <a:pPr algn="just" eaLnBrk="1" hangingPunct="1">
              <a:lnSpc>
                <a:spcPct val="90000"/>
              </a:lnSpc>
              <a:buFont typeface="Wingdings" pitchFamily="2" charset="2"/>
              <a:buChar char="ü"/>
              <a:defRPr/>
            </a:pPr>
            <a:r>
              <a:rPr lang="tr-TR" sz="3000" dirty="0" smtClean="0">
                <a:solidFill>
                  <a:srgbClr val="002060"/>
                </a:solidFill>
                <a:effectLst>
                  <a:outerShdw blurRad="38100" dist="38100" dir="2700000" algn="tl">
                    <a:srgbClr val="C0C0C0"/>
                  </a:outerShdw>
                </a:effectLst>
                <a:latin typeface="Times New Roman" pitchFamily="18" charset="0"/>
              </a:rPr>
              <a:t>  kötüye kullanılmaması için gerekli önlemlerin alınmasından sorumludur ve yetkili kılınmış mercilere hesap vermek zorundadır. </a:t>
            </a:r>
            <a:endParaRPr lang="tr-TR" sz="3000" i="1" dirty="0" smtClean="0">
              <a:solidFill>
                <a:srgbClr val="002060"/>
              </a:solidFill>
              <a:effectLst>
                <a:outerShdw blurRad="38100" dist="38100" dir="2700000" algn="tl">
                  <a:srgbClr val="C0C0C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899592" y="1447800"/>
            <a:ext cx="7920880" cy="4800600"/>
          </a:xfrm>
        </p:spPr>
        <p:txBody>
          <a:bodyPr/>
          <a:lstStyle/>
          <a:p>
            <a:pPr algn="ctr"/>
            <a:endParaRPr lang="tr-TR" dirty="0" smtClean="0"/>
          </a:p>
          <a:p>
            <a:pPr algn="ctr"/>
            <a:endParaRPr lang="tr-TR" dirty="0" smtClean="0"/>
          </a:p>
          <a:p>
            <a:pPr algn="ctr"/>
            <a:r>
              <a:rPr lang="tr-TR" sz="4000" b="1" dirty="0" smtClean="0">
                <a:solidFill>
                  <a:srgbClr val="CC0066"/>
                </a:solidFill>
              </a:rPr>
              <a:t>T E Ş E K K Ü R L E R</a:t>
            </a:r>
            <a:endParaRPr lang="tr-TR" sz="4000" b="1" dirty="0">
              <a:solidFill>
                <a:srgbClr val="CC0066"/>
              </a:solidFill>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548680"/>
            <a:ext cx="7890080" cy="1143000"/>
          </a:xfrm>
        </p:spPr>
        <p:txBody>
          <a:bodyPr/>
          <a:lstStyle/>
          <a:p>
            <a:r>
              <a:rPr lang="tr-TR" b="1" dirty="0" smtClean="0">
                <a:solidFill>
                  <a:srgbClr val="FF0000"/>
                </a:solidFill>
              </a:rPr>
              <a:t>DUR  YOLCU !</a:t>
            </a:r>
            <a:endParaRPr lang="tr-TR" b="1" dirty="0">
              <a:solidFill>
                <a:srgbClr val="FF0000"/>
              </a:solidFill>
            </a:endParaRPr>
          </a:p>
        </p:txBody>
      </p:sp>
      <p:sp>
        <p:nvSpPr>
          <p:cNvPr id="3" name="2 İçerik Yer Tutucusu"/>
          <p:cNvSpPr>
            <a:spLocks noGrp="1"/>
          </p:cNvSpPr>
          <p:nvPr>
            <p:ph idx="1"/>
          </p:nvPr>
        </p:nvSpPr>
        <p:spPr>
          <a:xfrm>
            <a:off x="539552" y="1916832"/>
            <a:ext cx="8604448" cy="4331568"/>
          </a:xfrm>
        </p:spPr>
        <p:txBody>
          <a:bodyPr/>
          <a:lstStyle/>
          <a:p>
            <a:r>
              <a:rPr lang="tr-TR" dirty="0" smtClean="0">
                <a:solidFill>
                  <a:srgbClr val="C00000"/>
                </a:solidFill>
              </a:rPr>
              <a:t>BİLMEDEN GELİP BASTIĞIN BU TOPRAKLAR,</a:t>
            </a:r>
          </a:p>
          <a:p>
            <a:r>
              <a:rPr lang="tr-TR" dirty="0" smtClean="0">
                <a:solidFill>
                  <a:srgbClr val="C00000"/>
                </a:solidFill>
              </a:rPr>
              <a:t>      BİR DEVRİN BATTIĞI  YERDİR.</a:t>
            </a:r>
          </a:p>
          <a:p>
            <a:r>
              <a:rPr lang="tr-TR" dirty="0" smtClean="0">
                <a:solidFill>
                  <a:srgbClr val="C00000"/>
                </a:solidFill>
              </a:rPr>
              <a:t>EĞİL DE KULAK VER!  BU SESSİZ  YIĞIN, </a:t>
            </a:r>
          </a:p>
          <a:p>
            <a:r>
              <a:rPr lang="tr-TR" dirty="0" smtClean="0">
                <a:solidFill>
                  <a:srgbClr val="C00000"/>
                </a:solidFill>
              </a:rPr>
              <a:t>      BİR VATAN KALBİNİN ATTIĞI YERDİR.</a:t>
            </a:r>
          </a:p>
          <a:p>
            <a:endParaRPr lang="tr-TR" dirty="0" smtClean="0">
              <a:solidFill>
                <a:srgbClr val="C00000"/>
              </a:solidFill>
            </a:endParaRPr>
          </a:p>
          <a:p>
            <a:r>
              <a:rPr lang="tr-TR" b="1" i="1" dirty="0" smtClean="0">
                <a:solidFill>
                  <a:srgbClr val="00B050"/>
                </a:solidFill>
              </a:rPr>
              <a:t>ÇANAKKALE ŞEHİTLERİMİZİ,</a:t>
            </a:r>
          </a:p>
          <a:p>
            <a:r>
              <a:rPr lang="tr-TR" b="1" i="1" dirty="0" smtClean="0">
                <a:solidFill>
                  <a:srgbClr val="00B050"/>
                </a:solidFill>
              </a:rPr>
              <a:t>RAHMETLE,  MİNNETLE  ANIYORUZ.</a:t>
            </a:r>
            <a:endParaRPr lang="tr-TR" b="1" i="1" dirty="0">
              <a:solidFill>
                <a:srgbClr val="00B050"/>
              </a:solidFill>
            </a:endParaRPr>
          </a:p>
        </p:txBody>
      </p:sp>
    </p:spTree>
    <p:extLst>
      <p:ext uri="{BB962C8B-B14F-4D97-AF65-F5344CB8AC3E}">
        <p14:creationId xmlns:p14="http://schemas.microsoft.com/office/powerpoint/2010/main" val="137999913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AutoShape 4"/>
          <p:cNvSpPr>
            <a:spLocks noGrp="1" noChangeArrowheads="1"/>
          </p:cNvSpPr>
          <p:nvPr>
            <p:ph type="ctrTitle"/>
          </p:nvPr>
        </p:nvSpPr>
        <p:spPr>
          <a:xfrm>
            <a:off x="1259632" y="228600"/>
            <a:ext cx="7274768" cy="968152"/>
          </a:xfrm>
          <a:prstGeom prst="roundRect">
            <a:avLst>
              <a:gd name="adj" fmla="val 21667"/>
            </a:avLst>
          </a:prstGeom>
          <a:solidFill>
            <a:srgbClr val="0000FF"/>
          </a:solidFill>
        </p:spPr>
        <p:txBody>
          <a:bodyPr/>
          <a:lstStyle/>
          <a:p>
            <a:pPr eaLnBrk="1" hangingPunct="1">
              <a:defRPr/>
            </a:pPr>
            <a:r>
              <a:rPr lang="tr-TR" b="0" dirty="0">
                <a:solidFill>
                  <a:srgbClr val="FFFF00"/>
                </a:solidFill>
              </a:rPr>
              <a:t>Stratejik Planlama</a:t>
            </a:r>
            <a:r>
              <a:rPr lang="tr-TR" dirty="0">
                <a:solidFill>
                  <a:srgbClr val="FFFF00"/>
                </a:solidFill>
              </a:rPr>
              <a:t>  </a:t>
            </a:r>
          </a:p>
        </p:txBody>
      </p:sp>
      <p:sp>
        <p:nvSpPr>
          <p:cNvPr id="4101" name="Rectangle 5"/>
          <p:cNvSpPr>
            <a:spLocks noGrp="1" noChangeArrowheads="1"/>
          </p:cNvSpPr>
          <p:nvPr>
            <p:ph type="subTitle" idx="1"/>
          </p:nvPr>
        </p:nvSpPr>
        <p:spPr>
          <a:xfrm>
            <a:off x="755576" y="1484784"/>
            <a:ext cx="8236024" cy="5184576"/>
          </a:xfrm>
        </p:spPr>
        <p:txBody>
          <a:bodyPr/>
          <a:lstStyle/>
          <a:p>
            <a:pPr indent="176213" eaLnBrk="1" hangingPunct="1">
              <a:defRPr/>
            </a:pPr>
            <a:r>
              <a:rPr lang="tr-TR" sz="2800" b="1" dirty="0">
                <a:solidFill>
                  <a:srgbClr val="002060"/>
                </a:solidFill>
              </a:rPr>
              <a:t>Kamu idareleri; </a:t>
            </a:r>
          </a:p>
          <a:p>
            <a:pPr indent="176213" eaLnBrk="1" hangingPunct="1">
              <a:defRPr/>
            </a:pPr>
            <a:r>
              <a:rPr lang="tr-TR" sz="2800" b="1" dirty="0">
                <a:solidFill>
                  <a:srgbClr val="002060"/>
                </a:solidFill>
              </a:rPr>
              <a:t>Geleceğe ilişkin misyon ve vizyonlarını </a:t>
            </a:r>
            <a:r>
              <a:rPr lang="tr-TR" sz="2800" b="1" dirty="0" smtClean="0">
                <a:solidFill>
                  <a:srgbClr val="002060"/>
                </a:solidFill>
              </a:rPr>
              <a:t> </a:t>
            </a:r>
          </a:p>
          <a:p>
            <a:pPr indent="176213" eaLnBrk="1" hangingPunct="1">
              <a:defRPr/>
            </a:pPr>
            <a:r>
              <a:rPr lang="tr-TR" sz="2800" b="1" dirty="0" smtClean="0">
                <a:solidFill>
                  <a:srgbClr val="002060"/>
                </a:solidFill>
              </a:rPr>
              <a:t>oluşturmak</a:t>
            </a:r>
            <a:r>
              <a:rPr lang="tr-TR" sz="2800" b="1" dirty="0">
                <a:solidFill>
                  <a:srgbClr val="002060"/>
                </a:solidFill>
              </a:rPr>
              <a:t>, </a:t>
            </a:r>
          </a:p>
          <a:p>
            <a:pPr indent="176213" eaLnBrk="1" hangingPunct="1">
              <a:defRPr/>
            </a:pPr>
            <a:r>
              <a:rPr lang="tr-TR" sz="2800" b="1" dirty="0">
                <a:solidFill>
                  <a:srgbClr val="002060"/>
                </a:solidFill>
              </a:rPr>
              <a:t>Stratejik amaçlar ve ölçülebilir hedefler </a:t>
            </a:r>
            <a:endParaRPr lang="tr-TR" sz="2800" b="1" dirty="0" smtClean="0">
              <a:solidFill>
                <a:srgbClr val="002060"/>
              </a:solidFill>
            </a:endParaRPr>
          </a:p>
          <a:p>
            <a:pPr indent="176213" eaLnBrk="1" hangingPunct="1">
              <a:defRPr/>
            </a:pPr>
            <a:r>
              <a:rPr lang="tr-TR" sz="2800" b="1" dirty="0" smtClean="0">
                <a:solidFill>
                  <a:srgbClr val="002060"/>
                </a:solidFill>
              </a:rPr>
              <a:t>saptamak</a:t>
            </a:r>
            <a:r>
              <a:rPr lang="tr-TR" sz="2800" b="1" dirty="0">
                <a:solidFill>
                  <a:srgbClr val="002060"/>
                </a:solidFill>
              </a:rPr>
              <a:t>, </a:t>
            </a:r>
          </a:p>
          <a:p>
            <a:pPr indent="176213" eaLnBrk="1" hangingPunct="1">
              <a:defRPr/>
            </a:pPr>
            <a:r>
              <a:rPr lang="tr-TR" sz="2800" b="1" dirty="0">
                <a:solidFill>
                  <a:srgbClr val="002060"/>
                </a:solidFill>
              </a:rPr>
              <a:t>Performanslarını önceden belirlenmiş olan </a:t>
            </a:r>
            <a:r>
              <a:rPr lang="tr-TR" sz="2800" b="1" dirty="0" smtClean="0">
                <a:solidFill>
                  <a:srgbClr val="002060"/>
                </a:solidFill>
              </a:rPr>
              <a:t>     </a:t>
            </a:r>
          </a:p>
          <a:p>
            <a:pPr indent="176213" eaLnBrk="1" hangingPunct="1">
              <a:defRPr/>
            </a:pPr>
            <a:r>
              <a:rPr lang="tr-TR" sz="2800" b="1" dirty="0" smtClean="0">
                <a:solidFill>
                  <a:srgbClr val="002060"/>
                </a:solidFill>
              </a:rPr>
              <a:t>göstergeler </a:t>
            </a:r>
            <a:r>
              <a:rPr lang="tr-TR" sz="2800" b="1" dirty="0">
                <a:solidFill>
                  <a:srgbClr val="002060"/>
                </a:solidFill>
              </a:rPr>
              <a:t>doğrultusunda ölçmek ve </a:t>
            </a:r>
            <a:r>
              <a:rPr lang="tr-TR" sz="2800" b="1" dirty="0" smtClean="0">
                <a:solidFill>
                  <a:srgbClr val="002060"/>
                </a:solidFill>
              </a:rPr>
              <a:t>  </a:t>
            </a:r>
          </a:p>
          <a:p>
            <a:pPr indent="176213" eaLnBrk="1" hangingPunct="1">
              <a:defRPr/>
            </a:pPr>
            <a:r>
              <a:rPr lang="tr-TR" sz="2800" b="1" dirty="0" smtClean="0">
                <a:solidFill>
                  <a:srgbClr val="002060"/>
                </a:solidFill>
              </a:rPr>
              <a:t>değerlendirmesini </a:t>
            </a:r>
            <a:r>
              <a:rPr lang="tr-TR" sz="2800" b="1" dirty="0">
                <a:solidFill>
                  <a:srgbClr val="002060"/>
                </a:solidFill>
              </a:rPr>
              <a:t>yapmak amacıyla </a:t>
            </a:r>
          </a:p>
          <a:p>
            <a:pPr indent="176213" eaLnBrk="1" hangingPunct="1">
              <a:defRPr/>
            </a:pPr>
            <a:r>
              <a:rPr lang="tr-TR" sz="2800" b="1" dirty="0">
                <a:solidFill>
                  <a:srgbClr val="0070C0"/>
                </a:solidFill>
              </a:rPr>
              <a:t>Stratejik plan </a:t>
            </a:r>
            <a:r>
              <a:rPr lang="tr-TR" sz="2800" b="1" dirty="0">
                <a:solidFill>
                  <a:srgbClr val="002060"/>
                </a:solidFill>
              </a:rPr>
              <a:t>hazırlarlar</a:t>
            </a:r>
            <a:r>
              <a:rPr lang="tr-TR" sz="2800" b="1" dirty="0">
                <a:solidFill>
                  <a:schemeClr val="folHlink"/>
                </a:solidFill>
              </a:rPr>
              <a:t>. </a:t>
            </a:r>
            <a:r>
              <a:rPr lang="tr-TR" b="1" i="1" dirty="0">
                <a:solidFill>
                  <a:srgbClr val="C00000"/>
                </a:solidFill>
              </a:rPr>
              <a:t>(5018-Md. 9)</a:t>
            </a:r>
            <a:r>
              <a:rPr lang="tr-TR" i="1" dirty="0">
                <a:solidFill>
                  <a:srgbClr val="C00000"/>
                </a:solidFill>
              </a:rPr>
              <a:t> </a:t>
            </a:r>
          </a:p>
        </p:txBody>
      </p:sp>
    </p:spTree>
    <p:extLst>
      <p:ext uri="{BB962C8B-B14F-4D97-AF65-F5344CB8AC3E}">
        <p14:creationId xmlns:p14="http://schemas.microsoft.com/office/powerpoint/2010/main" val="9810656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AutoShape 4"/>
          <p:cNvSpPr>
            <a:spLocks noGrp="1" noChangeArrowheads="1"/>
          </p:cNvSpPr>
          <p:nvPr>
            <p:ph type="title"/>
          </p:nvPr>
        </p:nvSpPr>
        <p:spPr>
          <a:xfrm>
            <a:off x="1043608" y="274638"/>
            <a:ext cx="7890080" cy="1143000"/>
          </a:xfrm>
          <a:prstGeom prst="roundRect">
            <a:avLst>
              <a:gd name="adj" fmla="val 21667"/>
            </a:avLst>
          </a:prstGeom>
          <a:solidFill>
            <a:srgbClr val="0000FF"/>
          </a:solidFill>
        </p:spPr>
        <p:txBody>
          <a:bodyPr/>
          <a:lstStyle/>
          <a:p>
            <a:pPr eaLnBrk="1" hangingPunct="1">
              <a:defRPr/>
            </a:pPr>
            <a:r>
              <a:rPr lang="tr-TR" dirty="0">
                <a:solidFill>
                  <a:srgbClr val="FFFF00"/>
                </a:solidFill>
              </a:rPr>
              <a:t>Stratejik Planlama  </a:t>
            </a:r>
          </a:p>
        </p:txBody>
      </p:sp>
      <p:sp>
        <p:nvSpPr>
          <p:cNvPr id="11269" name="Rectangle 5"/>
          <p:cNvSpPr>
            <a:spLocks noGrp="1" noChangeArrowheads="1"/>
          </p:cNvSpPr>
          <p:nvPr>
            <p:ph type="body" idx="1"/>
          </p:nvPr>
        </p:nvSpPr>
        <p:spPr>
          <a:xfrm>
            <a:off x="899592" y="1371600"/>
            <a:ext cx="8015808" cy="5486400"/>
          </a:xfrm>
        </p:spPr>
        <p:txBody>
          <a:bodyPr>
            <a:normAutofit fontScale="92500" lnSpcReduction="10000"/>
          </a:bodyPr>
          <a:lstStyle/>
          <a:p>
            <a:pPr marL="0" indent="176213" algn="just" eaLnBrk="1" hangingPunct="1">
              <a:buFont typeface="Wingdings" pitchFamily="2" charset="2"/>
              <a:buNone/>
              <a:defRPr/>
            </a:pPr>
            <a:r>
              <a:rPr lang="tr-TR" b="1" dirty="0"/>
              <a:t>	</a:t>
            </a:r>
            <a:r>
              <a:rPr lang="tr-TR" sz="3600" b="1" dirty="0">
                <a:solidFill>
                  <a:srgbClr val="002060"/>
                </a:solidFill>
              </a:rPr>
              <a:t>Kamu idareleri, kamu hizmetlerini istenilen düzeyde ve kalitede sunulabilmek için </a:t>
            </a:r>
            <a:r>
              <a:rPr lang="tr-TR" sz="3600" b="1" u="sng" dirty="0">
                <a:solidFill>
                  <a:srgbClr val="0070C0"/>
                </a:solidFill>
              </a:rPr>
              <a:t>bütçeleri</a:t>
            </a:r>
            <a:r>
              <a:rPr lang="tr-TR" sz="3600" b="1" dirty="0">
                <a:solidFill>
                  <a:srgbClr val="002060"/>
                </a:solidFill>
              </a:rPr>
              <a:t> ile program ve proje bazında </a:t>
            </a:r>
            <a:r>
              <a:rPr lang="tr-TR" sz="3600" b="1" u="sng" dirty="0">
                <a:solidFill>
                  <a:srgbClr val="0070C0"/>
                </a:solidFill>
              </a:rPr>
              <a:t>kaynak tahsislerini</a:t>
            </a:r>
            <a:r>
              <a:rPr lang="tr-TR" sz="3600" b="1" dirty="0">
                <a:solidFill>
                  <a:srgbClr val="0070C0"/>
                </a:solidFill>
              </a:rPr>
              <a:t>; </a:t>
            </a:r>
            <a:r>
              <a:rPr lang="tr-TR" sz="3600" b="1" u="sng" dirty="0">
                <a:solidFill>
                  <a:srgbClr val="0070C0"/>
                </a:solidFill>
              </a:rPr>
              <a:t>stratejik planlarına</a:t>
            </a:r>
            <a:r>
              <a:rPr lang="tr-TR" sz="3600" b="1" dirty="0">
                <a:solidFill>
                  <a:srgbClr val="0070C0"/>
                </a:solidFill>
              </a:rPr>
              <a:t> </a:t>
            </a:r>
            <a:r>
              <a:rPr lang="tr-TR" sz="3600" b="1" dirty="0">
                <a:solidFill>
                  <a:srgbClr val="002060"/>
                </a:solidFill>
              </a:rPr>
              <a:t>ve </a:t>
            </a:r>
            <a:r>
              <a:rPr lang="tr-TR" sz="3600" b="1" u="sng" dirty="0">
                <a:solidFill>
                  <a:srgbClr val="0070C0"/>
                </a:solidFill>
              </a:rPr>
              <a:t>performans </a:t>
            </a:r>
            <a:r>
              <a:rPr lang="tr-TR" sz="3600" b="1" u="sng" dirty="0" smtClean="0">
                <a:solidFill>
                  <a:srgbClr val="0070C0"/>
                </a:solidFill>
              </a:rPr>
              <a:t>göstergelerine</a:t>
            </a:r>
            <a:r>
              <a:rPr lang="tr-TR" sz="3600" b="1" dirty="0" smtClean="0">
                <a:solidFill>
                  <a:srgbClr val="0070C0"/>
                </a:solidFill>
              </a:rPr>
              <a:t> </a:t>
            </a:r>
            <a:r>
              <a:rPr lang="tr-TR" sz="3600" b="1" dirty="0" smtClean="0">
                <a:solidFill>
                  <a:srgbClr val="002060"/>
                </a:solidFill>
              </a:rPr>
              <a:t>dayandırmak zorunda-dırlar</a:t>
            </a:r>
            <a:r>
              <a:rPr lang="tr-TR" sz="3600" b="1" dirty="0">
                <a:solidFill>
                  <a:srgbClr val="002060"/>
                </a:solidFill>
              </a:rPr>
              <a:t>. </a:t>
            </a:r>
          </a:p>
          <a:p>
            <a:pPr marL="0" indent="176213" algn="just" eaLnBrk="1" hangingPunct="1">
              <a:buFont typeface="Wingdings" pitchFamily="2" charset="2"/>
              <a:buNone/>
              <a:defRPr/>
            </a:pPr>
            <a:r>
              <a:rPr lang="tr-TR" sz="3600" b="1" dirty="0">
                <a:solidFill>
                  <a:srgbClr val="002060"/>
                </a:solidFill>
              </a:rPr>
              <a:t>	Stratejik plan hazırlanmasına yönelik usul ve esasların belirlenmesine Devlet Planlama Teşkilatı Müsteşarlığı yetkilidir.</a:t>
            </a:r>
            <a:r>
              <a:rPr lang="tr-TR" sz="3600" dirty="0">
                <a:solidFill>
                  <a:srgbClr val="002060"/>
                </a:solidFill>
              </a:rPr>
              <a:t> </a:t>
            </a:r>
          </a:p>
        </p:txBody>
      </p:sp>
    </p:spTree>
    <p:extLst>
      <p:ext uri="{BB962C8B-B14F-4D97-AF65-F5344CB8AC3E}">
        <p14:creationId xmlns:p14="http://schemas.microsoft.com/office/powerpoint/2010/main" val="1898318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33073" y="476672"/>
            <a:ext cx="8208912" cy="1210146"/>
          </a:xfrm>
        </p:spPr>
        <p:txBody>
          <a:bodyPr>
            <a:noAutofit/>
          </a:bodyPr>
          <a:lstStyle/>
          <a:p>
            <a:r>
              <a:rPr lang="tr-TR" sz="3200" b="1" dirty="0">
                <a:solidFill>
                  <a:srgbClr val="990033"/>
                </a:solidFill>
              </a:rPr>
              <a:t>Kamu İç Kontrol Standartları</a:t>
            </a:r>
            <a:br>
              <a:rPr lang="tr-TR" sz="3200" b="1" dirty="0">
                <a:solidFill>
                  <a:srgbClr val="990033"/>
                </a:solidFill>
              </a:rPr>
            </a:br>
            <a:r>
              <a:rPr lang="tr-TR" sz="3200" b="1" dirty="0">
                <a:solidFill>
                  <a:srgbClr val="990033"/>
                </a:solidFill>
              </a:rPr>
              <a:t>(Standart- </a:t>
            </a:r>
            <a:r>
              <a:rPr lang="tr-TR" sz="3200" b="1" dirty="0" smtClean="0">
                <a:solidFill>
                  <a:srgbClr val="990033"/>
                </a:solidFill>
              </a:rPr>
              <a:t>2)</a:t>
            </a:r>
            <a:endParaRPr lang="tr-TR" sz="3200" dirty="0"/>
          </a:p>
        </p:txBody>
      </p:sp>
      <p:sp>
        <p:nvSpPr>
          <p:cNvPr id="3" name="İçerik Yer Tutucusu 2"/>
          <p:cNvSpPr>
            <a:spLocks noGrp="1"/>
          </p:cNvSpPr>
          <p:nvPr>
            <p:ph idx="1"/>
          </p:nvPr>
        </p:nvSpPr>
        <p:spPr>
          <a:xfrm>
            <a:off x="611560" y="1844824"/>
            <a:ext cx="8208912" cy="4824536"/>
          </a:xfrm>
        </p:spPr>
        <p:txBody>
          <a:bodyPr/>
          <a:lstStyle/>
          <a:p>
            <a:pPr algn="just"/>
            <a:r>
              <a:rPr lang="tr-TR" b="1" dirty="0">
                <a:solidFill>
                  <a:srgbClr val="333399"/>
                </a:solidFill>
              </a:rPr>
              <a:t>2.1.</a:t>
            </a:r>
            <a:r>
              <a:rPr lang="tr-TR" dirty="0">
                <a:solidFill>
                  <a:srgbClr val="333399"/>
                </a:solidFill>
              </a:rPr>
              <a:t> İdarenin </a:t>
            </a:r>
            <a:r>
              <a:rPr lang="tr-TR" b="1" dirty="0">
                <a:solidFill>
                  <a:srgbClr val="333399"/>
                </a:solidFill>
              </a:rPr>
              <a:t>misyonu</a:t>
            </a:r>
            <a:r>
              <a:rPr lang="tr-TR" dirty="0">
                <a:solidFill>
                  <a:srgbClr val="333399"/>
                </a:solidFill>
              </a:rPr>
              <a:t> yazılı olarak belirlenmeli, duyurulmalı ve personel tarafından benimsenmesi sağlanmalıdır. </a:t>
            </a:r>
          </a:p>
          <a:p>
            <a:pPr algn="just"/>
            <a:r>
              <a:rPr lang="tr-TR" b="1" dirty="0" smtClean="0">
                <a:solidFill>
                  <a:srgbClr val="333399"/>
                </a:solidFill>
              </a:rPr>
              <a:t>2.2</a:t>
            </a:r>
            <a:r>
              <a:rPr lang="tr-TR" b="1" dirty="0">
                <a:solidFill>
                  <a:srgbClr val="333399"/>
                </a:solidFill>
              </a:rPr>
              <a:t>.</a:t>
            </a:r>
            <a:r>
              <a:rPr lang="tr-TR" dirty="0">
                <a:solidFill>
                  <a:srgbClr val="333399"/>
                </a:solidFill>
              </a:rPr>
              <a:t> Misyonun gerçekleştirilmesini sağlamak üzere idare birimleri ve alt birimlerince yürütülecek görevler yazılı olarak tanımlanmalı ve duyurulmalıdır.</a:t>
            </a:r>
          </a:p>
          <a:p>
            <a:endParaRPr lang="tr-TR" dirty="0"/>
          </a:p>
        </p:txBody>
      </p:sp>
    </p:spTree>
    <p:extLst>
      <p:ext uri="{BB962C8B-B14F-4D97-AF65-F5344CB8AC3E}">
        <p14:creationId xmlns:p14="http://schemas.microsoft.com/office/powerpoint/2010/main" val="2860365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404664"/>
            <a:ext cx="7890080" cy="1368152"/>
          </a:xfrm>
        </p:spPr>
        <p:txBody>
          <a:bodyPr>
            <a:normAutofit/>
          </a:bodyPr>
          <a:lstStyle/>
          <a:p>
            <a:r>
              <a:rPr lang="tr-TR" sz="3200" b="1" dirty="0" smtClean="0">
                <a:solidFill>
                  <a:srgbClr val="990033"/>
                </a:solidFill>
              </a:rPr>
              <a:t>Kamu İç Kontrol Standartları</a:t>
            </a:r>
            <a:br>
              <a:rPr lang="tr-TR" sz="3200" b="1" dirty="0" smtClean="0">
                <a:solidFill>
                  <a:srgbClr val="990033"/>
                </a:solidFill>
              </a:rPr>
            </a:br>
            <a:r>
              <a:rPr lang="tr-TR" sz="3200" b="1" dirty="0" smtClean="0">
                <a:solidFill>
                  <a:srgbClr val="990033"/>
                </a:solidFill>
              </a:rPr>
              <a:t>(Standart- 5)</a:t>
            </a:r>
            <a:endParaRPr lang="tr-TR" sz="3200" b="1" dirty="0">
              <a:solidFill>
                <a:srgbClr val="990033"/>
              </a:solidFill>
            </a:endParaRPr>
          </a:p>
        </p:txBody>
      </p:sp>
      <p:sp>
        <p:nvSpPr>
          <p:cNvPr id="3" name="İçerik Yer Tutucusu 2"/>
          <p:cNvSpPr>
            <a:spLocks noGrp="1"/>
          </p:cNvSpPr>
          <p:nvPr>
            <p:ph idx="1"/>
          </p:nvPr>
        </p:nvSpPr>
        <p:spPr>
          <a:xfrm>
            <a:off x="611560" y="1844824"/>
            <a:ext cx="8208912" cy="4680520"/>
          </a:xfrm>
        </p:spPr>
        <p:txBody>
          <a:bodyPr/>
          <a:lstStyle/>
          <a:p>
            <a:r>
              <a:rPr lang="tr-TR" b="1" dirty="0" smtClean="0">
                <a:solidFill>
                  <a:srgbClr val="0070C0"/>
                </a:solidFill>
              </a:rPr>
              <a:t>Planlama </a:t>
            </a:r>
            <a:r>
              <a:rPr lang="tr-TR" b="1" dirty="0">
                <a:solidFill>
                  <a:srgbClr val="0070C0"/>
                </a:solidFill>
              </a:rPr>
              <a:t>ve Programlama</a:t>
            </a:r>
            <a:endParaRPr lang="tr-TR" dirty="0">
              <a:solidFill>
                <a:srgbClr val="0070C0"/>
              </a:solidFill>
            </a:endParaRPr>
          </a:p>
          <a:p>
            <a:pPr algn="just">
              <a:buFont typeface="Wingdings" panose="05000000000000000000" pitchFamily="2" charset="2"/>
              <a:buChar char="Ø"/>
            </a:pPr>
            <a:r>
              <a:rPr lang="tr-TR" dirty="0"/>
              <a:t>	</a:t>
            </a:r>
            <a:r>
              <a:rPr lang="tr-TR" dirty="0">
                <a:solidFill>
                  <a:srgbClr val="333399"/>
                </a:solidFill>
              </a:rPr>
              <a:t>İdareler, faaliyetlerini, amaç, hedef ve göstergelerini ve bunları gerçekleştirmek için ihtiyaç duydukları kaynakları içeren plan ve programlarını oluşturmalı ve duyurmalı, faaliyetlerinin plan ve programlara uygunluğunu sağlamalıdır</a:t>
            </a:r>
            <a:r>
              <a:rPr lang="tr-TR" dirty="0" smtClean="0">
                <a:solidFill>
                  <a:srgbClr val="333399"/>
                </a:solidFill>
              </a:rPr>
              <a:t>.                      </a:t>
            </a:r>
            <a:r>
              <a:rPr lang="tr-TR" b="1" dirty="0" smtClean="0">
                <a:solidFill>
                  <a:srgbClr val="CC0066"/>
                </a:solidFill>
              </a:rPr>
              <a:t>./..</a:t>
            </a:r>
            <a:endParaRPr lang="tr-TR" b="1" dirty="0">
              <a:solidFill>
                <a:srgbClr val="CC0066"/>
              </a:solidFill>
            </a:endParaRPr>
          </a:p>
          <a:p>
            <a:endParaRPr lang="tr-TR" dirty="0"/>
          </a:p>
        </p:txBody>
      </p:sp>
    </p:spTree>
    <p:extLst>
      <p:ext uri="{BB962C8B-B14F-4D97-AF65-F5344CB8AC3E}">
        <p14:creationId xmlns:p14="http://schemas.microsoft.com/office/powerpoint/2010/main" val="2780883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188640"/>
            <a:ext cx="7890080" cy="936104"/>
          </a:xfrm>
        </p:spPr>
        <p:txBody>
          <a:bodyPr>
            <a:normAutofit/>
          </a:bodyPr>
          <a:lstStyle/>
          <a:p>
            <a:r>
              <a:rPr lang="tr-TR" sz="3200" b="1" dirty="0" smtClean="0">
                <a:solidFill>
                  <a:srgbClr val="CC0066"/>
                </a:solidFill>
              </a:rPr>
              <a:t>Standart-5 için Genel Şartlar</a:t>
            </a:r>
            <a:endParaRPr lang="tr-TR" sz="3200" b="1" dirty="0">
              <a:solidFill>
                <a:srgbClr val="CC0066"/>
              </a:solidFill>
            </a:endParaRPr>
          </a:p>
        </p:txBody>
      </p:sp>
      <p:sp>
        <p:nvSpPr>
          <p:cNvPr id="3" name="İçerik Yer Tutucusu 2"/>
          <p:cNvSpPr>
            <a:spLocks noGrp="1"/>
          </p:cNvSpPr>
          <p:nvPr>
            <p:ph idx="1"/>
          </p:nvPr>
        </p:nvSpPr>
        <p:spPr>
          <a:xfrm>
            <a:off x="539552" y="1052736"/>
            <a:ext cx="8280920" cy="5544616"/>
          </a:xfrm>
        </p:spPr>
        <p:txBody>
          <a:bodyPr>
            <a:normAutofit fontScale="92500" lnSpcReduction="10000"/>
          </a:bodyPr>
          <a:lstStyle/>
          <a:p>
            <a:pPr algn="just"/>
            <a:r>
              <a:rPr lang="tr-TR" b="1" dirty="0">
                <a:solidFill>
                  <a:srgbClr val="333399"/>
                </a:solidFill>
              </a:rPr>
              <a:t>5.1</a:t>
            </a:r>
            <a:r>
              <a:rPr lang="tr-TR" dirty="0">
                <a:solidFill>
                  <a:srgbClr val="333399"/>
                </a:solidFill>
              </a:rPr>
              <a:t>. İdareler, misyon ve vizyonlarını oluşturmak, stratejik amaçlar ve ölçülebilir hedefler saptamak, performanslarını ölçmek, izlemek ve değerlendirmek </a:t>
            </a:r>
            <a:r>
              <a:rPr lang="tr-TR" b="1" dirty="0">
                <a:solidFill>
                  <a:srgbClr val="333399"/>
                </a:solidFill>
              </a:rPr>
              <a:t>amacıyla</a:t>
            </a:r>
            <a:r>
              <a:rPr lang="tr-TR" dirty="0">
                <a:solidFill>
                  <a:srgbClr val="333399"/>
                </a:solidFill>
              </a:rPr>
              <a:t> katılımcı yöntemlerle </a:t>
            </a:r>
            <a:r>
              <a:rPr lang="tr-TR" b="1" dirty="0">
                <a:solidFill>
                  <a:srgbClr val="333399"/>
                </a:solidFill>
              </a:rPr>
              <a:t>stratejik plan </a:t>
            </a:r>
            <a:r>
              <a:rPr lang="tr-TR" dirty="0">
                <a:solidFill>
                  <a:srgbClr val="333399"/>
                </a:solidFill>
              </a:rPr>
              <a:t>hazırlamalıdır.</a:t>
            </a:r>
          </a:p>
          <a:p>
            <a:pPr algn="just"/>
            <a:r>
              <a:rPr lang="tr-TR" b="1" dirty="0" smtClean="0">
                <a:solidFill>
                  <a:srgbClr val="333399"/>
                </a:solidFill>
              </a:rPr>
              <a:t>5.2</a:t>
            </a:r>
            <a:r>
              <a:rPr lang="tr-TR" b="1" dirty="0">
                <a:solidFill>
                  <a:srgbClr val="333399"/>
                </a:solidFill>
              </a:rPr>
              <a:t>.</a:t>
            </a:r>
            <a:r>
              <a:rPr lang="tr-TR" dirty="0">
                <a:solidFill>
                  <a:srgbClr val="333399"/>
                </a:solidFill>
              </a:rPr>
              <a:t> İdareler, yürütecekleri program, faaliyet ve projeleri ile bunların kaynak ihtiyacını, performans hedef ve göstergelerini içeren </a:t>
            </a:r>
            <a:r>
              <a:rPr lang="tr-TR" b="1" dirty="0">
                <a:solidFill>
                  <a:srgbClr val="333399"/>
                </a:solidFill>
              </a:rPr>
              <a:t>performans programı</a:t>
            </a:r>
            <a:r>
              <a:rPr lang="tr-TR" dirty="0">
                <a:solidFill>
                  <a:srgbClr val="333399"/>
                </a:solidFill>
              </a:rPr>
              <a:t> hazırlamalıdır.</a:t>
            </a:r>
          </a:p>
          <a:p>
            <a:pPr algn="just"/>
            <a:r>
              <a:rPr lang="tr-TR" b="1" dirty="0" smtClean="0">
                <a:solidFill>
                  <a:srgbClr val="333399"/>
                </a:solidFill>
              </a:rPr>
              <a:t>5.3</a:t>
            </a:r>
            <a:r>
              <a:rPr lang="tr-TR" b="1" dirty="0">
                <a:solidFill>
                  <a:srgbClr val="333399"/>
                </a:solidFill>
              </a:rPr>
              <a:t>.</a:t>
            </a:r>
            <a:r>
              <a:rPr lang="tr-TR" dirty="0">
                <a:solidFill>
                  <a:srgbClr val="333399"/>
                </a:solidFill>
              </a:rPr>
              <a:t> İdareler, </a:t>
            </a:r>
            <a:r>
              <a:rPr lang="tr-TR" b="1" dirty="0">
                <a:solidFill>
                  <a:srgbClr val="333399"/>
                </a:solidFill>
              </a:rPr>
              <a:t>bütçelerini</a:t>
            </a:r>
            <a:r>
              <a:rPr lang="tr-TR" dirty="0">
                <a:solidFill>
                  <a:srgbClr val="333399"/>
                </a:solidFill>
              </a:rPr>
              <a:t> stratejik planlarına ve performans programlarına uygun olarak hazırlamalıdır</a:t>
            </a:r>
            <a:r>
              <a:rPr lang="tr-TR" dirty="0" smtClean="0">
                <a:solidFill>
                  <a:srgbClr val="333399"/>
                </a:solidFill>
              </a:rPr>
              <a:t>.                                          </a:t>
            </a:r>
            <a:r>
              <a:rPr lang="tr-TR" b="1" dirty="0" smtClean="0">
                <a:solidFill>
                  <a:srgbClr val="CC0066"/>
                </a:solidFill>
              </a:rPr>
              <a:t>./..</a:t>
            </a:r>
            <a:endParaRPr lang="tr-TR" b="1" dirty="0">
              <a:solidFill>
                <a:srgbClr val="CC0066"/>
              </a:solidFill>
            </a:endParaRPr>
          </a:p>
          <a:p>
            <a:endParaRPr lang="tr-TR" dirty="0"/>
          </a:p>
        </p:txBody>
      </p:sp>
    </p:spTree>
    <p:extLst>
      <p:ext uri="{BB962C8B-B14F-4D97-AF65-F5344CB8AC3E}">
        <p14:creationId xmlns:p14="http://schemas.microsoft.com/office/powerpoint/2010/main" val="4570338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274042"/>
          </a:xfrm>
        </p:spPr>
        <p:txBody>
          <a:bodyPr>
            <a:normAutofit fontScale="90000"/>
          </a:bodyPr>
          <a:lstStyle/>
          <a:p>
            <a:endParaRPr lang="tr-TR" dirty="0"/>
          </a:p>
        </p:txBody>
      </p:sp>
      <p:sp>
        <p:nvSpPr>
          <p:cNvPr id="3" name="İçerik Yer Tutucusu 2"/>
          <p:cNvSpPr>
            <a:spLocks noGrp="1"/>
          </p:cNvSpPr>
          <p:nvPr>
            <p:ph idx="1"/>
          </p:nvPr>
        </p:nvSpPr>
        <p:spPr>
          <a:xfrm>
            <a:off x="611560" y="692696"/>
            <a:ext cx="8208912" cy="5760640"/>
          </a:xfrm>
        </p:spPr>
        <p:txBody>
          <a:bodyPr>
            <a:normAutofit/>
          </a:bodyPr>
          <a:lstStyle/>
          <a:p>
            <a:pPr algn="just"/>
            <a:r>
              <a:rPr lang="tr-TR" b="1" dirty="0">
                <a:solidFill>
                  <a:srgbClr val="333399"/>
                </a:solidFill>
              </a:rPr>
              <a:t>5.4.</a:t>
            </a:r>
            <a:r>
              <a:rPr lang="tr-TR" dirty="0">
                <a:solidFill>
                  <a:srgbClr val="333399"/>
                </a:solidFill>
              </a:rPr>
              <a:t> Yöneticiler, faaliyetlerin ilgili mevzuat, stratejik plan ve performans programıyla belirlenen amaç ve hedeflere uygunluğunu sağlamalıdır.</a:t>
            </a:r>
          </a:p>
          <a:p>
            <a:pPr algn="just"/>
            <a:r>
              <a:rPr lang="tr-TR" b="1" dirty="0" smtClean="0">
                <a:solidFill>
                  <a:srgbClr val="333399"/>
                </a:solidFill>
              </a:rPr>
              <a:t>5.5</a:t>
            </a:r>
            <a:r>
              <a:rPr lang="tr-TR" b="1" dirty="0">
                <a:solidFill>
                  <a:srgbClr val="333399"/>
                </a:solidFill>
              </a:rPr>
              <a:t>.</a:t>
            </a:r>
            <a:r>
              <a:rPr lang="tr-TR" dirty="0">
                <a:solidFill>
                  <a:srgbClr val="333399"/>
                </a:solidFill>
              </a:rPr>
              <a:t> Yöneticiler, görev alanları çerçevesinde idarenin hedeflerine uygun özel hedefler belirlemeli ve personeline duyurmalıdır. </a:t>
            </a:r>
          </a:p>
          <a:p>
            <a:pPr algn="just"/>
            <a:r>
              <a:rPr lang="tr-TR" b="1" dirty="0" smtClean="0">
                <a:solidFill>
                  <a:srgbClr val="333399"/>
                </a:solidFill>
              </a:rPr>
              <a:t>5.6</a:t>
            </a:r>
            <a:r>
              <a:rPr lang="tr-TR" b="1" dirty="0">
                <a:solidFill>
                  <a:srgbClr val="333399"/>
                </a:solidFill>
              </a:rPr>
              <a:t>.</a:t>
            </a:r>
            <a:r>
              <a:rPr lang="tr-TR" dirty="0">
                <a:solidFill>
                  <a:srgbClr val="333399"/>
                </a:solidFill>
              </a:rPr>
              <a:t> İdarenin ve birimlerinin hedefleri, spesifik, ölçülebilir, ulaşılabilir, ilgili ve süreli olmalıdır.</a:t>
            </a:r>
          </a:p>
        </p:txBody>
      </p:sp>
    </p:spTree>
    <p:extLst>
      <p:ext uri="{BB962C8B-B14F-4D97-AF65-F5344CB8AC3E}">
        <p14:creationId xmlns:p14="http://schemas.microsoft.com/office/powerpoint/2010/main" val="3082018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a:xfrm>
            <a:off x="971600" y="274638"/>
            <a:ext cx="7715200" cy="706090"/>
          </a:xfrm>
        </p:spPr>
        <p:txBody>
          <a:bodyPr>
            <a:normAutofit/>
          </a:bodyPr>
          <a:lstStyle/>
          <a:p>
            <a:pPr eaLnBrk="1" hangingPunct="1">
              <a:defRPr/>
            </a:pPr>
            <a:r>
              <a:rPr lang="tr-TR" sz="3600" b="1" dirty="0" smtClean="0">
                <a:solidFill>
                  <a:srgbClr val="CC0066"/>
                </a:solidFill>
                <a:effectLst/>
              </a:rPr>
              <a:t>5393 -Belediye Kanunu  </a:t>
            </a:r>
            <a:r>
              <a:rPr lang="tr-TR" sz="2800" b="1" i="1" dirty="0" smtClean="0">
                <a:solidFill>
                  <a:srgbClr val="00B0F0"/>
                </a:solidFill>
              </a:rPr>
              <a:t>(Md.</a:t>
            </a:r>
            <a:r>
              <a:rPr lang="de-DE" sz="2800" b="1" i="1" dirty="0" smtClean="0">
                <a:solidFill>
                  <a:srgbClr val="00B0F0"/>
                </a:solidFill>
              </a:rPr>
              <a:t> 41</a:t>
            </a:r>
            <a:r>
              <a:rPr lang="tr-TR" sz="2800" i="1" dirty="0" smtClean="0">
                <a:solidFill>
                  <a:srgbClr val="00B0F0"/>
                </a:solidFill>
              </a:rPr>
              <a:t>)</a:t>
            </a:r>
          </a:p>
        </p:txBody>
      </p:sp>
      <p:sp>
        <p:nvSpPr>
          <p:cNvPr id="37891" name="Rectangle 3"/>
          <p:cNvSpPr>
            <a:spLocks noGrp="1" noChangeArrowheads="1"/>
          </p:cNvSpPr>
          <p:nvPr>
            <p:ph type="body" idx="1"/>
          </p:nvPr>
        </p:nvSpPr>
        <p:spPr>
          <a:xfrm>
            <a:off x="539551" y="1052736"/>
            <a:ext cx="8425061" cy="5792564"/>
          </a:xfrm>
        </p:spPr>
        <p:txBody>
          <a:bodyPr>
            <a:normAutofit lnSpcReduction="10000"/>
          </a:bodyPr>
          <a:lstStyle/>
          <a:p>
            <a:pPr algn="just" eaLnBrk="1" hangingPunct="1">
              <a:lnSpc>
                <a:spcPct val="80000"/>
              </a:lnSpc>
              <a:defRPr/>
            </a:pPr>
            <a:r>
              <a:rPr lang="tr-TR" b="1" dirty="0" smtClean="0">
                <a:solidFill>
                  <a:srgbClr val="002060"/>
                </a:solidFill>
              </a:rPr>
              <a:t>Belediye başkanı, mahallî idareler genel seçimlerinden itibaren altı ay içinde; </a:t>
            </a:r>
            <a:r>
              <a:rPr lang="tr-TR" b="1" dirty="0" smtClean="0">
                <a:solidFill>
                  <a:srgbClr val="C00000"/>
                </a:solidFill>
              </a:rPr>
              <a:t>stratejik plân </a:t>
            </a:r>
            <a:r>
              <a:rPr lang="tr-TR" b="1" dirty="0" smtClean="0">
                <a:solidFill>
                  <a:srgbClr val="002060"/>
                </a:solidFill>
              </a:rPr>
              <a:t>ve ilgili olduğu yıl başından önce de yıllık </a:t>
            </a:r>
            <a:r>
              <a:rPr lang="tr-TR" b="1" dirty="0" smtClean="0">
                <a:solidFill>
                  <a:srgbClr val="C00000"/>
                </a:solidFill>
              </a:rPr>
              <a:t>performans programı </a:t>
            </a:r>
            <a:r>
              <a:rPr lang="tr-TR" b="1" dirty="0" smtClean="0">
                <a:solidFill>
                  <a:srgbClr val="002060"/>
                </a:solidFill>
              </a:rPr>
              <a:t>hazırlar. </a:t>
            </a:r>
          </a:p>
          <a:p>
            <a:pPr algn="just" eaLnBrk="1" hangingPunct="1">
              <a:lnSpc>
                <a:spcPct val="80000"/>
              </a:lnSpc>
              <a:defRPr/>
            </a:pPr>
            <a:r>
              <a:rPr lang="tr-TR" b="1" dirty="0" smtClean="0">
                <a:solidFill>
                  <a:srgbClr val="002060"/>
                </a:solidFill>
              </a:rPr>
              <a:t>Nüfusu 50.000'in altında olan belediyelerde stratejik plân yapılması zorunlu değildir.</a:t>
            </a:r>
          </a:p>
          <a:p>
            <a:pPr algn="just" eaLnBrk="1" hangingPunct="1">
              <a:lnSpc>
                <a:spcPct val="80000"/>
              </a:lnSpc>
              <a:defRPr/>
            </a:pPr>
            <a:r>
              <a:rPr lang="tr-TR" b="1" dirty="0" smtClean="0">
                <a:solidFill>
                  <a:srgbClr val="0070C0"/>
                </a:solidFill>
              </a:rPr>
              <a:t>Stratejik plân ve performans programı bütçenin hazırlanmasına esas teşkil eder ve belediye meclisinde bütçeden önce görüşülerek kabul edilir.</a:t>
            </a:r>
          </a:p>
          <a:p>
            <a:pPr algn="just" eaLnBrk="1" hangingPunct="1">
              <a:lnSpc>
                <a:spcPct val="80000"/>
              </a:lnSpc>
              <a:defRPr/>
            </a:pPr>
            <a:r>
              <a:rPr lang="tr-TR" sz="2600" b="1" i="1" dirty="0" smtClean="0">
                <a:solidFill>
                  <a:srgbClr val="C00000"/>
                </a:solidFill>
              </a:rPr>
              <a:t>Geçici Md. 4. — İlk stratejik plân, Kanunun yürürlüğe girmesinden itibaren bir yıl içinde hazırlanır</a:t>
            </a:r>
            <a:r>
              <a:rPr lang="tr-TR" sz="2600" b="1" i="1" dirty="0" smtClean="0">
                <a:solidFill>
                  <a:srgbClr val="FFFF66"/>
                </a:solidFill>
              </a:rPr>
              <a:t>.</a:t>
            </a:r>
            <a:r>
              <a:rPr lang="tr-TR" sz="2600" b="1" i="1" dirty="0" smtClean="0"/>
              <a:t> (03.07.2006)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1115616" y="274638"/>
            <a:ext cx="7818072" cy="994122"/>
          </a:xfrm>
        </p:spPr>
        <p:txBody>
          <a:bodyPr>
            <a:normAutofit/>
          </a:bodyPr>
          <a:lstStyle/>
          <a:p>
            <a:pPr eaLnBrk="1" hangingPunct="1">
              <a:defRPr/>
            </a:pPr>
            <a:r>
              <a:rPr lang="tr-TR" sz="3600" b="1" dirty="0" smtClean="0">
                <a:solidFill>
                  <a:srgbClr val="CC0066"/>
                </a:solidFill>
              </a:rPr>
              <a:t>Performans Esaslı Bütçeleme</a:t>
            </a:r>
            <a:endParaRPr lang="tr-TR" sz="3600" b="1" dirty="0">
              <a:solidFill>
                <a:srgbClr val="CC0066"/>
              </a:solidFill>
            </a:endParaRPr>
          </a:p>
        </p:txBody>
      </p:sp>
      <p:sp>
        <p:nvSpPr>
          <p:cNvPr id="10243" name="Rectangle 3"/>
          <p:cNvSpPr>
            <a:spLocks noGrp="1" noChangeArrowheads="1"/>
          </p:cNvSpPr>
          <p:nvPr>
            <p:ph type="body" idx="1"/>
          </p:nvPr>
        </p:nvSpPr>
        <p:spPr>
          <a:xfrm>
            <a:off x="611560" y="1412776"/>
            <a:ext cx="8208912" cy="5184576"/>
          </a:xfrm>
        </p:spPr>
        <p:txBody>
          <a:bodyPr>
            <a:normAutofit/>
          </a:bodyPr>
          <a:lstStyle/>
          <a:p>
            <a:pPr algn="just" eaLnBrk="1" hangingPunct="1"/>
            <a:r>
              <a:rPr lang="tr-TR" sz="3000" b="1" dirty="0" smtClean="0">
                <a:solidFill>
                  <a:srgbClr val="002060"/>
                </a:solidFill>
                <a:latin typeface="Times New Roman" pitchFamily="18" charset="0"/>
              </a:rPr>
              <a:t>5018 sayılı Kanun ile kamu mali yönetiminde yapılan  değişikliklerden biri;</a:t>
            </a:r>
          </a:p>
          <a:p>
            <a:pPr algn="just" eaLnBrk="1" hangingPunct="1">
              <a:buClr>
                <a:srgbClr val="FF0000"/>
              </a:buClr>
              <a:buFont typeface="Wingdings" pitchFamily="2" charset="2"/>
              <a:buChar char="ü"/>
            </a:pPr>
            <a:r>
              <a:rPr lang="tr-TR" sz="3000" dirty="0" smtClean="0">
                <a:latin typeface="Times New Roman" pitchFamily="18" charset="0"/>
              </a:rPr>
              <a:t>Merkezden yönetimi esas alan kaynak dağılımı ve</a:t>
            </a:r>
            <a:r>
              <a:rPr lang="tr-TR" sz="3000" dirty="0" smtClean="0">
                <a:solidFill>
                  <a:srgbClr val="CC0000"/>
                </a:solidFill>
                <a:latin typeface="Times New Roman" pitchFamily="18" charset="0"/>
              </a:rPr>
              <a:t> </a:t>
            </a:r>
            <a:r>
              <a:rPr lang="tr-TR" sz="3000" dirty="0" smtClean="0">
                <a:solidFill>
                  <a:srgbClr val="FF0000"/>
                </a:solidFill>
                <a:latin typeface="Times New Roman" pitchFamily="18" charset="0"/>
              </a:rPr>
              <a:t>girdi odaklı geleneksel bütçeleme anlayışından</a:t>
            </a:r>
            <a:r>
              <a:rPr lang="tr-TR" sz="3000" dirty="0" smtClean="0">
                <a:latin typeface="Times New Roman" pitchFamily="18" charset="0"/>
              </a:rPr>
              <a:t>, </a:t>
            </a:r>
          </a:p>
          <a:p>
            <a:pPr algn="just" eaLnBrk="1" hangingPunct="1">
              <a:buClr>
                <a:srgbClr val="FF0000"/>
              </a:buClr>
              <a:buFont typeface="Wingdings" pitchFamily="2" charset="2"/>
              <a:buChar char="ü"/>
            </a:pPr>
            <a:r>
              <a:rPr lang="tr-TR" sz="3000" dirty="0" smtClean="0">
                <a:latin typeface="Times New Roman" pitchFamily="18" charset="0"/>
              </a:rPr>
              <a:t>Yetki ve sorumluluk dağıtımı ile kaynakların yerinden yönetimini esas alan mali yönetim ve</a:t>
            </a:r>
            <a:r>
              <a:rPr lang="tr-TR" sz="3000" dirty="0" smtClean="0">
                <a:solidFill>
                  <a:srgbClr val="0000CC"/>
                </a:solidFill>
                <a:latin typeface="Times New Roman" pitchFamily="18" charset="0"/>
              </a:rPr>
              <a:t> </a:t>
            </a:r>
            <a:r>
              <a:rPr lang="tr-TR" sz="3000" dirty="0" smtClean="0">
                <a:solidFill>
                  <a:srgbClr val="FF0000"/>
                </a:solidFill>
                <a:latin typeface="Times New Roman" pitchFamily="18" charset="0"/>
              </a:rPr>
              <a:t>çıktı-sonuç odaklı </a:t>
            </a:r>
            <a:r>
              <a:rPr lang="tr-TR" sz="3000" b="1" dirty="0" smtClean="0">
                <a:solidFill>
                  <a:srgbClr val="CC3399"/>
                </a:solidFill>
                <a:latin typeface="Times New Roman" pitchFamily="18" charset="0"/>
              </a:rPr>
              <a:t>performans esaslı </a:t>
            </a:r>
            <a:r>
              <a:rPr lang="tr-TR" sz="3000" dirty="0" smtClean="0">
                <a:solidFill>
                  <a:srgbClr val="FF0000"/>
                </a:solidFill>
                <a:latin typeface="Times New Roman" pitchFamily="18" charset="0"/>
              </a:rPr>
              <a:t>bütçeleme</a:t>
            </a:r>
            <a:r>
              <a:rPr lang="tr-TR" sz="3000" dirty="0" smtClean="0">
                <a:solidFill>
                  <a:srgbClr val="0000CC"/>
                </a:solidFill>
                <a:latin typeface="Times New Roman" pitchFamily="18" charset="0"/>
              </a:rPr>
              <a:t> </a:t>
            </a:r>
            <a:r>
              <a:rPr lang="tr-TR" sz="3000" dirty="0" smtClean="0">
                <a:latin typeface="Times New Roman" pitchFamily="18" charset="0"/>
              </a:rPr>
              <a:t>anlayışına </a:t>
            </a:r>
          </a:p>
          <a:p>
            <a:pPr algn="just" eaLnBrk="1" hangingPunct="1">
              <a:buClr>
                <a:srgbClr val="FF0000"/>
              </a:buClr>
              <a:buFont typeface="Wingdings" pitchFamily="2" charset="2"/>
              <a:buNone/>
            </a:pPr>
            <a:r>
              <a:rPr lang="tr-TR" sz="3000" dirty="0" smtClean="0">
                <a:latin typeface="Times New Roman" pitchFamily="18" charset="0"/>
              </a:rPr>
              <a:t>     geçilmesidir.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rrowheads="1"/>
          </p:cNvSpPr>
          <p:nvPr>
            <p:ph type="title"/>
          </p:nvPr>
        </p:nvSpPr>
        <p:spPr>
          <a:xfrm>
            <a:off x="1115616" y="274638"/>
            <a:ext cx="7818072" cy="1143000"/>
          </a:xfrm>
        </p:spPr>
        <p:txBody>
          <a:bodyPr/>
          <a:lstStyle/>
          <a:p>
            <a:pPr eaLnBrk="1" hangingPunct="1">
              <a:defRPr/>
            </a:pPr>
            <a:r>
              <a:rPr lang="tr-TR" dirty="0">
                <a:solidFill>
                  <a:srgbClr val="FF7C80"/>
                </a:solidFill>
              </a:rPr>
              <a:t>5302 sayılı Kanun md. 10/a</a:t>
            </a:r>
          </a:p>
        </p:txBody>
      </p:sp>
      <p:sp>
        <p:nvSpPr>
          <p:cNvPr id="77827" name="Rectangle 3"/>
          <p:cNvSpPr>
            <a:spLocks noGrp="1" noChangeArrowheads="1"/>
          </p:cNvSpPr>
          <p:nvPr>
            <p:ph type="body" idx="1"/>
          </p:nvPr>
        </p:nvSpPr>
        <p:spPr>
          <a:xfrm>
            <a:off x="539552" y="1447800"/>
            <a:ext cx="8136904" cy="4678363"/>
          </a:xfrm>
        </p:spPr>
        <p:txBody>
          <a:bodyPr/>
          <a:lstStyle/>
          <a:p>
            <a:pPr algn="just" eaLnBrk="1" hangingPunct="1">
              <a:defRPr/>
            </a:pPr>
            <a:r>
              <a:rPr lang="tr-TR" sz="3600" b="1" dirty="0">
                <a:solidFill>
                  <a:srgbClr val="002060"/>
                </a:solidFill>
              </a:rPr>
              <a:t>“Stratejik plân ile yatırım ve çalışma programlarını, il özel idaresi faaliyetlerini ve personelinin performans ölçütlerini görüşmek ve karara bağlamak”</a:t>
            </a:r>
          </a:p>
          <a:p>
            <a:pPr eaLnBrk="1" hangingPunct="1">
              <a:buFont typeface="Wingdings" pitchFamily="2" charset="2"/>
              <a:buNone/>
              <a:defRPr/>
            </a:pPr>
            <a:r>
              <a:rPr lang="tr-TR" sz="3600" b="1" dirty="0">
                <a:solidFill>
                  <a:srgbClr val="FFFF66"/>
                </a:solidFill>
              </a:rPr>
              <a:t>		</a:t>
            </a:r>
          </a:p>
          <a:p>
            <a:pPr eaLnBrk="1" hangingPunct="1">
              <a:buFont typeface="Wingdings" pitchFamily="2" charset="2"/>
              <a:buNone/>
              <a:defRPr/>
            </a:pPr>
            <a:r>
              <a:rPr lang="tr-TR" sz="3600" b="1" dirty="0">
                <a:solidFill>
                  <a:srgbClr val="FFFF66"/>
                </a:solidFill>
              </a:rPr>
              <a:t>	</a:t>
            </a:r>
            <a:r>
              <a:rPr lang="tr-TR" sz="3600" b="1" i="1" dirty="0" smtClean="0">
                <a:solidFill>
                  <a:srgbClr val="0070C0"/>
                </a:solidFill>
              </a:rPr>
              <a:t>İl </a:t>
            </a:r>
            <a:r>
              <a:rPr lang="tr-TR" sz="3600" b="1" i="1" dirty="0">
                <a:solidFill>
                  <a:srgbClr val="0070C0"/>
                </a:solidFill>
              </a:rPr>
              <a:t>Genel Meclisinin görev ve yetkileri arasında sayılmıştır.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a:xfrm>
            <a:off x="971600" y="274638"/>
            <a:ext cx="7715200" cy="639762"/>
          </a:xfrm>
        </p:spPr>
        <p:txBody>
          <a:bodyPr>
            <a:normAutofit fontScale="90000"/>
          </a:bodyPr>
          <a:lstStyle/>
          <a:p>
            <a:pPr eaLnBrk="1" hangingPunct="1">
              <a:defRPr/>
            </a:pPr>
            <a:r>
              <a:rPr lang="tr-TR" sz="4000" dirty="0">
                <a:solidFill>
                  <a:srgbClr val="EC4806"/>
                </a:solidFill>
              </a:rPr>
              <a:t>5302 sayılı K. </a:t>
            </a:r>
            <a:r>
              <a:rPr lang="tr-TR" sz="4000" dirty="0" smtClean="0">
                <a:solidFill>
                  <a:srgbClr val="EC4806"/>
                </a:solidFill>
              </a:rPr>
              <a:t>– (md</a:t>
            </a:r>
            <a:r>
              <a:rPr lang="tr-TR" sz="4000" dirty="0">
                <a:solidFill>
                  <a:srgbClr val="EC4806"/>
                </a:solidFill>
              </a:rPr>
              <a:t>. </a:t>
            </a:r>
            <a:r>
              <a:rPr lang="tr-TR" sz="4000" dirty="0" smtClean="0">
                <a:solidFill>
                  <a:srgbClr val="EC4806"/>
                </a:solidFill>
              </a:rPr>
              <a:t>31)</a:t>
            </a:r>
            <a:endParaRPr lang="tr-TR" sz="4000" dirty="0">
              <a:solidFill>
                <a:srgbClr val="EC4806"/>
              </a:solidFill>
            </a:endParaRPr>
          </a:p>
        </p:txBody>
      </p:sp>
      <p:sp>
        <p:nvSpPr>
          <p:cNvPr id="57347" name="Rectangle 3"/>
          <p:cNvSpPr>
            <a:spLocks noGrp="1" noChangeArrowheads="1"/>
          </p:cNvSpPr>
          <p:nvPr>
            <p:ph type="body" idx="1"/>
          </p:nvPr>
        </p:nvSpPr>
        <p:spPr>
          <a:xfrm>
            <a:off x="539552" y="1124744"/>
            <a:ext cx="8375848" cy="5733256"/>
          </a:xfrm>
        </p:spPr>
        <p:txBody>
          <a:bodyPr>
            <a:normAutofit fontScale="92500"/>
          </a:bodyPr>
          <a:lstStyle/>
          <a:p>
            <a:pPr algn="just" eaLnBrk="1" hangingPunct="1">
              <a:defRPr/>
            </a:pPr>
            <a:r>
              <a:rPr lang="tr-TR" sz="2800" b="1" dirty="0">
                <a:solidFill>
                  <a:srgbClr val="002060"/>
                </a:solidFill>
              </a:rPr>
              <a:t>Vali, mahallî idareler genel seçimlerinden itibaren altı ay içinde; kalkınma plân ve programları ile varsa bölge plânına uygun olarak stratejik plân ve ilgili olduğu yıl başından önce de yıllık performans plânı </a:t>
            </a:r>
            <a:r>
              <a:rPr lang="tr-TR" sz="2800" b="1" dirty="0" smtClean="0">
                <a:solidFill>
                  <a:srgbClr val="002060"/>
                </a:solidFill>
              </a:rPr>
              <a:t>hazırlayıp/hazırlatıp </a:t>
            </a:r>
            <a:r>
              <a:rPr lang="tr-TR" sz="2800" b="1" dirty="0">
                <a:solidFill>
                  <a:srgbClr val="002060"/>
                </a:solidFill>
              </a:rPr>
              <a:t>il genel meclisine sunar.</a:t>
            </a:r>
          </a:p>
          <a:p>
            <a:pPr algn="just" eaLnBrk="1" hangingPunct="1">
              <a:defRPr/>
            </a:pPr>
            <a:r>
              <a:rPr lang="tr-TR" sz="2800" b="1" dirty="0">
                <a:solidFill>
                  <a:srgbClr val="002060"/>
                </a:solidFill>
              </a:rPr>
              <a:t>Stratejik plân, varsa üniversiteler ve meslek odaları ile konuyla ilgili sivil toplum örgütlerinin görüşleri alınarak hazırlanır ve il genel meclisinde kabul edildikten sonra yürürlüğe girer.</a:t>
            </a:r>
          </a:p>
          <a:p>
            <a:pPr algn="just" eaLnBrk="1" hangingPunct="1">
              <a:defRPr/>
            </a:pPr>
            <a:r>
              <a:rPr lang="tr-TR" sz="2800" b="1" dirty="0">
                <a:solidFill>
                  <a:srgbClr val="C00000"/>
                </a:solidFill>
              </a:rPr>
              <a:t>Stratejik plân ve performans plânı bütçenin hazırlanmasına esas teşkil eder ve il genel meclisinde bütçeden önce görüşülerek kabul edilir.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AutoShape 4"/>
          <p:cNvSpPr>
            <a:spLocks noGrp="1" noChangeArrowheads="1"/>
          </p:cNvSpPr>
          <p:nvPr>
            <p:ph type="title"/>
          </p:nvPr>
        </p:nvSpPr>
        <p:spPr>
          <a:xfrm>
            <a:off x="1187624" y="274638"/>
            <a:ext cx="7746064" cy="1143000"/>
          </a:xfrm>
          <a:prstGeom prst="roundRect">
            <a:avLst>
              <a:gd name="adj" fmla="val 21667"/>
            </a:avLst>
          </a:prstGeom>
        </p:spPr>
        <p:txBody>
          <a:bodyPr>
            <a:normAutofit/>
          </a:bodyPr>
          <a:lstStyle/>
          <a:p>
            <a:pPr algn="just" eaLnBrk="1" hangingPunct="1">
              <a:defRPr/>
            </a:pPr>
            <a:r>
              <a:rPr lang="tr-TR" dirty="0">
                <a:solidFill>
                  <a:srgbClr val="CC3399"/>
                </a:solidFill>
              </a:rPr>
              <a:t>5393 </a:t>
            </a:r>
            <a:r>
              <a:rPr lang="tr-TR" dirty="0" smtClean="0">
                <a:solidFill>
                  <a:srgbClr val="CC3399"/>
                </a:solidFill>
              </a:rPr>
              <a:t>.</a:t>
            </a:r>
            <a:r>
              <a:rPr lang="tr-TR" dirty="0">
                <a:solidFill>
                  <a:srgbClr val="CC3399"/>
                </a:solidFill>
              </a:rPr>
              <a:t>Belediye Kanunu </a:t>
            </a:r>
            <a:r>
              <a:rPr lang="tr-TR" sz="2800" b="1" i="1" dirty="0">
                <a:solidFill>
                  <a:srgbClr val="CC3399"/>
                </a:solidFill>
              </a:rPr>
              <a:t>(Md.</a:t>
            </a:r>
            <a:r>
              <a:rPr lang="de-DE" sz="2800" b="1" i="1" dirty="0">
                <a:solidFill>
                  <a:srgbClr val="CC3399"/>
                </a:solidFill>
              </a:rPr>
              <a:t> 41</a:t>
            </a:r>
            <a:r>
              <a:rPr lang="tr-TR" sz="2800" b="1" i="1" dirty="0">
                <a:solidFill>
                  <a:srgbClr val="CC3399"/>
                </a:solidFill>
              </a:rPr>
              <a:t>)</a:t>
            </a:r>
          </a:p>
        </p:txBody>
      </p:sp>
      <p:sp>
        <p:nvSpPr>
          <p:cNvPr id="15365" name="Rectangle 5"/>
          <p:cNvSpPr>
            <a:spLocks noGrp="1" noChangeArrowheads="1"/>
          </p:cNvSpPr>
          <p:nvPr>
            <p:ph type="body" idx="1"/>
          </p:nvPr>
        </p:nvSpPr>
        <p:spPr>
          <a:xfrm>
            <a:off x="539552" y="1600200"/>
            <a:ext cx="8375848" cy="5029200"/>
          </a:xfrm>
        </p:spPr>
        <p:txBody>
          <a:bodyPr>
            <a:normAutofit/>
          </a:bodyPr>
          <a:lstStyle/>
          <a:p>
            <a:pPr algn="just" eaLnBrk="1" hangingPunct="1">
              <a:lnSpc>
                <a:spcPct val="90000"/>
              </a:lnSpc>
              <a:defRPr/>
            </a:pPr>
            <a:r>
              <a:rPr lang="de-DE" sz="3000" b="1" dirty="0" err="1">
                <a:solidFill>
                  <a:srgbClr val="002060"/>
                </a:solidFill>
              </a:rPr>
              <a:t>Belediye</a:t>
            </a:r>
            <a:r>
              <a:rPr lang="de-DE" sz="3000" b="1" dirty="0">
                <a:solidFill>
                  <a:srgbClr val="002060"/>
                </a:solidFill>
              </a:rPr>
              <a:t> </a:t>
            </a:r>
            <a:r>
              <a:rPr lang="de-DE" sz="3000" b="1" dirty="0" err="1">
                <a:solidFill>
                  <a:srgbClr val="002060"/>
                </a:solidFill>
              </a:rPr>
              <a:t>başkanı</a:t>
            </a:r>
            <a:r>
              <a:rPr lang="de-DE" sz="3000" b="1" dirty="0">
                <a:solidFill>
                  <a:srgbClr val="002060"/>
                </a:solidFill>
              </a:rPr>
              <a:t>, </a:t>
            </a:r>
            <a:r>
              <a:rPr lang="de-DE" sz="3000" b="1" dirty="0" err="1">
                <a:solidFill>
                  <a:srgbClr val="002060"/>
                </a:solidFill>
              </a:rPr>
              <a:t>mahallî</a:t>
            </a:r>
            <a:r>
              <a:rPr lang="de-DE" sz="3000" b="1" dirty="0">
                <a:solidFill>
                  <a:srgbClr val="002060"/>
                </a:solidFill>
              </a:rPr>
              <a:t> </a:t>
            </a:r>
            <a:r>
              <a:rPr lang="de-DE" sz="3000" b="1" dirty="0" err="1">
                <a:solidFill>
                  <a:srgbClr val="002060"/>
                </a:solidFill>
              </a:rPr>
              <a:t>idareler</a:t>
            </a:r>
            <a:r>
              <a:rPr lang="de-DE" sz="3000" b="1" dirty="0">
                <a:solidFill>
                  <a:srgbClr val="002060"/>
                </a:solidFill>
              </a:rPr>
              <a:t> </a:t>
            </a:r>
            <a:r>
              <a:rPr lang="de-DE" sz="3000" b="1" dirty="0" err="1">
                <a:solidFill>
                  <a:srgbClr val="002060"/>
                </a:solidFill>
              </a:rPr>
              <a:t>genel</a:t>
            </a:r>
            <a:r>
              <a:rPr lang="de-DE" sz="3000" b="1" dirty="0">
                <a:solidFill>
                  <a:srgbClr val="002060"/>
                </a:solidFill>
              </a:rPr>
              <a:t> </a:t>
            </a:r>
            <a:r>
              <a:rPr lang="de-DE" sz="3000" b="1" dirty="0" err="1">
                <a:solidFill>
                  <a:srgbClr val="002060"/>
                </a:solidFill>
              </a:rPr>
              <a:t>seçimlerinden</a:t>
            </a:r>
            <a:r>
              <a:rPr lang="de-DE" sz="3000" b="1" dirty="0">
                <a:solidFill>
                  <a:srgbClr val="002060"/>
                </a:solidFill>
              </a:rPr>
              <a:t> </a:t>
            </a:r>
            <a:r>
              <a:rPr lang="de-DE" sz="3000" b="1" dirty="0" err="1">
                <a:solidFill>
                  <a:srgbClr val="002060"/>
                </a:solidFill>
              </a:rPr>
              <a:t>itibaren</a:t>
            </a:r>
            <a:r>
              <a:rPr lang="de-DE" sz="3000" b="1" dirty="0">
                <a:solidFill>
                  <a:srgbClr val="002060"/>
                </a:solidFill>
              </a:rPr>
              <a:t> </a:t>
            </a:r>
            <a:r>
              <a:rPr lang="de-DE" sz="3000" b="1" dirty="0" err="1">
                <a:solidFill>
                  <a:srgbClr val="002060"/>
                </a:solidFill>
              </a:rPr>
              <a:t>altı</a:t>
            </a:r>
            <a:r>
              <a:rPr lang="de-DE" sz="3000" b="1" dirty="0">
                <a:solidFill>
                  <a:srgbClr val="002060"/>
                </a:solidFill>
              </a:rPr>
              <a:t> </a:t>
            </a:r>
            <a:r>
              <a:rPr lang="de-DE" sz="3000" b="1" dirty="0" err="1">
                <a:solidFill>
                  <a:srgbClr val="002060"/>
                </a:solidFill>
              </a:rPr>
              <a:t>ay</a:t>
            </a:r>
            <a:r>
              <a:rPr lang="de-DE" sz="3000" b="1" dirty="0">
                <a:solidFill>
                  <a:srgbClr val="002060"/>
                </a:solidFill>
              </a:rPr>
              <a:t> </a:t>
            </a:r>
            <a:r>
              <a:rPr lang="de-DE" sz="3000" b="1" dirty="0" err="1">
                <a:solidFill>
                  <a:srgbClr val="002060"/>
                </a:solidFill>
              </a:rPr>
              <a:t>içinde</a:t>
            </a:r>
            <a:r>
              <a:rPr lang="de-DE" sz="3000" b="1" dirty="0">
                <a:solidFill>
                  <a:srgbClr val="002060"/>
                </a:solidFill>
              </a:rPr>
              <a:t>; </a:t>
            </a:r>
            <a:r>
              <a:rPr lang="de-DE" sz="3000" b="1" dirty="0" err="1">
                <a:solidFill>
                  <a:srgbClr val="002060"/>
                </a:solidFill>
              </a:rPr>
              <a:t>stratejik</a:t>
            </a:r>
            <a:r>
              <a:rPr lang="de-DE" sz="3000" b="1" dirty="0">
                <a:solidFill>
                  <a:srgbClr val="002060"/>
                </a:solidFill>
              </a:rPr>
              <a:t> </a:t>
            </a:r>
            <a:r>
              <a:rPr lang="de-DE" sz="3000" b="1" dirty="0" err="1">
                <a:solidFill>
                  <a:srgbClr val="002060"/>
                </a:solidFill>
              </a:rPr>
              <a:t>plân</a:t>
            </a:r>
            <a:r>
              <a:rPr lang="de-DE" sz="3000" b="1" dirty="0">
                <a:solidFill>
                  <a:srgbClr val="002060"/>
                </a:solidFill>
              </a:rPr>
              <a:t> </a:t>
            </a:r>
            <a:r>
              <a:rPr lang="de-DE" sz="3000" b="1" dirty="0" err="1">
                <a:solidFill>
                  <a:srgbClr val="002060"/>
                </a:solidFill>
              </a:rPr>
              <a:t>ve</a:t>
            </a:r>
            <a:r>
              <a:rPr lang="de-DE" sz="3000" b="1" dirty="0">
                <a:solidFill>
                  <a:srgbClr val="002060"/>
                </a:solidFill>
              </a:rPr>
              <a:t> </a:t>
            </a:r>
            <a:r>
              <a:rPr lang="de-DE" sz="3000" b="1" dirty="0" err="1">
                <a:solidFill>
                  <a:srgbClr val="002060"/>
                </a:solidFill>
              </a:rPr>
              <a:t>ilgili</a:t>
            </a:r>
            <a:r>
              <a:rPr lang="de-DE" sz="3000" b="1" dirty="0">
                <a:solidFill>
                  <a:srgbClr val="002060"/>
                </a:solidFill>
              </a:rPr>
              <a:t> </a:t>
            </a:r>
            <a:r>
              <a:rPr lang="de-DE" sz="3000" b="1" dirty="0" err="1">
                <a:solidFill>
                  <a:srgbClr val="002060"/>
                </a:solidFill>
              </a:rPr>
              <a:t>olduğu</a:t>
            </a:r>
            <a:r>
              <a:rPr lang="de-DE" sz="3000" b="1" dirty="0">
                <a:solidFill>
                  <a:srgbClr val="002060"/>
                </a:solidFill>
              </a:rPr>
              <a:t> </a:t>
            </a:r>
            <a:r>
              <a:rPr lang="de-DE" sz="3000" b="1" dirty="0" err="1">
                <a:solidFill>
                  <a:srgbClr val="002060"/>
                </a:solidFill>
              </a:rPr>
              <a:t>yıl</a:t>
            </a:r>
            <a:r>
              <a:rPr lang="de-DE" sz="3000" b="1" dirty="0">
                <a:solidFill>
                  <a:srgbClr val="002060"/>
                </a:solidFill>
              </a:rPr>
              <a:t> </a:t>
            </a:r>
            <a:r>
              <a:rPr lang="de-DE" sz="3000" b="1" dirty="0" err="1">
                <a:solidFill>
                  <a:srgbClr val="002060"/>
                </a:solidFill>
              </a:rPr>
              <a:t>başından</a:t>
            </a:r>
            <a:r>
              <a:rPr lang="de-DE" sz="3000" b="1" dirty="0">
                <a:solidFill>
                  <a:srgbClr val="002060"/>
                </a:solidFill>
              </a:rPr>
              <a:t> </a:t>
            </a:r>
            <a:r>
              <a:rPr lang="de-DE" sz="3000" b="1" dirty="0" err="1">
                <a:solidFill>
                  <a:srgbClr val="002060"/>
                </a:solidFill>
              </a:rPr>
              <a:t>önce</a:t>
            </a:r>
            <a:r>
              <a:rPr lang="de-DE" sz="3000" b="1" dirty="0">
                <a:solidFill>
                  <a:srgbClr val="002060"/>
                </a:solidFill>
              </a:rPr>
              <a:t> de </a:t>
            </a:r>
            <a:r>
              <a:rPr lang="de-DE" sz="3000" b="1" dirty="0" err="1">
                <a:solidFill>
                  <a:srgbClr val="002060"/>
                </a:solidFill>
              </a:rPr>
              <a:t>yıllık</a:t>
            </a:r>
            <a:r>
              <a:rPr lang="de-DE" sz="3000" b="1" dirty="0">
                <a:solidFill>
                  <a:srgbClr val="002060"/>
                </a:solidFill>
              </a:rPr>
              <a:t> </a:t>
            </a:r>
            <a:r>
              <a:rPr lang="de-DE" sz="3000" b="1" dirty="0" err="1">
                <a:solidFill>
                  <a:srgbClr val="002060"/>
                </a:solidFill>
              </a:rPr>
              <a:t>performans</a:t>
            </a:r>
            <a:r>
              <a:rPr lang="de-DE" sz="3000" b="1" dirty="0">
                <a:solidFill>
                  <a:srgbClr val="002060"/>
                </a:solidFill>
              </a:rPr>
              <a:t> </a:t>
            </a:r>
            <a:r>
              <a:rPr lang="de-DE" sz="3000" b="1" dirty="0" err="1">
                <a:solidFill>
                  <a:srgbClr val="002060"/>
                </a:solidFill>
              </a:rPr>
              <a:t>programı</a:t>
            </a:r>
            <a:r>
              <a:rPr lang="de-DE" sz="3000" b="1" dirty="0">
                <a:solidFill>
                  <a:srgbClr val="002060"/>
                </a:solidFill>
              </a:rPr>
              <a:t> </a:t>
            </a:r>
            <a:r>
              <a:rPr lang="de-DE" sz="3000" b="1" dirty="0" err="1">
                <a:solidFill>
                  <a:srgbClr val="002060"/>
                </a:solidFill>
              </a:rPr>
              <a:t>hazır</a:t>
            </a:r>
            <a:r>
              <a:rPr lang="tr-TR" sz="3000" b="1" dirty="0" err="1">
                <a:solidFill>
                  <a:srgbClr val="002060"/>
                </a:solidFill>
              </a:rPr>
              <a:t>lar</a:t>
            </a:r>
            <a:r>
              <a:rPr lang="tr-TR" sz="3000" b="1" dirty="0">
                <a:solidFill>
                  <a:srgbClr val="002060"/>
                </a:solidFill>
              </a:rPr>
              <a:t>.</a:t>
            </a:r>
            <a:r>
              <a:rPr lang="de-DE" sz="3000" b="1" dirty="0">
                <a:solidFill>
                  <a:srgbClr val="002060"/>
                </a:solidFill>
              </a:rPr>
              <a:t> </a:t>
            </a:r>
            <a:endParaRPr lang="tr-TR" sz="3000" b="1" dirty="0">
              <a:solidFill>
                <a:srgbClr val="002060"/>
              </a:solidFill>
            </a:endParaRPr>
          </a:p>
          <a:p>
            <a:pPr algn="just" eaLnBrk="1" hangingPunct="1">
              <a:lnSpc>
                <a:spcPct val="90000"/>
              </a:lnSpc>
              <a:defRPr/>
            </a:pPr>
            <a:r>
              <a:rPr lang="de-DE" sz="3000" b="1" dirty="0" err="1">
                <a:solidFill>
                  <a:srgbClr val="002060"/>
                </a:solidFill>
              </a:rPr>
              <a:t>Nüfusu</a:t>
            </a:r>
            <a:r>
              <a:rPr lang="de-DE" sz="3000" b="1" dirty="0">
                <a:solidFill>
                  <a:srgbClr val="002060"/>
                </a:solidFill>
              </a:rPr>
              <a:t> 50.000'in </a:t>
            </a:r>
            <a:r>
              <a:rPr lang="de-DE" sz="3000" b="1" dirty="0" err="1">
                <a:solidFill>
                  <a:srgbClr val="002060"/>
                </a:solidFill>
              </a:rPr>
              <a:t>altında</a:t>
            </a:r>
            <a:r>
              <a:rPr lang="de-DE" sz="3000" b="1" dirty="0">
                <a:solidFill>
                  <a:srgbClr val="002060"/>
                </a:solidFill>
              </a:rPr>
              <a:t> </a:t>
            </a:r>
            <a:r>
              <a:rPr lang="de-DE" sz="3000" b="1" dirty="0" err="1">
                <a:solidFill>
                  <a:srgbClr val="002060"/>
                </a:solidFill>
              </a:rPr>
              <a:t>olan</a:t>
            </a:r>
            <a:r>
              <a:rPr lang="de-DE" sz="3000" b="1" dirty="0">
                <a:solidFill>
                  <a:srgbClr val="002060"/>
                </a:solidFill>
              </a:rPr>
              <a:t> </a:t>
            </a:r>
            <a:r>
              <a:rPr lang="de-DE" sz="3000" b="1" dirty="0" err="1">
                <a:solidFill>
                  <a:srgbClr val="002060"/>
                </a:solidFill>
              </a:rPr>
              <a:t>belediyelerde</a:t>
            </a:r>
            <a:r>
              <a:rPr lang="de-DE" sz="3000" b="1" dirty="0">
                <a:solidFill>
                  <a:srgbClr val="002060"/>
                </a:solidFill>
              </a:rPr>
              <a:t> </a:t>
            </a:r>
            <a:r>
              <a:rPr lang="de-DE" sz="3000" b="1" dirty="0" err="1">
                <a:solidFill>
                  <a:srgbClr val="002060"/>
                </a:solidFill>
              </a:rPr>
              <a:t>stratejik</a:t>
            </a:r>
            <a:r>
              <a:rPr lang="de-DE" sz="3000" b="1" dirty="0">
                <a:solidFill>
                  <a:srgbClr val="002060"/>
                </a:solidFill>
              </a:rPr>
              <a:t> </a:t>
            </a:r>
            <a:r>
              <a:rPr lang="de-DE" sz="3000" b="1" dirty="0" err="1">
                <a:solidFill>
                  <a:srgbClr val="002060"/>
                </a:solidFill>
              </a:rPr>
              <a:t>plân</a:t>
            </a:r>
            <a:r>
              <a:rPr lang="de-DE" sz="3000" b="1" dirty="0">
                <a:solidFill>
                  <a:srgbClr val="002060"/>
                </a:solidFill>
              </a:rPr>
              <a:t> </a:t>
            </a:r>
            <a:r>
              <a:rPr lang="de-DE" sz="3000" b="1" dirty="0" err="1">
                <a:solidFill>
                  <a:srgbClr val="002060"/>
                </a:solidFill>
              </a:rPr>
              <a:t>yapılması</a:t>
            </a:r>
            <a:r>
              <a:rPr lang="de-DE" sz="3000" b="1" dirty="0">
                <a:solidFill>
                  <a:srgbClr val="002060"/>
                </a:solidFill>
              </a:rPr>
              <a:t> </a:t>
            </a:r>
            <a:r>
              <a:rPr lang="de-DE" sz="3000" b="1" dirty="0" err="1">
                <a:solidFill>
                  <a:srgbClr val="002060"/>
                </a:solidFill>
              </a:rPr>
              <a:t>zorunlu</a:t>
            </a:r>
            <a:r>
              <a:rPr lang="de-DE" sz="3000" b="1" dirty="0">
                <a:solidFill>
                  <a:srgbClr val="002060"/>
                </a:solidFill>
              </a:rPr>
              <a:t> </a:t>
            </a:r>
            <a:r>
              <a:rPr lang="de-DE" sz="3000" b="1" dirty="0" err="1">
                <a:solidFill>
                  <a:srgbClr val="002060"/>
                </a:solidFill>
              </a:rPr>
              <a:t>değildir</a:t>
            </a:r>
            <a:r>
              <a:rPr lang="de-DE" sz="3000" b="1" dirty="0">
                <a:solidFill>
                  <a:srgbClr val="002060"/>
                </a:solidFill>
              </a:rPr>
              <a:t>.</a:t>
            </a:r>
          </a:p>
          <a:p>
            <a:pPr eaLnBrk="1" hangingPunct="1">
              <a:lnSpc>
                <a:spcPct val="90000"/>
              </a:lnSpc>
              <a:defRPr/>
            </a:pPr>
            <a:r>
              <a:rPr lang="de-DE" b="1" dirty="0" err="1">
                <a:solidFill>
                  <a:srgbClr val="333399"/>
                </a:solidFill>
              </a:rPr>
              <a:t>Stratejik</a:t>
            </a:r>
            <a:r>
              <a:rPr lang="de-DE" b="1" dirty="0">
                <a:solidFill>
                  <a:srgbClr val="333399"/>
                </a:solidFill>
              </a:rPr>
              <a:t> </a:t>
            </a:r>
            <a:r>
              <a:rPr lang="de-DE" b="1" dirty="0" err="1">
                <a:solidFill>
                  <a:srgbClr val="333399"/>
                </a:solidFill>
              </a:rPr>
              <a:t>plân</a:t>
            </a:r>
            <a:r>
              <a:rPr lang="de-DE" b="1" dirty="0">
                <a:solidFill>
                  <a:srgbClr val="333399"/>
                </a:solidFill>
              </a:rPr>
              <a:t> </a:t>
            </a:r>
            <a:r>
              <a:rPr lang="de-DE" b="1" dirty="0" err="1">
                <a:solidFill>
                  <a:srgbClr val="333399"/>
                </a:solidFill>
              </a:rPr>
              <a:t>ve</a:t>
            </a:r>
            <a:r>
              <a:rPr lang="de-DE" b="1" dirty="0">
                <a:solidFill>
                  <a:srgbClr val="333399"/>
                </a:solidFill>
              </a:rPr>
              <a:t> </a:t>
            </a:r>
            <a:r>
              <a:rPr lang="de-DE" b="1" dirty="0" err="1">
                <a:solidFill>
                  <a:srgbClr val="333399"/>
                </a:solidFill>
              </a:rPr>
              <a:t>performans</a:t>
            </a:r>
            <a:r>
              <a:rPr lang="de-DE" b="1" dirty="0">
                <a:solidFill>
                  <a:srgbClr val="333399"/>
                </a:solidFill>
              </a:rPr>
              <a:t> </a:t>
            </a:r>
            <a:r>
              <a:rPr lang="de-DE" b="1" dirty="0" err="1">
                <a:solidFill>
                  <a:srgbClr val="333399"/>
                </a:solidFill>
              </a:rPr>
              <a:t>programı</a:t>
            </a:r>
            <a:r>
              <a:rPr lang="de-DE" b="1" dirty="0">
                <a:solidFill>
                  <a:srgbClr val="333399"/>
                </a:solidFill>
              </a:rPr>
              <a:t> </a:t>
            </a:r>
            <a:r>
              <a:rPr lang="de-DE" b="1" dirty="0" err="1">
                <a:solidFill>
                  <a:srgbClr val="333399"/>
                </a:solidFill>
              </a:rPr>
              <a:t>bütçenin</a:t>
            </a:r>
            <a:r>
              <a:rPr lang="de-DE" b="1" dirty="0">
                <a:solidFill>
                  <a:srgbClr val="333399"/>
                </a:solidFill>
              </a:rPr>
              <a:t> </a:t>
            </a:r>
            <a:r>
              <a:rPr lang="de-DE" b="1" dirty="0" err="1">
                <a:solidFill>
                  <a:srgbClr val="333399"/>
                </a:solidFill>
              </a:rPr>
              <a:t>hazırlanmasına</a:t>
            </a:r>
            <a:r>
              <a:rPr lang="de-DE" b="1" dirty="0">
                <a:solidFill>
                  <a:srgbClr val="333399"/>
                </a:solidFill>
              </a:rPr>
              <a:t> </a:t>
            </a:r>
            <a:r>
              <a:rPr lang="de-DE" b="1" dirty="0" err="1">
                <a:solidFill>
                  <a:srgbClr val="333399"/>
                </a:solidFill>
              </a:rPr>
              <a:t>esas</a:t>
            </a:r>
            <a:r>
              <a:rPr lang="de-DE" b="1" dirty="0">
                <a:solidFill>
                  <a:srgbClr val="333399"/>
                </a:solidFill>
              </a:rPr>
              <a:t> </a:t>
            </a:r>
            <a:r>
              <a:rPr lang="de-DE" b="1" dirty="0" err="1">
                <a:solidFill>
                  <a:srgbClr val="333399"/>
                </a:solidFill>
              </a:rPr>
              <a:t>teşkil</a:t>
            </a:r>
            <a:r>
              <a:rPr lang="de-DE" b="1" dirty="0">
                <a:solidFill>
                  <a:srgbClr val="333399"/>
                </a:solidFill>
              </a:rPr>
              <a:t> </a:t>
            </a:r>
            <a:r>
              <a:rPr lang="de-DE" b="1" dirty="0" err="1">
                <a:solidFill>
                  <a:srgbClr val="333399"/>
                </a:solidFill>
              </a:rPr>
              <a:t>eder</a:t>
            </a:r>
            <a:r>
              <a:rPr lang="de-DE" b="1" dirty="0">
                <a:solidFill>
                  <a:srgbClr val="333399"/>
                </a:solidFill>
              </a:rPr>
              <a:t> </a:t>
            </a:r>
            <a:r>
              <a:rPr lang="de-DE" b="1" dirty="0" err="1">
                <a:solidFill>
                  <a:srgbClr val="333399"/>
                </a:solidFill>
              </a:rPr>
              <a:t>ve</a:t>
            </a:r>
            <a:r>
              <a:rPr lang="de-DE" b="1" dirty="0">
                <a:solidFill>
                  <a:srgbClr val="333399"/>
                </a:solidFill>
              </a:rPr>
              <a:t> </a:t>
            </a:r>
            <a:r>
              <a:rPr lang="de-DE" b="1" dirty="0" err="1">
                <a:solidFill>
                  <a:srgbClr val="333399"/>
                </a:solidFill>
              </a:rPr>
              <a:t>belediye</a:t>
            </a:r>
            <a:r>
              <a:rPr lang="de-DE" b="1" dirty="0">
                <a:solidFill>
                  <a:srgbClr val="333399"/>
                </a:solidFill>
              </a:rPr>
              <a:t> </a:t>
            </a:r>
            <a:r>
              <a:rPr lang="de-DE" b="1" dirty="0" err="1">
                <a:solidFill>
                  <a:srgbClr val="333399"/>
                </a:solidFill>
              </a:rPr>
              <a:t>meclisinde</a:t>
            </a:r>
            <a:r>
              <a:rPr lang="de-DE" b="1" dirty="0">
                <a:solidFill>
                  <a:srgbClr val="333399"/>
                </a:solidFill>
              </a:rPr>
              <a:t> </a:t>
            </a:r>
            <a:r>
              <a:rPr lang="de-DE" b="1" dirty="0" err="1">
                <a:solidFill>
                  <a:srgbClr val="333399"/>
                </a:solidFill>
              </a:rPr>
              <a:t>bütçeden</a:t>
            </a:r>
            <a:r>
              <a:rPr lang="de-DE" b="1" dirty="0">
                <a:solidFill>
                  <a:srgbClr val="333399"/>
                </a:solidFill>
              </a:rPr>
              <a:t> </a:t>
            </a:r>
            <a:r>
              <a:rPr lang="de-DE" b="1" dirty="0" err="1">
                <a:solidFill>
                  <a:srgbClr val="333399"/>
                </a:solidFill>
              </a:rPr>
              <a:t>önce</a:t>
            </a:r>
            <a:r>
              <a:rPr lang="de-DE" b="1" dirty="0">
                <a:solidFill>
                  <a:srgbClr val="333399"/>
                </a:solidFill>
              </a:rPr>
              <a:t> </a:t>
            </a:r>
            <a:r>
              <a:rPr lang="de-DE" b="1" dirty="0" err="1">
                <a:solidFill>
                  <a:srgbClr val="333399"/>
                </a:solidFill>
              </a:rPr>
              <a:t>görüşülerek</a:t>
            </a:r>
            <a:r>
              <a:rPr lang="de-DE" b="1" dirty="0">
                <a:solidFill>
                  <a:srgbClr val="333399"/>
                </a:solidFill>
              </a:rPr>
              <a:t> </a:t>
            </a:r>
            <a:r>
              <a:rPr lang="de-DE" b="1" dirty="0" err="1">
                <a:solidFill>
                  <a:srgbClr val="333399"/>
                </a:solidFill>
              </a:rPr>
              <a:t>kabul</a:t>
            </a:r>
            <a:r>
              <a:rPr lang="de-DE" b="1" dirty="0">
                <a:solidFill>
                  <a:srgbClr val="333399"/>
                </a:solidFill>
              </a:rPr>
              <a:t> </a:t>
            </a:r>
            <a:r>
              <a:rPr lang="tr-TR" b="1" dirty="0">
                <a:solidFill>
                  <a:srgbClr val="333399"/>
                </a:solidFill>
              </a:rPr>
              <a:t>edilir.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1115616" y="274638"/>
            <a:ext cx="7571184" cy="1706562"/>
          </a:xfrm>
        </p:spPr>
        <p:txBody>
          <a:bodyPr/>
          <a:lstStyle/>
          <a:p>
            <a:pPr eaLnBrk="1" hangingPunct="1">
              <a:defRPr/>
            </a:pPr>
            <a:r>
              <a:rPr lang="tr-TR" dirty="0">
                <a:solidFill>
                  <a:schemeClr val="hlink"/>
                </a:solidFill>
              </a:rPr>
              <a:t>5393- Geçici 4. md, </a:t>
            </a:r>
            <a:br>
              <a:rPr lang="tr-TR" dirty="0">
                <a:solidFill>
                  <a:schemeClr val="hlink"/>
                </a:solidFill>
              </a:rPr>
            </a:br>
            <a:r>
              <a:rPr lang="tr-TR" dirty="0">
                <a:solidFill>
                  <a:schemeClr val="hlink"/>
                </a:solidFill>
              </a:rPr>
              <a:t>5302- Geçici 3. md</a:t>
            </a:r>
          </a:p>
        </p:txBody>
      </p:sp>
      <p:sp>
        <p:nvSpPr>
          <p:cNvPr id="16387" name="Rectangle 3"/>
          <p:cNvSpPr>
            <a:spLocks noGrp="1" noChangeArrowheads="1"/>
          </p:cNvSpPr>
          <p:nvPr>
            <p:ph type="body" idx="1"/>
          </p:nvPr>
        </p:nvSpPr>
        <p:spPr/>
        <p:txBody>
          <a:bodyPr/>
          <a:lstStyle/>
          <a:p>
            <a:pPr eaLnBrk="1" hangingPunct="1">
              <a:buFont typeface="Wingdings" pitchFamily="2" charset="2"/>
              <a:buNone/>
              <a:defRPr/>
            </a:pPr>
            <a:r>
              <a:rPr lang="tr-TR" sz="3600" b="1" dirty="0"/>
              <a:t>  </a:t>
            </a:r>
          </a:p>
          <a:p>
            <a:pPr eaLnBrk="1" hangingPunct="1">
              <a:buFont typeface="Wingdings" pitchFamily="2" charset="2"/>
              <a:buNone/>
              <a:defRPr/>
            </a:pPr>
            <a:r>
              <a:rPr lang="tr-TR" sz="3600" b="1" dirty="0"/>
              <a:t>   </a:t>
            </a:r>
            <a:r>
              <a:rPr lang="tr-TR" sz="3600" b="1" dirty="0">
                <a:solidFill>
                  <a:schemeClr val="folHlink"/>
                </a:solidFill>
              </a:rPr>
              <a:t>İlk </a:t>
            </a:r>
            <a:r>
              <a:rPr lang="fr-FR" sz="3600" b="1" dirty="0" err="1">
                <a:solidFill>
                  <a:schemeClr val="folHlink"/>
                </a:solidFill>
              </a:rPr>
              <a:t>stratejik</a:t>
            </a:r>
            <a:r>
              <a:rPr lang="fr-FR" sz="3600" b="1" dirty="0">
                <a:solidFill>
                  <a:schemeClr val="folHlink"/>
                </a:solidFill>
              </a:rPr>
              <a:t> </a:t>
            </a:r>
            <a:r>
              <a:rPr lang="fr-FR" sz="3600" b="1" dirty="0" err="1">
                <a:solidFill>
                  <a:schemeClr val="folHlink"/>
                </a:solidFill>
              </a:rPr>
              <a:t>plân</a:t>
            </a:r>
            <a:r>
              <a:rPr lang="fr-FR" sz="3600" b="1" dirty="0">
                <a:solidFill>
                  <a:schemeClr val="folHlink"/>
                </a:solidFill>
              </a:rPr>
              <a:t>, </a:t>
            </a:r>
            <a:r>
              <a:rPr lang="fr-FR" sz="3600" b="1" dirty="0" err="1">
                <a:solidFill>
                  <a:schemeClr val="folHlink"/>
                </a:solidFill>
              </a:rPr>
              <a:t>Kanunun</a:t>
            </a:r>
            <a:r>
              <a:rPr lang="fr-FR" sz="3600" b="1" dirty="0">
                <a:solidFill>
                  <a:schemeClr val="folHlink"/>
                </a:solidFill>
              </a:rPr>
              <a:t> </a:t>
            </a:r>
            <a:r>
              <a:rPr lang="fr-FR" sz="3600" b="1" dirty="0" err="1">
                <a:solidFill>
                  <a:schemeClr val="folHlink"/>
                </a:solidFill>
              </a:rPr>
              <a:t>yürürlüğe</a:t>
            </a:r>
            <a:r>
              <a:rPr lang="fr-FR" sz="3600" b="1" dirty="0">
                <a:solidFill>
                  <a:schemeClr val="folHlink"/>
                </a:solidFill>
              </a:rPr>
              <a:t> </a:t>
            </a:r>
            <a:r>
              <a:rPr lang="fr-FR" sz="3600" b="1" dirty="0" err="1">
                <a:solidFill>
                  <a:schemeClr val="folHlink"/>
                </a:solidFill>
              </a:rPr>
              <a:t>girmesinden</a:t>
            </a:r>
            <a:r>
              <a:rPr lang="fr-FR" sz="3600" b="1" dirty="0">
                <a:solidFill>
                  <a:schemeClr val="folHlink"/>
                </a:solidFill>
              </a:rPr>
              <a:t> </a:t>
            </a:r>
            <a:r>
              <a:rPr lang="fr-FR" sz="3600" b="1" dirty="0" err="1">
                <a:solidFill>
                  <a:schemeClr val="folHlink"/>
                </a:solidFill>
              </a:rPr>
              <a:t>itibaren</a:t>
            </a:r>
            <a:r>
              <a:rPr lang="fr-FR" sz="3600" b="1" dirty="0">
                <a:solidFill>
                  <a:schemeClr val="folHlink"/>
                </a:solidFill>
              </a:rPr>
              <a:t> </a:t>
            </a:r>
            <a:r>
              <a:rPr lang="fr-FR" sz="3600" b="1" dirty="0" err="1">
                <a:solidFill>
                  <a:schemeClr val="folHlink"/>
                </a:solidFill>
              </a:rPr>
              <a:t>bir</a:t>
            </a:r>
            <a:r>
              <a:rPr lang="fr-FR" sz="3600" b="1" dirty="0">
                <a:solidFill>
                  <a:schemeClr val="folHlink"/>
                </a:solidFill>
              </a:rPr>
              <a:t> </a:t>
            </a:r>
            <a:r>
              <a:rPr lang="fr-FR" sz="3600" b="1" dirty="0" err="1">
                <a:solidFill>
                  <a:schemeClr val="folHlink"/>
                </a:solidFill>
              </a:rPr>
              <a:t>yıl</a:t>
            </a:r>
            <a:r>
              <a:rPr lang="fr-FR" sz="3600" b="1" dirty="0">
                <a:solidFill>
                  <a:schemeClr val="folHlink"/>
                </a:solidFill>
              </a:rPr>
              <a:t> </a:t>
            </a:r>
            <a:r>
              <a:rPr lang="fr-FR" sz="3600" b="1" dirty="0" err="1">
                <a:solidFill>
                  <a:schemeClr val="folHlink"/>
                </a:solidFill>
              </a:rPr>
              <a:t>içinde</a:t>
            </a:r>
            <a:r>
              <a:rPr lang="fr-FR" sz="3600" b="1" dirty="0">
                <a:solidFill>
                  <a:schemeClr val="folHlink"/>
                </a:solidFill>
              </a:rPr>
              <a:t> </a:t>
            </a:r>
            <a:r>
              <a:rPr lang="fr-FR" sz="3600" b="1" dirty="0" err="1">
                <a:solidFill>
                  <a:schemeClr val="folHlink"/>
                </a:solidFill>
              </a:rPr>
              <a:t>hazırlanır</a:t>
            </a:r>
            <a:r>
              <a:rPr lang="fr-FR" sz="3600" b="1" dirty="0">
                <a:solidFill>
                  <a:schemeClr val="folHlink"/>
                </a:solidFill>
              </a:rPr>
              <a:t>.</a:t>
            </a:r>
            <a:r>
              <a:rPr lang="tr-TR" sz="3600" b="1" dirty="0">
                <a:solidFill>
                  <a:schemeClr val="folHlink"/>
                </a:solidFill>
              </a:rPr>
              <a:t> </a:t>
            </a:r>
          </a:p>
          <a:p>
            <a:pPr eaLnBrk="1" hangingPunct="1">
              <a:buFont typeface="Wingdings" pitchFamily="2" charset="2"/>
              <a:buNone/>
              <a:defRPr/>
            </a:pPr>
            <a:r>
              <a:rPr lang="tr-TR" sz="3600" b="1" dirty="0">
                <a:solidFill>
                  <a:schemeClr val="folHlink"/>
                </a:solidFill>
              </a:rPr>
              <a:t>		(Belediyelerde: 13.07.2006</a:t>
            </a:r>
          </a:p>
          <a:p>
            <a:pPr eaLnBrk="1" hangingPunct="1">
              <a:buFont typeface="Wingdings" pitchFamily="2" charset="2"/>
              <a:buNone/>
              <a:defRPr/>
            </a:pPr>
            <a:r>
              <a:rPr lang="tr-TR" sz="3600" b="1" dirty="0">
                <a:solidFill>
                  <a:schemeClr val="folHlink"/>
                </a:solidFill>
              </a:rPr>
              <a:t>		İl Özel İdarelerinde: 04.03.2006)</a:t>
            </a:r>
          </a:p>
          <a:p>
            <a:pPr eaLnBrk="1" hangingPunct="1">
              <a:defRPr/>
            </a:pPr>
            <a:endParaRPr lang="tr-TR" dirty="0">
              <a:solidFill>
                <a:schemeClr val="folHlink"/>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AutoShape 2"/>
          <p:cNvSpPr>
            <a:spLocks noGrp="1" noChangeArrowheads="1"/>
          </p:cNvSpPr>
          <p:nvPr>
            <p:ph type="title"/>
          </p:nvPr>
        </p:nvSpPr>
        <p:spPr>
          <a:xfrm>
            <a:off x="1043608" y="274638"/>
            <a:ext cx="7890080" cy="1143000"/>
          </a:xfrm>
        </p:spPr>
        <p:txBody>
          <a:bodyPr>
            <a:normAutofit/>
          </a:bodyPr>
          <a:lstStyle/>
          <a:p>
            <a:pPr eaLnBrk="1" hangingPunct="1">
              <a:defRPr/>
            </a:pPr>
            <a:r>
              <a:rPr lang="tr-TR" sz="3600" b="1" dirty="0" smtClean="0">
                <a:solidFill>
                  <a:srgbClr val="CC0066"/>
                </a:solidFill>
              </a:rPr>
              <a:t>ÇOK YILLI BÜTÇELEME</a:t>
            </a:r>
          </a:p>
        </p:txBody>
      </p:sp>
      <p:sp>
        <p:nvSpPr>
          <p:cNvPr id="44035" name="Rectangle 3"/>
          <p:cNvSpPr>
            <a:spLocks noGrp="1" noChangeArrowheads="1"/>
          </p:cNvSpPr>
          <p:nvPr>
            <p:ph type="body" idx="1"/>
          </p:nvPr>
        </p:nvSpPr>
        <p:spPr>
          <a:xfrm>
            <a:off x="611560" y="1412777"/>
            <a:ext cx="8353053" cy="5184874"/>
          </a:xfrm>
        </p:spPr>
        <p:txBody>
          <a:bodyPr/>
          <a:lstStyle/>
          <a:p>
            <a:pPr>
              <a:defRPr/>
            </a:pPr>
            <a:r>
              <a:rPr lang="tr-TR" sz="3600" b="1" dirty="0" smtClean="0">
                <a:solidFill>
                  <a:srgbClr val="002060"/>
                </a:solidFill>
              </a:rPr>
              <a:t>Bütçe yılı takvim yılıdır  </a:t>
            </a:r>
          </a:p>
          <a:p>
            <a:pPr>
              <a:buNone/>
              <a:defRPr/>
            </a:pPr>
            <a:r>
              <a:rPr lang="tr-TR" sz="3600" b="1" dirty="0" smtClean="0">
                <a:solidFill>
                  <a:srgbClr val="002060"/>
                </a:solidFill>
              </a:rPr>
              <a:t>      </a:t>
            </a:r>
            <a:r>
              <a:rPr lang="tr-TR" sz="2800" b="1" dirty="0" smtClean="0">
                <a:solidFill>
                  <a:srgbClr val="0070C0"/>
                </a:solidFill>
              </a:rPr>
              <a:t>(1 Ocak- 31 Aralık) </a:t>
            </a:r>
          </a:p>
          <a:p>
            <a:pPr eaLnBrk="1" hangingPunct="1">
              <a:defRPr/>
            </a:pPr>
            <a:r>
              <a:rPr lang="tr-TR" sz="3600" b="1" dirty="0" smtClean="0">
                <a:solidFill>
                  <a:srgbClr val="002060"/>
                </a:solidFill>
              </a:rPr>
              <a:t>B</a:t>
            </a:r>
            <a:r>
              <a:rPr lang="tr-TR" sz="3600" b="1" dirty="0" smtClean="0">
                <a:solidFill>
                  <a:srgbClr val="002060"/>
                </a:solidFill>
                <a:cs typeface="Times New Roman" pitchFamily="18" charset="0"/>
              </a:rPr>
              <a:t>ütçeler, izleyen iki yılın bütçe tahminleriyle birlikte görüşülür ve değerlendirilir.   </a:t>
            </a:r>
            <a:r>
              <a:rPr lang="tr-TR" sz="2800" b="1" i="1" dirty="0" smtClean="0">
                <a:solidFill>
                  <a:srgbClr val="0070C0"/>
                </a:solidFill>
                <a:cs typeface="Times New Roman" pitchFamily="18" charset="0"/>
              </a:rPr>
              <a:t>(5018- 13/d), (5393/ 61)</a:t>
            </a:r>
          </a:p>
          <a:p>
            <a:pPr eaLnBrk="1" hangingPunct="1">
              <a:defRPr/>
            </a:pPr>
            <a:r>
              <a:rPr lang="tr-TR" sz="3600" b="1" dirty="0" smtClean="0">
                <a:solidFill>
                  <a:srgbClr val="002060"/>
                </a:solidFill>
              </a:rPr>
              <a:t>Birden fazla yılın bütçelerinin birlikte yapılması değildir.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8034096" cy="1570186"/>
          </a:xfrm>
        </p:spPr>
        <p:txBody>
          <a:bodyPr>
            <a:normAutofit/>
          </a:bodyPr>
          <a:lstStyle/>
          <a:p>
            <a:r>
              <a:rPr lang="tr-TR" sz="3600" b="1" dirty="0" smtClean="0">
                <a:solidFill>
                  <a:srgbClr val="CC0066"/>
                </a:solidFill>
              </a:rPr>
              <a:t>Analitik Bütçe Sınıflandırması</a:t>
            </a:r>
            <a:br>
              <a:rPr lang="tr-TR" sz="3600" b="1" dirty="0" smtClean="0">
                <a:solidFill>
                  <a:srgbClr val="CC0066"/>
                </a:solidFill>
              </a:rPr>
            </a:br>
            <a:r>
              <a:rPr lang="tr-TR" sz="3600" b="1" dirty="0" smtClean="0">
                <a:solidFill>
                  <a:srgbClr val="CC0066"/>
                </a:solidFill>
              </a:rPr>
              <a:t> </a:t>
            </a:r>
            <a:r>
              <a:rPr lang="tr-TR" sz="3200" b="1" dirty="0" smtClean="0">
                <a:solidFill>
                  <a:srgbClr val="C00000"/>
                </a:solidFill>
              </a:rPr>
              <a:t>(5018- 13/k)</a:t>
            </a:r>
            <a:endParaRPr lang="tr-TR" sz="3200" b="1" dirty="0">
              <a:solidFill>
                <a:srgbClr val="C00000"/>
              </a:solidFill>
            </a:endParaRPr>
          </a:p>
        </p:txBody>
      </p:sp>
      <p:sp>
        <p:nvSpPr>
          <p:cNvPr id="3" name="2 İçerik Yer Tutucusu"/>
          <p:cNvSpPr>
            <a:spLocks noGrp="1"/>
          </p:cNvSpPr>
          <p:nvPr>
            <p:ph idx="1"/>
          </p:nvPr>
        </p:nvSpPr>
        <p:spPr>
          <a:xfrm>
            <a:off x="611560" y="2060848"/>
            <a:ext cx="8208912" cy="4464496"/>
          </a:xfrm>
        </p:spPr>
        <p:txBody>
          <a:bodyPr/>
          <a:lstStyle/>
          <a:p>
            <a:pPr algn="just"/>
            <a:r>
              <a:rPr lang="tr-TR" dirty="0" smtClean="0"/>
              <a:t>      </a:t>
            </a:r>
            <a:r>
              <a:rPr lang="tr-TR" b="1" dirty="0" smtClean="0"/>
              <a:t>k)</a:t>
            </a:r>
            <a:r>
              <a:rPr lang="tr-TR" dirty="0" smtClean="0"/>
              <a:t> </a:t>
            </a:r>
            <a:r>
              <a:rPr lang="tr-TR" dirty="0" smtClean="0">
                <a:solidFill>
                  <a:srgbClr val="002060"/>
                </a:solidFill>
              </a:rPr>
              <a:t>Bütçeler kurumsal, işlevsel ve ekonomik sonuçların görülmesini sağlayacak şekilde Maliye Bakanlığınca uluslararası standartlara uygun olarak belirlenen bir sınıflandırmaya tâbi tutularak hazırlanır ve uygulanır. </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1210146"/>
          </a:xfrm>
        </p:spPr>
        <p:txBody>
          <a:bodyPr>
            <a:normAutofit fontScale="90000"/>
          </a:bodyPr>
          <a:lstStyle/>
          <a:p>
            <a:r>
              <a:rPr lang="tr-TR" b="1" dirty="0" smtClean="0">
                <a:solidFill>
                  <a:srgbClr val="CC0066"/>
                </a:solidFill>
              </a:rPr>
              <a:t>Ayrıntılı Harcama ve Finansman Programları</a:t>
            </a:r>
            <a:r>
              <a:rPr lang="tr-TR" dirty="0" smtClean="0"/>
              <a:t>  </a:t>
            </a:r>
            <a:r>
              <a:rPr lang="tr-TR" sz="3600" b="1" dirty="0" smtClean="0">
                <a:solidFill>
                  <a:srgbClr val="C00000"/>
                </a:solidFill>
              </a:rPr>
              <a:t>(5018- md.77)</a:t>
            </a:r>
            <a:endParaRPr lang="tr-TR" sz="3600" b="1" dirty="0">
              <a:solidFill>
                <a:srgbClr val="C00000"/>
              </a:solidFill>
            </a:endParaRPr>
          </a:p>
        </p:txBody>
      </p:sp>
      <p:sp>
        <p:nvSpPr>
          <p:cNvPr id="3" name="2 İçerik Yer Tutucusu"/>
          <p:cNvSpPr>
            <a:spLocks noGrp="1"/>
          </p:cNvSpPr>
          <p:nvPr>
            <p:ph idx="1"/>
          </p:nvPr>
        </p:nvSpPr>
        <p:spPr>
          <a:xfrm>
            <a:off x="611560" y="1772816"/>
            <a:ext cx="8208912" cy="4824536"/>
          </a:xfrm>
        </p:spPr>
        <p:txBody>
          <a:bodyPr>
            <a:normAutofit/>
          </a:bodyPr>
          <a:lstStyle/>
          <a:p>
            <a:pPr algn="just"/>
            <a:r>
              <a:rPr lang="tr-TR" dirty="0" smtClean="0">
                <a:solidFill>
                  <a:srgbClr val="002060"/>
                </a:solidFill>
              </a:rPr>
              <a:t>Sosyal güvenlik kurumları ve mahallî idare bütçelerinin hazırlanması ve uygulanması ile diğer malî işlemleri, bu Kanun hükümleri saklı kalmak kaydıyla, ilgili kanunlarındaki hükümlere tâbidir. Ancak, sosyal güvenlik kurumları ve mahallî idarelerin ayrıntılı harcama programları ile finansman programları bütçeleriyle birlikte hazırlanır, görüşülür ve onaylanır. Ödenekler de bu usul ve esaslara göre kullanılır.   </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a:xfrm>
            <a:off x="1187624" y="274638"/>
            <a:ext cx="7499176" cy="792162"/>
          </a:xfrm>
        </p:spPr>
        <p:txBody>
          <a:bodyPr/>
          <a:lstStyle/>
          <a:p>
            <a:pPr eaLnBrk="1" hangingPunct="1">
              <a:defRPr/>
            </a:pPr>
            <a:r>
              <a:rPr lang="tr-TR" dirty="0">
                <a:solidFill>
                  <a:srgbClr val="CC0066"/>
                </a:solidFill>
              </a:rPr>
              <a:t>Strateji</a:t>
            </a:r>
          </a:p>
        </p:txBody>
      </p:sp>
      <p:sp>
        <p:nvSpPr>
          <p:cNvPr id="61443" name="Rectangle 3"/>
          <p:cNvSpPr>
            <a:spLocks noGrp="1" noChangeArrowheads="1"/>
          </p:cNvSpPr>
          <p:nvPr>
            <p:ph type="body" idx="1"/>
          </p:nvPr>
        </p:nvSpPr>
        <p:spPr>
          <a:xfrm>
            <a:off x="467544" y="1143000"/>
            <a:ext cx="8447856" cy="5410200"/>
          </a:xfrm>
        </p:spPr>
        <p:txBody>
          <a:bodyPr/>
          <a:lstStyle/>
          <a:p>
            <a:pPr algn="ctr" eaLnBrk="1" hangingPunct="1">
              <a:defRPr/>
            </a:pPr>
            <a:r>
              <a:rPr lang="tr-TR" sz="3600" b="1" dirty="0">
                <a:solidFill>
                  <a:srgbClr val="002060"/>
                </a:solidFill>
              </a:rPr>
              <a:t>Kelime anlamı olarak, Yöneltme, sevk etme, yönlendirme, gütme, izlenecek yol anlamlarına gelir.</a:t>
            </a:r>
          </a:p>
          <a:p>
            <a:pPr algn="ctr" eaLnBrk="1" hangingPunct="1">
              <a:defRPr/>
            </a:pPr>
            <a:endParaRPr lang="tr-TR" sz="3600" b="1" dirty="0">
              <a:solidFill>
                <a:schemeClr val="folHlink"/>
              </a:solidFill>
            </a:endParaRPr>
          </a:p>
          <a:p>
            <a:pPr algn="ctr" eaLnBrk="1" hangingPunct="1">
              <a:defRPr/>
            </a:pPr>
            <a:r>
              <a:rPr lang="tr-TR" sz="4400" b="1" dirty="0">
                <a:solidFill>
                  <a:srgbClr val="CC0000"/>
                </a:solidFill>
              </a:rPr>
              <a:t>Stratejik Plan</a:t>
            </a:r>
          </a:p>
          <a:p>
            <a:pPr algn="ctr" eaLnBrk="1" hangingPunct="1">
              <a:buFont typeface="Wingdings" pitchFamily="2" charset="2"/>
              <a:buNone/>
              <a:defRPr/>
            </a:pPr>
            <a:r>
              <a:rPr lang="tr-TR" sz="3600" b="1" dirty="0"/>
              <a:t>Bulunulan yer ve durum ile ulaşılmak istenilen yer ve durum arasında izlenecek yol ve politikalar bütünü</a:t>
            </a:r>
          </a:p>
          <a:p>
            <a:pPr algn="ctr" eaLnBrk="1" hangingPunct="1">
              <a:defRPr/>
            </a:pPr>
            <a:endParaRPr lang="tr-TR" sz="3600" b="1" dirty="0">
              <a:solidFill>
                <a:schemeClr val="hlink"/>
              </a:solidFill>
            </a:endParaRPr>
          </a:p>
          <a:p>
            <a:pPr algn="ctr" eaLnBrk="1" hangingPunct="1">
              <a:buFont typeface="Wingdings" pitchFamily="2" charset="2"/>
              <a:buNone/>
              <a:defRPr/>
            </a:pPr>
            <a:endParaRPr lang="tr-TR" sz="4400" b="1" dirty="0">
              <a:solidFill>
                <a:schemeClr val="hlink"/>
              </a:solidFill>
            </a:endParaRPr>
          </a:p>
        </p:txBody>
      </p:sp>
    </p:spTree>
    <p:extLst>
      <p:ext uri="{BB962C8B-B14F-4D97-AF65-F5344CB8AC3E}">
        <p14:creationId xmlns:p14="http://schemas.microsoft.com/office/powerpoint/2010/main" val="42071593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8850" name="Rectangle 2"/>
          <p:cNvSpPr>
            <a:spLocks noGrp="1" noChangeArrowheads="1"/>
          </p:cNvSpPr>
          <p:nvPr>
            <p:ph type="body" idx="1"/>
          </p:nvPr>
        </p:nvSpPr>
        <p:spPr>
          <a:xfrm>
            <a:off x="468313" y="188913"/>
            <a:ext cx="8229600" cy="6003925"/>
          </a:xfrm>
        </p:spPr>
        <p:txBody>
          <a:bodyPr/>
          <a:lstStyle/>
          <a:p>
            <a:pPr algn="ctr" eaLnBrk="1" hangingPunct="1">
              <a:lnSpc>
                <a:spcPct val="125000"/>
              </a:lnSpc>
              <a:buFont typeface="Wingdings" pitchFamily="2" charset="2"/>
              <a:buNone/>
              <a:defRPr/>
            </a:pPr>
            <a:r>
              <a:rPr lang="tr-TR" b="1" dirty="0" smtClean="0">
                <a:solidFill>
                  <a:srgbClr val="00B0F0"/>
                </a:solidFill>
              </a:rPr>
              <a:t>HUN  İMPARATORU  </a:t>
            </a:r>
            <a:r>
              <a:rPr lang="tr-TR" b="1" dirty="0">
                <a:solidFill>
                  <a:srgbClr val="00B0F0"/>
                </a:solidFill>
              </a:rPr>
              <a:t>ATİLLA</a:t>
            </a:r>
          </a:p>
          <a:p>
            <a:pPr eaLnBrk="1" hangingPunct="1">
              <a:buFont typeface="Wingdings" pitchFamily="2" charset="2"/>
              <a:buNone/>
              <a:defRPr/>
            </a:pPr>
            <a:endParaRPr lang="tr-TR" dirty="0">
              <a:solidFill>
                <a:srgbClr val="FF9900"/>
              </a:solidFill>
            </a:endParaRPr>
          </a:p>
        </p:txBody>
      </p:sp>
      <p:sp>
        <p:nvSpPr>
          <p:cNvPr id="78851" name="Rectangle 3"/>
          <p:cNvSpPr>
            <a:spLocks noChangeArrowheads="1"/>
          </p:cNvSpPr>
          <p:nvPr/>
        </p:nvSpPr>
        <p:spPr bwMode="auto">
          <a:xfrm>
            <a:off x="381000" y="1066800"/>
            <a:ext cx="8512175" cy="5791200"/>
          </a:xfrm>
          <a:prstGeom prst="rect">
            <a:avLst/>
          </a:prstGeom>
          <a:solidFill>
            <a:schemeClr val="bg2"/>
          </a:solidFill>
          <a:ln w="9525">
            <a:solidFill>
              <a:schemeClr val="tx1"/>
            </a:solidFill>
            <a:miter lim="800000"/>
            <a:headEnd/>
            <a:tailEnd/>
          </a:ln>
          <a:effectLst/>
        </p:spPr>
        <p:txBody>
          <a:bodyPr wrap="none" anchor="ctr"/>
          <a:lstStyle/>
          <a:p>
            <a:pPr algn="ctr">
              <a:lnSpc>
                <a:spcPct val="90000"/>
              </a:lnSpc>
              <a:spcBef>
                <a:spcPct val="20000"/>
              </a:spcBef>
              <a:buClr>
                <a:schemeClr val="hlink"/>
              </a:buClr>
              <a:buSzPct val="70000"/>
              <a:buFont typeface="Wingdings" pitchFamily="2" charset="2"/>
              <a:buNone/>
              <a:defRPr/>
            </a:pPr>
            <a:r>
              <a:rPr lang="tr-TR" sz="3200" b="1" dirty="0">
                <a:solidFill>
                  <a:srgbClr val="002060"/>
                </a:solidFill>
                <a:latin typeface="Times New Roman" pitchFamily="18" charset="0"/>
                <a:cs typeface="Times New Roman" pitchFamily="18" charset="0"/>
              </a:rPr>
              <a:t>“</a:t>
            </a:r>
            <a:r>
              <a:rPr lang="tr-TR" sz="3200" b="1" dirty="0" smtClean="0">
                <a:solidFill>
                  <a:srgbClr val="002060"/>
                </a:solidFill>
                <a:latin typeface="Times New Roman" pitchFamily="18" charset="0"/>
                <a:cs typeface="Times New Roman" pitchFamily="18" charset="0"/>
              </a:rPr>
              <a:t>Savaş  </a:t>
            </a:r>
            <a:r>
              <a:rPr lang="tr-TR" sz="3200" b="1" dirty="0">
                <a:solidFill>
                  <a:srgbClr val="002060"/>
                </a:solidFill>
                <a:latin typeface="Times New Roman" pitchFamily="18" charset="0"/>
                <a:cs typeface="Times New Roman" pitchFamily="18" charset="0"/>
              </a:rPr>
              <a:t>ya da anlaşmaya başlamadan önce, </a:t>
            </a:r>
          </a:p>
          <a:p>
            <a:pPr algn="ctr">
              <a:lnSpc>
                <a:spcPct val="90000"/>
              </a:lnSpc>
              <a:spcBef>
                <a:spcPct val="20000"/>
              </a:spcBef>
              <a:buClr>
                <a:schemeClr val="hlink"/>
              </a:buClr>
              <a:buSzPct val="70000"/>
              <a:buFont typeface="Wingdings" pitchFamily="2" charset="2"/>
              <a:buNone/>
              <a:defRPr/>
            </a:pPr>
            <a:r>
              <a:rPr lang="tr-TR" sz="3200" b="1" dirty="0">
                <a:solidFill>
                  <a:srgbClr val="002060"/>
                </a:solidFill>
                <a:latin typeface="Times New Roman" pitchFamily="18" charset="0"/>
                <a:cs typeface="Times New Roman" pitchFamily="18" charset="0"/>
              </a:rPr>
              <a:t>tüm olasılıkları göz önüne almak akıllılıktır. </a:t>
            </a:r>
          </a:p>
          <a:p>
            <a:pPr algn="ctr">
              <a:lnSpc>
                <a:spcPct val="90000"/>
              </a:lnSpc>
              <a:spcBef>
                <a:spcPct val="20000"/>
              </a:spcBef>
              <a:buClr>
                <a:schemeClr val="hlink"/>
              </a:buClr>
              <a:buSzPct val="70000"/>
              <a:buFont typeface="Wingdings" pitchFamily="2" charset="2"/>
              <a:buNone/>
              <a:defRPr/>
            </a:pPr>
            <a:r>
              <a:rPr lang="tr-TR" sz="3200" b="1" dirty="0">
                <a:solidFill>
                  <a:srgbClr val="002060"/>
                </a:solidFill>
                <a:latin typeface="Times New Roman" pitchFamily="18" charset="0"/>
                <a:cs typeface="Times New Roman" pitchFamily="18" charset="0"/>
              </a:rPr>
              <a:t>     Bunları iyice düşünün. </a:t>
            </a:r>
          </a:p>
          <a:p>
            <a:pPr algn="ctr">
              <a:lnSpc>
                <a:spcPct val="90000"/>
              </a:lnSpc>
              <a:spcBef>
                <a:spcPct val="20000"/>
              </a:spcBef>
              <a:buClr>
                <a:schemeClr val="hlink"/>
              </a:buClr>
              <a:buSzPct val="70000"/>
              <a:buFont typeface="Wingdings" pitchFamily="2" charset="2"/>
              <a:buNone/>
              <a:defRPr/>
            </a:pPr>
            <a:r>
              <a:rPr lang="tr-TR" sz="3200" b="1" dirty="0">
                <a:solidFill>
                  <a:srgbClr val="002060"/>
                </a:solidFill>
                <a:latin typeface="Times New Roman" pitchFamily="18" charset="0"/>
                <a:cs typeface="Times New Roman" pitchFamily="18" charset="0"/>
              </a:rPr>
              <a:t>          Hareketlerinizin doğuracağı </a:t>
            </a:r>
          </a:p>
          <a:p>
            <a:pPr algn="ctr">
              <a:lnSpc>
                <a:spcPct val="90000"/>
              </a:lnSpc>
              <a:spcBef>
                <a:spcPct val="20000"/>
              </a:spcBef>
              <a:buClr>
                <a:schemeClr val="hlink"/>
              </a:buClr>
              <a:buSzPct val="70000"/>
              <a:buFont typeface="Wingdings" pitchFamily="2" charset="2"/>
              <a:buNone/>
              <a:defRPr/>
            </a:pPr>
            <a:r>
              <a:rPr lang="tr-TR" sz="3200" b="1" dirty="0">
                <a:solidFill>
                  <a:srgbClr val="002060"/>
                </a:solidFill>
                <a:latin typeface="Times New Roman" pitchFamily="18" charset="0"/>
                <a:cs typeface="Times New Roman" pitchFamily="18" charset="0"/>
              </a:rPr>
              <a:t>     sonuçları gözden geçirin. </a:t>
            </a:r>
          </a:p>
          <a:p>
            <a:pPr algn="ctr">
              <a:lnSpc>
                <a:spcPct val="90000"/>
              </a:lnSpc>
              <a:spcBef>
                <a:spcPct val="20000"/>
              </a:spcBef>
              <a:buClr>
                <a:schemeClr val="hlink"/>
              </a:buClr>
              <a:buSzPct val="70000"/>
              <a:buFont typeface="Wingdings" pitchFamily="2" charset="2"/>
              <a:buNone/>
              <a:defRPr/>
            </a:pPr>
            <a:r>
              <a:rPr lang="tr-TR" sz="3200" b="1" dirty="0">
                <a:solidFill>
                  <a:srgbClr val="002060"/>
                </a:solidFill>
                <a:latin typeface="Times New Roman" pitchFamily="18" charset="0"/>
                <a:cs typeface="Times New Roman" pitchFamily="18" charset="0"/>
              </a:rPr>
              <a:t>Böylece </a:t>
            </a:r>
            <a:endParaRPr lang="tr-TR" sz="3200" b="1" dirty="0" smtClean="0">
              <a:solidFill>
                <a:srgbClr val="002060"/>
              </a:solidFill>
              <a:latin typeface="Times New Roman" pitchFamily="18" charset="0"/>
              <a:cs typeface="Times New Roman" pitchFamily="18" charset="0"/>
            </a:endParaRPr>
          </a:p>
          <a:p>
            <a:pPr algn="ctr">
              <a:lnSpc>
                <a:spcPct val="90000"/>
              </a:lnSpc>
              <a:spcBef>
                <a:spcPct val="20000"/>
              </a:spcBef>
              <a:buClr>
                <a:schemeClr val="hlink"/>
              </a:buClr>
              <a:buSzPct val="70000"/>
              <a:buFont typeface="Wingdings" pitchFamily="2" charset="2"/>
              <a:buNone/>
              <a:defRPr/>
            </a:pPr>
            <a:r>
              <a:rPr lang="tr-TR" sz="3200" b="1" dirty="0" smtClean="0">
                <a:solidFill>
                  <a:srgbClr val="002060"/>
                </a:solidFill>
                <a:latin typeface="Times New Roman" pitchFamily="18" charset="0"/>
                <a:cs typeface="Times New Roman" pitchFamily="18" charset="0"/>
              </a:rPr>
              <a:t>en kötü </a:t>
            </a:r>
            <a:r>
              <a:rPr lang="tr-TR" sz="3200" b="1" dirty="0">
                <a:solidFill>
                  <a:srgbClr val="002060"/>
                </a:solidFill>
                <a:latin typeface="Times New Roman" pitchFamily="18" charset="0"/>
                <a:cs typeface="Times New Roman" pitchFamily="18" charset="0"/>
              </a:rPr>
              <a:t>duruma hazırlıklı </a:t>
            </a:r>
            <a:r>
              <a:rPr lang="tr-TR" sz="3200" b="1" dirty="0" smtClean="0">
                <a:solidFill>
                  <a:srgbClr val="002060"/>
                </a:solidFill>
                <a:latin typeface="Times New Roman" pitchFamily="18" charset="0"/>
                <a:cs typeface="Times New Roman" pitchFamily="18" charset="0"/>
              </a:rPr>
              <a:t>olursunuz.”</a:t>
            </a:r>
            <a:endParaRPr lang="tr-TR" sz="3200" b="1" dirty="0">
              <a:solidFill>
                <a:srgbClr val="002060"/>
              </a:solidFill>
              <a:latin typeface="Times New Roman" pitchFamily="18" charset="0"/>
              <a:cs typeface="Times New Roman" pitchFamily="18" charset="0"/>
            </a:endParaRPr>
          </a:p>
          <a:p>
            <a:pPr algn="ctr">
              <a:defRPr/>
            </a:pPr>
            <a:endParaRPr lang="tr-TR" sz="3200" b="1" dirty="0">
              <a:solidFill>
                <a:srgbClr val="FFFF66"/>
              </a:solidFill>
              <a:cs typeface="+mn-cs"/>
            </a:endParaRPr>
          </a:p>
        </p:txBody>
      </p:sp>
      <p:pic>
        <p:nvPicPr>
          <p:cNvPr id="78852" name="Picture 4" descr="BL00347_"/>
          <p:cNvPicPr>
            <a:picLocks noChangeAspect="1" noChangeArrowheads="1"/>
          </p:cNvPicPr>
          <p:nvPr/>
        </p:nvPicPr>
        <p:blipFill>
          <a:blip r:embed="rId2" cstate="print"/>
          <a:srcRect/>
          <a:stretch>
            <a:fillRect/>
          </a:stretch>
        </p:blipFill>
        <p:spPr bwMode="auto">
          <a:xfrm flipV="1">
            <a:off x="228600" y="6096000"/>
            <a:ext cx="76200" cy="98425"/>
          </a:xfrm>
          <a:prstGeom prst="rect">
            <a:avLst/>
          </a:prstGeom>
          <a:noFill/>
          <a:ln w="9525">
            <a:noFill/>
            <a:miter lim="800000"/>
            <a:headEnd/>
            <a:tailEnd/>
          </a:ln>
        </p:spPr>
      </p:pic>
    </p:spTree>
    <p:extLst>
      <p:ext uri="{BB962C8B-B14F-4D97-AF65-F5344CB8AC3E}">
        <p14:creationId xmlns:p14="http://schemas.microsoft.com/office/powerpoint/2010/main" val="1448745038"/>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8852"/>
                                        </p:tgtEl>
                                        <p:attrNameLst>
                                          <p:attrName>style.visibility</p:attrName>
                                        </p:attrNameLst>
                                      </p:cBhvr>
                                      <p:to>
                                        <p:strVal val="visible"/>
                                      </p:to>
                                    </p:set>
                                    <p:animEffect transition="in" filter="box(in)">
                                      <p:cBhvr>
                                        <p:cTn id="7" dur="500"/>
                                        <p:tgtEl>
                                          <p:spTgt spid="7885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8851">
                                            <p:txEl>
                                              <p:pRg st="0" end="0"/>
                                            </p:txEl>
                                          </p:spTgt>
                                        </p:tgtEl>
                                        <p:attrNameLst>
                                          <p:attrName>style.visibility</p:attrName>
                                        </p:attrNameLst>
                                      </p:cBhvr>
                                      <p:to>
                                        <p:strVal val="visible"/>
                                      </p:to>
                                    </p:set>
                                    <p:animEffect transition="in" filter="box(in)">
                                      <p:cBhvr>
                                        <p:cTn id="12" dur="500"/>
                                        <p:tgtEl>
                                          <p:spTgt spid="78851">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78851">
                                            <p:txEl>
                                              <p:pRg st="1" end="1"/>
                                            </p:txEl>
                                          </p:spTgt>
                                        </p:tgtEl>
                                        <p:attrNameLst>
                                          <p:attrName>style.visibility</p:attrName>
                                        </p:attrNameLst>
                                      </p:cBhvr>
                                      <p:to>
                                        <p:strVal val="visible"/>
                                      </p:to>
                                    </p:set>
                                    <p:animEffect transition="in" filter="box(in)">
                                      <p:cBhvr>
                                        <p:cTn id="15" dur="500"/>
                                        <p:tgtEl>
                                          <p:spTgt spid="78851">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78851">
                                            <p:txEl>
                                              <p:pRg st="2" end="2"/>
                                            </p:txEl>
                                          </p:spTgt>
                                        </p:tgtEl>
                                        <p:attrNameLst>
                                          <p:attrName>style.visibility</p:attrName>
                                        </p:attrNameLst>
                                      </p:cBhvr>
                                      <p:to>
                                        <p:strVal val="visible"/>
                                      </p:to>
                                    </p:set>
                                    <p:animEffect transition="in" filter="box(in)">
                                      <p:cBhvr>
                                        <p:cTn id="18" dur="500"/>
                                        <p:tgtEl>
                                          <p:spTgt spid="78851">
                                            <p:txEl>
                                              <p:pRg st="2" end="2"/>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78851">
                                            <p:txEl>
                                              <p:pRg st="3" end="3"/>
                                            </p:txEl>
                                          </p:spTgt>
                                        </p:tgtEl>
                                        <p:attrNameLst>
                                          <p:attrName>style.visibility</p:attrName>
                                        </p:attrNameLst>
                                      </p:cBhvr>
                                      <p:to>
                                        <p:strVal val="visible"/>
                                      </p:to>
                                    </p:set>
                                    <p:animEffect transition="in" filter="box(in)">
                                      <p:cBhvr>
                                        <p:cTn id="21" dur="500"/>
                                        <p:tgtEl>
                                          <p:spTgt spid="78851">
                                            <p:txEl>
                                              <p:pRg st="3" end="3"/>
                                            </p:txEl>
                                          </p:spTgt>
                                        </p:tgtEl>
                                      </p:cBhvr>
                                    </p:animEffect>
                                  </p:childTnLst>
                                </p:cTn>
                              </p:par>
                              <p:par>
                                <p:cTn id="22" presetID="4" presetClass="entr" presetSubtype="16" fill="hold" nodeType="withEffect">
                                  <p:stCondLst>
                                    <p:cond delay="0"/>
                                  </p:stCondLst>
                                  <p:childTnLst>
                                    <p:set>
                                      <p:cBhvr>
                                        <p:cTn id="23" dur="1" fill="hold">
                                          <p:stCondLst>
                                            <p:cond delay="0"/>
                                          </p:stCondLst>
                                        </p:cTn>
                                        <p:tgtEl>
                                          <p:spTgt spid="78851">
                                            <p:txEl>
                                              <p:pRg st="4" end="4"/>
                                            </p:txEl>
                                          </p:spTgt>
                                        </p:tgtEl>
                                        <p:attrNameLst>
                                          <p:attrName>style.visibility</p:attrName>
                                        </p:attrNameLst>
                                      </p:cBhvr>
                                      <p:to>
                                        <p:strVal val="visible"/>
                                      </p:to>
                                    </p:set>
                                    <p:animEffect transition="in" filter="box(in)">
                                      <p:cBhvr>
                                        <p:cTn id="24" dur="500"/>
                                        <p:tgtEl>
                                          <p:spTgt spid="78851">
                                            <p:txEl>
                                              <p:pRg st="4" end="4"/>
                                            </p:txEl>
                                          </p:spTgt>
                                        </p:tgtEl>
                                      </p:cBhvr>
                                    </p:animEffect>
                                  </p:childTnLst>
                                </p:cTn>
                              </p:par>
                              <p:par>
                                <p:cTn id="25" presetID="4" presetClass="entr" presetSubtype="16" fill="hold" nodeType="withEffect">
                                  <p:stCondLst>
                                    <p:cond delay="0"/>
                                  </p:stCondLst>
                                  <p:childTnLst>
                                    <p:set>
                                      <p:cBhvr>
                                        <p:cTn id="26" dur="1" fill="hold">
                                          <p:stCondLst>
                                            <p:cond delay="0"/>
                                          </p:stCondLst>
                                        </p:cTn>
                                        <p:tgtEl>
                                          <p:spTgt spid="78851">
                                            <p:txEl>
                                              <p:pRg st="5" end="5"/>
                                            </p:txEl>
                                          </p:spTgt>
                                        </p:tgtEl>
                                        <p:attrNameLst>
                                          <p:attrName>style.visibility</p:attrName>
                                        </p:attrNameLst>
                                      </p:cBhvr>
                                      <p:to>
                                        <p:strVal val="visible"/>
                                      </p:to>
                                    </p:set>
                                    <p:animEffect transition="in" filter="box(in)">
                                      <p:cBhvr>
                                        <p:cTn id="27" dur="500"/>
                                        <p:tgtEl>
                                          <p:spTgt spid="78851">
                                            <p:txEl>
                                              <p:pRg st="5" end="5"/>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78851">
                                            <p:txEl>
                                              <p:pRg st="6" end="6"/>
                                            </p:txEl>
                                          </p:spTgt>
                                        </p:tgtEl>
                                        <p:attrNameLst>
                                          <p:attrName>style.visibility</p:attrName>
                                        </p:attrNameLst>
                                      </p:cBhvr>
                                      <p:to>
                                        <p:strVal val="visible"/>
                                      </p:to>
                                    </p:set>
                                    <p:animEffect transition="in" filter="box(in)">
                                      <p:cBhvr>
                                        <p:cTn id="30" dur="500"/>
                                        <p:tgtEl>
                                          <p:spTgt spid="788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571184" cy="1138138"/>
          </a:xfrm>
        </p:spPr>
        <p:txBody>
          <a:bodyPr/>
          <a:lstStyle/>
          <a:p>
            <a:pPr>
              <a:defRPr/>
            </a:pPr>
            <a:r>
              <a:rPr lang="tr-TR" sz="4000" dirty="0" smtClean="0">
                <a:solidFill>
                  <a:srgbClr val="CC0066"/>
                </a:solidFill>
              </a:rPr>
              <a:t>Genel İlkeler</a:t>
            </a:r>
            <a:endParaRPr lang="tr-TR" sz="3200" dirty="0">
              <a:solidFill>
                <a:srgbClr val="FFC000"/>
              </a:solidFill>
            </a:endParaRPr>
          </a:p>
        </p:txBody>
      </p:sp>
      <p:sp>
        <p:nvSpPr>
          <p:cNvPr id="3" name="2 İçerik Yer Tutucusu"/>
          <p:cNvSpPr>
            <a:spLocks noGrp="1"/>
          </p:cNvSpPr>
          <p:nvPr>
            <p:ph idx="1"/>
          </p:nvPr>
        </p:nvSpPr>
        <p:spPr>
          <a:xfrm>
            <a:off x="611560" y="1484784"/>
            <a:ext cx="8151440" cy="5184576"/>
          </a:xfrm>
        </p:spPr>
        <p:txBody>
          <a:bodyPr>
            <a:normAutofit fontScale="92500" lnSpcReduction="10000"/>
          </a:bodyPr>
          <a:lstStyle/>
          <a:p>
            <a:pPr algn="just">
              <a:defRPr/>
            </a:pPr>
            <a:r>
              <a:rPr lang="tr-TR" sz="3500" b="1" dirty="0" smtClean="0">
                <a:solidFill>
                  <a:srgbClr val="CC3399"/>
                </a:solidFill>
              </a:rPr>
              <a:t>a)</a:t>
            </a:r>
            <a:r>
              <a:rPr lang="tr-TR" sz="3500" b="1" dirty="0" smtClean="0"/>
              <a:t> </a:t>
            </a:r>
            <a:r>
              <a:rPr lang="tr-TR" sz="3500" dirty="0" smtClean="0">
                <a:solidFill>
                  <a:srgbClr val="002060"/>
                </a:solidFill>
              </a:rPr>
              <a:t>Kamu idaresinin hizmetinden yararlananların, kamu idaresi çalışanlarının, sivil toplum kuruluşlarının, ilgili kamu kurum ve kuruluşları ile ilgili diğer tarafların </a:t>
            </a:r>
            <a:r>
              <a:rPr lang="tr-TR" sz="3500" b="1" dirty="0" smtClean="0">
                <a:solidFill>
                  <a:srgbClr val="002060"/>
                </a:solidFill>
              </a:rPr>
              <a:t>katılımları sağlanır ve katkıları alınır.</a:t>
            </a:r>
          </a:p>
          <a:p>
            <a:pPr algn="just">
              <a:defRPr/>
            </a:pPr>
            <a:r>
              <a:rPr lang="tr-TR" sz="3500" b="1" dirty="0" smtClean="0">
                <a:solidFill>
                  <a:srgbClr val="CC3399"/>
                </a:solidFill>
              </a:rPr>
              <a:t>b)</a:t>
            </a:r>
            <a:r>
              <a:rPr lang="tr-TR" sz="3500" b="1" dirty="0" smtClean="0"/>
              <a:t> </a:t>
            </a:r>
            <a:r>
              <a:rPr lang="tr-TR" sz="3500" dirty="0" smtClean="0">
                <a:solidFill>
                  <a:srgbClr val="002060"/>
                </a:solidFill>
              </a:rPr>
              <a:t>Çalışmalar, </a:t>
            </a:r>
            <a:r>
              <a:rPr lang="tr-TR" sz="3500" b="1" dirty="0" smtClean="0">
                <a:solidFill>
                  <a:srgbClr val="002060"/>
                </a:solidFill>
              </a:rPr>
              <a:t>strateji geliştirme biriminin koordinatörlüğünde</a:t>
            </a:r>
            <a:r>
              <a:rPr lang="tr-TR" sz="3500" dirty="0" smtClean="0">
                <a:solidFill>
                  <a:srgbClr val="002060"/>
                </a:solidFill>
              </a:rPr>
              <a:t> tüm birimlerin katılım ve katkılarıyla yürütülür.</a:t>
            </a:r>
          </a:p>
          <a:p>
            <a:pPr algn="just">
              <a:buNone/>
              <a:defRPr/>
            </a:pPr>
            <a:r>
              <a:rPr lang="tr-TR" i="1" dirty="0" smtClean="0">
                <a:solidFill>
                  <a:srgbClr val="CC0000"/>
                </a:solidFill>
              </a:rPr>
              <a:t>   (</a:t>
            </a:r>
            <a:r>
              <a:rPr lang="tr-TR" i="1" dirty="0" err="1" smtClean="0">
                <a:solidFill>
                  <a:srgbClr val="CC0000"/>
                </a:solidFill>
              </a:rPr>
              <a:t>Stj</a:t>
            </a:r>
            <a:r>
              <a:rPr lang="tr-TR" i="1" dirty="0" smtClean="0">
                <a:solidFill>
                  <a:srgbClr val="CC0000"/>
                </a:solidFill>
              </a:rPr>
              <a:t>. Plan </a:t>
            </a:r>
            <a:r>
              <a:rPr lang="tr-TR" i="1" dirty="0" err="1" smtClean="0">
                <a:solidFill>
                  <a:srgbClr val="CC0000"/>
                </a:solidFill>
              </a:rPr>
              <a:t>Hazr</a:t>
            </a:r>
            <a:r>
              <a:rPr lang="tr-TR" i="1" dirty="0" smtClean="0">
                <a:solidFill>
                  <a:srgbClr val="CC0000"/>
                </a:solidFill>
              </a:rPr>
              <a:t> Yönetmelik- md. 5)</a:t>
            </a:r>
            <a:endParaRPr lang="tr-TR" b="1" i="1" dirty="0" smtClean="0">
              <a:solidFill>
                <a:srgbClr val="CC0000"/>
              </a:solidFill>
            </a:endParaRPr>
          </a:p>
          <a:p>
            <a:pPr>
              <a:buFont typeface="Wingdings" pitchFamily="2" charset="2"/>
              <a:buNone/>
              <a:defRPr/>
            </a:pPr>
            <a:r>
              <a:rPr lang="tr-TR" b="1" dirty="0" smtClean="0"/>
              <a:t>                                          </a:t>
            </a:r>
            <a:r>
              <a:rPr lang="tr-TR" dirty="0" smtClean="0"/>
              <a:t>                             </a:t>
            </a:r>
          </a:p>
          <a:p>
            <a:pPr>
              <a:buFont typeface="Wingdings" pitchFamily="2" charset="2"/>
              <a:buNone/>
              <a:defRPr/>
            </a:pPr>
            <a:r>
              <a:rPr lang="tr-TR" b="1" dirty="0" smtClean="0"/>
              <a:t>                                                                  ./..</a:t>
            </a:r>
            <a:endParaRPr lang="tr-TR" b="1" dirty="0"/>
          </a:p>
        </p:txBody>
      </p:sp>
    </p:spTree>
    <p:extLst>
      <p:ext uri="{BB962C8B-B14F-4D97-AF65-F5344CB8AC3E}">
        <p14:creationId xmlns:p14="http://schemas.microsoft.com/office/powerpoint/2010/main" val="3131356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7813"/>
            <a:ext cx="7571184" cy="1017587"/>
          </a:xfrm>
        </p:spPr>
        <p:txBody>
          <a:bodyPr/>
          <a:lstStyle/>
          <a:p>
            <a:pPr>
              <a:defRPr/>
            </a:pPr>
            <a:r>
              <a:rPr lang="tr-TR" sz="4000" b="1" dirty="0" smtClean="0">
                <a:solidFill>
                  <a:srgbClr val="FF9966"/>
                </a:solidFill>
              </a:rPr>
              <a:t>MEVZUAT</a:t>
            </a:r>
            <a:endParaRPr lang="tr-TR" sz="4000" b="1" dirty="0">
              <a:solidFill>
                <a:srgbClr val="FF9966"/>
              </a:solidFill>
            </a:endParaRPr>
          </a:p>
        </p:txBody>
      </p:sp>
      <p:sp>
        <p:nvSpPr>
          <p:cNvPr id="3" name="2 İçerik Yer Tutucusu"/>
          <p:cNvSpPr>
            <a:spLocks noGrp="1"/>
          </p:cNvSpPr>
          <p:nvPr>
            <p:ph idx="1"/>
          </p:nvPr>
        </p:nvSpPr>
        <p:spPr>
          <a:xfrm>
            <a:off x="539552" y="1484784"/>
            <a:ext cx="8375848" cy="5184576"/>
          </a:xfrm>
        </p:spPr>
        <p:txBody>
          <a:bodyPr/>
          <a:lstStyle/>
          <a:p>
            <a:pPr>
              <a:defRPr/>
            </a:pPr>
            <a:r>
              <a:rPr lang="tr-TR" b="1" dirty="0" smtClean="0">
                <a:solidFill>
                  <a:srgbClr val="002060"/>
                </a:solidFill>
              </a:rPr>
              <a:t>5018  sayılı KMYK Kanunu</a:t>
            </a:r>
          </a:p>
          <a:p>
            <a:pPr>
              <a:defRPr/>
            </a:pPr>
            <a:r>
              <a:rPr lang="tr-TR" sz="3000" b="1" dirty="0" smtClean="0">
                <a:solidFill>
                  <a:srgbClr val="002060"/>
                </a:solidFill>
              </a:rPr>
              <a:t>Kalkınma Planları, Hükümet Programları</a:t>
            </a:r>
          </a:p>
          <a:p>
            <a:pPr>
              <a:defRPr/>
            </a:pPr>
            <a:r>
              <a:rPr lang="tr-TR" sz="2800" b="1" dirty="0" smtClean="0">
                <a:solidFill>
                  <a:srgbClr val="002060"/>
                </a:solidFill>
              </a:rPr>
              <a:t>Kamu İdarelerinde Stratejik Planlamaya İlişkin Usul Ve Esaslar Hakkında Yönetmelik</a:t>
            </a:r>
            <a:endParaRPr lang="tr-TR" sz="2800" dirty="0" smtClean="0">
              <a:solidFill>
                <a:srgbClr val="002060"/>
              </a:solidFill>
            </a:endParaRPr>
          </a:p>
          <a:p>
            <a:pPr>
              <a:defRPr/>
            </a:pPr>
            <a:r>
              <a:rPr lang="tr-TR" sz="2800" b="1" dirty="0" smtClean="0">
                <a:solidFill>
                  <a:srgbClr val="002060"/>
                </a:solidFill>
              </a:rPr>
              <a:t>Strateji Geliştirme Birimlerinin Çalışma Usul Ve Esasları Hakkında Yönetmelik </a:t>
            </a:r>
            <a:endParaRPr lang="tr-TR" sz="2800" dirty="0" smtClean="0">
              <a:solidFill>
                <a:srgbClr val="002060"/>
              </a:solidFill>
            </a:endParaRPr>
          </a:p>
          <a:p>
            <a:pPr>
              <a:defRPr/>
            </a:pPr>
            <a:r>
              <a:rPr lang="tr-TR" sz="2800" b="1" dirty="0" smtClean="0">
                <a:solidFill>
                  <a:srgbClr val="002060"/>
                </a:solidFill>
              </a:rPr>
              <a:t>Kamu İdareleri İçin Stratejik Planlama </a:t>
            </a:r>
            <a:r>
              <a:rPr lang="tr-TR" sz="2800" b="1" dirty="0" err="1" smtClean="0">
                <a:solidFill>
                  <a:srgbClr val="002060"/>
                </a:solidFill>
              </a:rPr>
              <a:t>Klavuzu</a:t>
            </a:r>
            <a:endParaRPr lang="tr-TR" sz="2800" b="1" dirty="0" smtClean="0">
              <a:solidFill>
                <a:srgbClr val="002060"/>
              </a:solidFill>
            </a:endParaRPr>
          </a:p>
          <a:p>
            <a:pPr>
              <a:defRPr/>
            </a:pPr>
            <a:r>
              <a:rPr lang="tr-TR" sz="2800" b="1" dirty="0" smtClean="0">
                <a:solidFill>
                  <a:srgbClr val="002060"/>
                </a:solidFill>
              </a:rPr>
              <a:t>Kurumların ilgili mevzuatları (5393, 5302 vb.)</a:t>
            </a:r>
            <a:endParaRPr lang="tr-TR" b="1" dirty="0">
              <a:solidFill>
                <a:srgbClr val="002060"/>
              </a:solidFill>
            </a:endParaRPr>
          </a:p>
        </p:txBody>
      </p:sp>
    </p:spTree>
    <p:extLst>
      <p:ext uri="{BB962C8B-B14F-4D97-AF65-F5344CB8AC3E}">
        <p14:creationId xmlns:p14="http://schemas.microsoft.com/office/powerpoint/2010/main" val="30712693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274638"/>
            <a:ext cx="8382000" cy="258762"/>
          </a:xfrm>
        </p:spPr>
        <p:txBody>
          <a:bodyPr>
            <a:normAutofit fontScale="90000"/>
          </a:bodyPr>
          <a:lstStyle/>
          <a:p>
            <a:pPr>
              <a:defRPr/>
            </a:pPr>
            <a:endParaRPr lang="tr-TR" dirty="0"/>
          </a:p>
        </p:txBody>
      </p:sp>
      <p:sp>
        <p:nvSpPr>
          <p:cNvPr id="3" name="2 İçerik Yer Tutucusu"/>
          <p:cNvSpPr>
            <a:spLocks noGrp="1"/>
          </p:cNvSpPr>
          <p:nvPr>
            <p:ph idx="1"/>
          </p:nvPr>
        </p:nvSpPr>
        <p:spPr>
          <a:xfrm>
            <a:off x="539552" y="685800"/>
            <a:ext cx="8299648" cy="5943600"/>
          </a:xfrm>
        </p:spPr>
        <p:txBody>
          <a:bodyPr>
            <a:normAutofit lnSpcReduction="10000"/>
          </a:bodyPr>
          <a:lstStyle/>
          <a:p>
            <a:pPr algn="just">
              <a:defRPr/>
            </a:pPr>
            <a:r>
              <a:rPr lang="tr-TR" sz="3400" b="1" dirty="0" smtClean="0">
                <a:solidFill>
                  <a:srgbClr val="CC3399"/>
                </a:solidFill>
                <a:effectLst>
                  <a:outerShdw blurRad="38100" dist="38100" dir="2700000" algn="tl">
                    <a:srgbClr val="000000">
                      <a:alpha val="43137"/>
                    </a:srgbClr>
                  </a:outerShdw>
                </a:effectLst>
              </a:rPr>
              <a:t>c)</a:t>
            </a:r>
            <a:r>
              <a:rPr lang="tr-TR" b="1" dirty="0" smtClean="0">
                <a:solidFill>
                  <a:srgbClr val="CC3399"/>
                </a:solidFill>
              </a:rPr>
              <a:t> </a:t>
            </a:r>
            <a:r>
              <a:rPr lang="tr-TR" b="1" dirty="0" smtClean="0">
                <a:solidFill>
                  <a:srgbClr val="0070C0"/>
                </a:solidFill>
              </a:rPr>
              <a:t>Stratejik planların doğrudan doğruya kamu idarelerince ve idarelerin kendi çalışanları tarafından hazırlanması </a:t>
            </a:r>
            <a:r>
              <a:rPr lang="tr-TR" b="1" dirty="0" smtClean="0">
                <a:solidFill>
                  <a:srgbClr val="C00000"/>
                </a:solidFill>
              </a:rPr>
              <a:t>zorunludur.</a:t>
            </a:r>
            <a:r>
              <a:rPr lang="tr-TR" b="1" dirty="0" smtClean="0">
                <a:solidFill>
                  <a:srgbClr val="0070C0"/>
                </a:solidFill>
              </a:rPr>
              <a:t> </a:t>
            </a:r>
          </a:p>
          <a:p>
            <a:pPr algn="just">
              <a:defRPr/>
            </a:pPr>
            <a:r>
              <a:rPr lang="tr-TR" b="1" dirty="0" smtClean="0">
                <a:solidFill>
                  <a:srgbClr val="002060"/>
                </a:solidFill>
              </a:rPr>
              <a:t>İhtiyaç duyulması hâlinde idare dışından temin edilecek </a:t>
            </a:r>
            <a:r>
              <a:rPr lang="tr-TR" b="1" dirty="0" smtClean="0">
                <a:solidFill>
                  <a:srgbClr val="0070C0"/>
                </a:solidFill>
              </a:rPr>
              <a:t>danışmanlık hizmetleri </a:t>
            </a:r>
            <a:r>
              <a:rPr lang="tr-TR" b="1" dirty="0" smtClean="0">
                <a:solidFill>
                  <a:srgbClr val="CC0000"/>
                </a:solidFill>
              </a:rPr>
              <a:t>sadece yöntem ve süreç danışmanlığı ile eğitim hizmetleri konularıyla sınırlıdır</a:t>
            </a:r>
            <a:r>
              <a:rPr lang="tr-TR" b="1" dirty="0" smtClean="0">
                <a:solidFill>
                  <a:srgbClr val="002060"/>
                </a:solidFill>
              </a:rPr>
              <a:t>.</a:t>
            </a:r>
          </a:p>
          <a:p>
            <a:pPr algn="just">
              <a:defRPr/>
            </a:pPr>
            <a:r>
              <a:rPr lang="tr-TR" sz="3400" b="1" dirty="0" smtClean="0">
                <a:solidFill>
                  <a:srgbClr val="CC3399"/>
                </a:solidFill>
                <a:effectLst>
                  <a:outerShdw blurRad="38100" dist="38100" dir="2700000" algn="tl">
                    <a:srgbClr val="000000">
                      <a:alpha val="43137"/>
                    </a:srgbClr>
                  </a:outerShdw>
                </a:effectLst>
              </a:rPr>
              <a:t>ç) </a:t>
            </a:r>
            <a:r>
              <a:rPr lang="tr-TR" b="1" dirty="0" smtClean="0">
                <a:solidFill>
                  <a:srgbClr val="002060"/>
                </a:solidFill>
              </a:rPr>
              <a:t>İlgili tüm kamu idareleri birbirleri ile uyum, işbirliği ve eşgüdüm içinde; hesap verme sorumluluğunun gereklerini dikkate alarak çalışır.</a:t>
            </a:r>
          </a:p>
          <a:p>
            <a:pPr algn="just">
              <a:defRPr/>
            </a:pPr>
            <a:endParaRPr lang="tr-TR" dirty="0"/>
          </a:p>
        </p:txBody>
      </p:sp>
    </p:spTree>
    <p:extLst>
      <p:ext uri="{BB962C8B-B14F-4D97-AF65-F5344CB8AC3E}">
        <p14:creationId xmlns:p14="http://schemas.microsoft.com/office/powerpoint/2010/main" val="25693709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01098"/>
            <a:ext cx="7943800" cy="1143000"/>
          </a:xfrm>
        </p:spPr>
        <p:txBody>
          <a:bodyPr>
            <a:normAutofit fontScale="90000"/>
          </a:bodyPr>
          <a:lstStyle/>
          <a:p>
            <a:pPr>
              <a:defRPr/>
            </a:pPr>
            <a:r>
              <a:rPr lang="tr-TR" dirty="0" smtClean="0">
                <a:solidFill>
                  <a:srgbClr val="C00000"/>
                </a:solidFill>
              </a:rPr>
              <a:t>Strateji Geliştirme Biriminin Görevi-1  </a:t>
            </a:r>
            <a:r>
              <a:rPr lang="tr-TR" sz="3600" b="1" i="1" dirty="0" smtClean="0">
                <a:solidFill>
                  <a:srgbClr val="FF7C80"/>
                </a:solidFill>
              </a:rPr>
              <a:t>(md. 5)</a:t>
            </a:r>
            <a:endParaRPr lang="tr-TR" sz="3600" b="1" i="1" dirty="0">
              <a:solidFill>
                <a:srgbClr val="FF7C80"/>
              </a:solidFill>
            </a:endParaRPr>
          </a:p>
        </p:txBody>
      </p:sp>
      <p:sp>
        <p:nvSpPr>
          <p:cNvPr id="3" name="2 İçerik Yer Tutucusu"/>
          <p:cNvSpPr>
            <a:spLocks noGrp="1"/>
          </p:cNvSpPr>
          <p:nvPr>
            <p:ph idx="1"/>
          </p:nvPr>
        </p:nvSpPr>
        <p:spPr>
          <a:xfrm>
            <a:off x="539552" y="1700808"/>
            <a:ext cx="8208912" cy="4968552"/>
          </a:xfrm>
        </p:spPr>
        <p:txBody>
          <a:bodyPr>
            <a:normAutofit fontScale="92500" lnSpcReduction="10000"/>
          </a:bodyPr>
          <a:lstStyle/>
          <a:p>
            <a:pPr algn="just">
              <a:defRPr/>
            </a:pPr>
            <a:r>
              <a:rPr lang="tr-TR" b="1" dirty="0" smtClean="0">
                <a:solidFill>
                  <a:srgbClr val="990033"/>
                </a:solidFill>
              </a:rPr>
              <a:t>a)</a:t>
            </a:r>
            <a:r>
              <a:rPr lang="tr-TR" dirty="0" smtClean="0">
                <a:solidFill>
                  <a:srgbClr val="002060"/>
                </a:solidFill>
              </a:rPr>
              <a:t> Ulusal kalkınma strateji ve politikaları, yıllık program ve hükümet programı çerçevesinde </a:t>
            </a:r>
            <a:r>
              <a:rPr lang="tr-TR" b="1" dirty="0" smtClean="0">
                <a:solidFill>
                  <a:srgbClr val="002060"/>
                </a:solidFill>
              </a:rPr>
              <a:t>idarenin orta ve uzun vadeli strateji</a:t>
            </a:r>
            <a:r>
              <a:rPr lang="tr-TR" dirty="0" smtClean="0">
                <a:solidFill>
                  <a:srgbClr val="002060"/>
                </a:solidFill>
              </a:rPr>
              <a:t> ve politikalarını </a:t>
            </a:r>
            <a:r>
              <a:rPr lang="tr-TR" b="1" dirty="0" smtClean="0">
                <a:solidFill>
                  <a:srgbClr val="002060"/>
                </a:solidFill>
              </a:rPr>
              <a:t>belirlemek</a:t>
            </a:r>
            <a:r>
              <a:rPr lang="tr-TR" dirty="0" smtClean="0">
                <a:solidFill>
                  <a:srgbClr val="002060"/>
                </a:solidFill>
              </a:rPr>
              <a:t>, amaçlarını oluşturmak üzere gerekli çalışmaları yapmak.</a:t>
            </a:r>
          </a:p>
          <a:p>
            <a:pPr algn="just">
              <a:defRPr/>
            </a:pPr>
            <a:r>
              <a:rPr lang="tr-TR" b="1" dirty="0" smtClean="0">
                <a:solidFill>
                  <a:srgbClr val="990033"/>
                </a:solidFill>
              </a:rPr>
              <a:t>b) </a:t>
            </a:r>
            <a:r>
              <a:rPr lang="tr-TR" dirty="0" smtClean="0">
                <a:solidFill>
                  <a:srgbClr val="002060"/>
                </a:solidFill>
              </a:rPr>
              <a:t>İdarenin görev alanına giren konularda performans ve kalite ölçütleri geliştirmek ve bu kapsamda verilecek diğer görevleri yerine getirmek.  </a:t>
            </a:r>
          </a:p>
          <a:p>
            <a:pPr algn="just">
              <a:defRPr/>
            </a:pPr>
            <a:r>
              <a:rPr lang="tr-TR" dirty="0" smtClean="0">
                <a:solidFill>
                  <a:srgbClr val="002060"/>
                </a:solidFill>
              </a:rPr>
              <a:t>  </a:t>
            </a:r>
            <a:r>
              <a:rPr lang="tr-TR" i="1" dirty="0" smtClean="0">
                <a:solidFill>
                  <a:srgbClr val="CC0000"/>
                </a:solidFill>
              </a:rPr>
              <a:t>(</a:t>
            </a:r>
            <a:r>
              <a:rPr lang="tr-TR" i="1" dirty="0" err="1" smtClean="0">
                <a:solidFill>
                  <a:srgbClr val="CC0000"/>
                </a:solidFill>
              </a:rPr>
              <a:t>Strtj</a:t>
            </a:r>
            <a:r>
              <a:rPr lang="tr-TR" i="1" dirty="0" smtClean="0">
                <a:solidFill>
                  <a:srgbClr val="CC0000"/>
                </a:solidFill>
              </a:rPr>
              <a:t>. (Mali </a:t>
            </a:r>
            <a:r>
              <a:rPr lang="tr-TR" i="1" dirty="0" err="1" smtClean="0">
                <a:solidFill>
                  <a:srgbClr val="CC0000"/>
                </a:solidFill>
              </a:rPr>
              <a:t>Hiz</a:t>
            </a:r>
            <a:r>
              <a:rPr lang="tr-TR" i="1" dirty="0" smtClean="0">
                <a:solidFill>
                  <a:srgbClr val="CC0000"/>
                </a:solidFill>
              </a:rPr>
              <a:t>.) </a:t>
            </a:r>
            <a:r>
              <a:rPr lang="tr-TR" i="1" dirty="0" err="1" smtClean="0">
                <a:solidFill>
                  <a:srgbClr val="CC0000"/>
                </a:solidFill>
              </a:rPr>
              <a:t>Birm</a:t>
            </a:r>
            <a:r>
              <a:rPr lang="tr-TR" i="1" dirty="0" smtClean="0">
                <a:solidFill>
                  <a:srgbClr val="CC0000"/>
                </a:solidFill>
              </a:rPr>
              <a:t> </a:t>
            </a:r>
            <a:r>
              <a:rPr lang="tr-TR" i="1" dirty="0" err="1" smtClean="0">
                <a:solidFill>
                  <a:srgbClr val="CC0000"/>
                </a:solidFill>
              </a:rPr>
              <a:t>Çalş</a:t>
            </a:r>
            <a:r>
              <a:rPr lang="tr-TR" i="1" dirty="0" smtClean="0">
                <a:solidFill>
                  <a:srgbClr val="CC0000"/>
                </a:solidFill>
              </a:rPr>
              <a:t> Yön.) </a:t>
            </a:r>
            <a:r>
              <a:rPr lang="tr-TR" dirty="0" smtClean="0">
                <a:solidFill>
                  <a:srgbClr val="002060"/>
                </a:solidFill>
              </a:rPr>
              <a:t>                                                                           </a:t>
            </a:r>
          </a:p>
          <a:p>
            <a:pPr algn="just">
              <a:buNone/>
              <a:defRPr/>
            </a:pPr>
            <a:r>
              <a:rPr lang="tr-TR" b="1" dirty="0" smtClean="0">
                <a:solidFill>
                  <a:srgbClr val="002060"/>
                </a:solidFill>
              </a:rPr>
              <a:t>                                                              ./..</a:t>
            </a:r>
          </a:p>
          <a:p>
            <a:pPr>
              <a:defRPr/>
            </a:pPr>
            <a:endParaRPr lang="tr-TR" dirty="0"/>
          </a:p>
        </p:txBody>
      </p:sp>
    </p:spTree>
    <p:extLst>
      <p:ext uri="{BB962C8B-B14F-4D97-AF65-F5344CB8AC3E}">
        <p14:creationId xmlns:p14="http://schemas.microsoft.com/office/powerpoint/2010/main" val="148004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1143000"/>
          </a:xfrm>
        </p:spPr>
        <p:txBody>
          <a:bodyPr>
            <a:normAutofit fontScale="90000"/>
          </a:bodyPr>
          <a:lstStyle/>
          <a:p>
            <a:pPr>
              <a:defRPr/>
            </a:pPr>
            <a:r>
              <a:rPr lang="tr-TR" sz="4000" dirty="0" smtClean="0">
                <a:solidFill>
                  <a:srgbClr val="C00000"/>
                </a:solidFill>
              </a:rPr>
              <a:t>Strateji Geliştirme Biriminin Görevi-2  </a:t>
            </a:r>
            <a:r>
              <a:rPr lang="tr-TR" sz="4000" dirty="0" smtClean="0">
                <a:solidFill>
                  <a:srgbClr val="FF9966"/>
                </a:solidFill>
              </a:rPr>
              <a:t>(md. 5)</a:t>
            </a:r>
            <a:endParaRPr lang="tr-TR" sz="4000" dirty="0">
              <a:solidFill>
                <a:srgbClr val="FF9966"/>
              </a:solidFill>
            </a:endParaRPr>
          </a:p>
        </p:txBody>
      </p:sp>
      <p:sp>
        <p:nvSpPr>
          <p:cNvPr id="3" name="2 İçerik Yer Tutucusu"/>
          <p:cNvSpPr>
            <a:spLocks noGrp="1"/>
          </p:cNvSpPr>
          <p:nvPr>
            <p:ph idx="1"/>
          </p:nvPr>
        </p:nvSpPr>
        <p:spPr>
          <a:xfrm>
            <a:off x="611560" y="1412776"/>
            <a:ext cx="8151440" cy="5292824"/>
          </a:xfrm>
        </p:spPr>
        <p:txBody>
          <a:bodyPr/>
          <a:lstStyle/>
          <a:p>
            <a:pPr algn="just">
              <a:defRPr/>
            </a:pPr>
            <a:r>
              <a:rPr lang="tr-TR" b="1" dirty="0" smtClean="0">
                <a:solidFill>
                  <a:srgbClr val="990033"/>
                </a:solidFill>
              </a:rPr>
              <a:t>g)</a:t>
            </a:r>
            <a:r>
              <a:rPr lang="tr-TR" dirty="0" smtClean="0">
                <a:solidFill>
                  <a:srgbClr val="002060"/>
                </a:solidFill>
              </a:rPr>
              <a:t> İdarenin </a:t>
            </a:r>
            <a:r>
              <a:rPr lang="tr-TR" b="1" dirty="0" smtClean="0">
                <a:solidFill>
                  <a:srgbClr val="002060"/>
                </a:solidFill>
              </a:rPr>
              <a:t>stratejik plan</a:t>
            </a:r>
            <a:r>
              <a:rPr lang="tr-TR" dirty="0" smtClean="0">
                <a:solidFill>
                  <a:srgbClr val="002060"/>
                </a:solidFill>
              </a:rPr>
              <a:t> ve </a:t>
            </a:r>
            <a:r>
              <a:rPr lang="tr-TR" b="1" dirty="0" smtClean="0">
                <a:solidFill>
                  <a:srgbClr val="002060"/>
                </a:solidFill>
              </a:rPr>
              <a:t>performans programının </a:t>
            </a:r>
            <a:r>
              <a:rPr lang="tr-TR" dirty="0" smtClean="0">
                <a:solidFill>
                  <a:srgbClr val="002060"/>
                </a:solidFill>
              </a:rPr>
              <a:t>hazırlanmasını koordine etmek ve sonuçlarının konsolide edilmesi çalışmalarını yürütmek. </a:t>
            </a:r>
          </a:p>
          <a:p>
            <a:pPr algn="just">
              <a:defRPr/>
            </a:pPr>
            <a:r>
              <a:rPr lang="tr-TR" b="1" dirty="0" smtClean="0">
                <a:solidFill>
                  <a:srgbClr val="990033"/>
                </a:solidFill>
              </a:rPr>
              <a:t>h)</a:t>
            </a:r>
            <a:r>
              <a:rPr lang="tr-TR" dirty="0" smtClean="0">
                <a:solidFill>
                  <a:srgbClr val="002060"/>
                </a:solidFill>
              </a:rPr>
              <a:t> İzleyen iki yılın bütçe tahminlerini de içeren </a:t>
            </a:r>
            <a:r>
              <a:rPr lang="tr-TR" b="1" dirty="0" smtClean="0">
                <a:solidFill>
                  <a:srgbClr val="002060"/>
                </a:solidFill>
              </a:rPr>
              <a:t>idare bütçesini</a:t>
            </a:r>
            <a:r>
              <a:rPr lang="tr-TR" dirty="0" smtClean="0">
                <a:solidFill>
                  <a:srgbClr val="002060"/>
                </a:solidFill>
              </a:rPr>
              <a:t>, </a:t>
            </a:r>
            <a:r>
              <a:rPr lang="tr-TR" u="sng" dirty="0" smtClean="0">
                <a:solidFill>
                  <a:srgbClr val="002060"/>
                </a:solidFill>
              </a:rPr>
              <a:t>stratejik plan ve yıllık performans programına uygun olarak </a:t>
            </a:r>
            <a:r>
              <a:rPr lang="tr-TR" b="1" dirty="0" smtClean="0">
                <a:solidFill>
                  <a:srgbClr val="002060"/>
                </a:solidFill>
              </a:rPr>
              <a:t>hazırlamak </a:t>
            </a:r>
            <a:r>
              <a:rPr lang="tr-TR" dirty="0" smtClean="0">
                <a:solidFill>
                  <a:srgbClr val="002060"/>
                </a:solidFill>
              </a:rPr>
              <a:t>ve idare faaliyetlerinin bunlara uygunluğunu </a:t>
            </a:r>
            <a:r>
              <a:rPr lang="tr-TR" b="1" dirty="0" smtClean="0">
                <a:solidFill>
                  <a:srgbClr val="002060"/>
                </a:solidFill>
              </a:rPr>
              <a:t>izlemek ve değerlendirmek.</a:t>
            </a:r>
          </a:p>
          <a:p>
            <a:pPr>
              <a:defRPr/>
            </a:pPr>
            <a:endParaRPr lang="tr-TR" dirty="0"/>
          </a:p>
        </p:txBody>
      </p:sp>
    </p:spTree>
    <p:extLst>
      <p:ext uri="{BB962C8B-B14F-4D97-AF65-F5344CB8AC3E}">
        <p14:creationId xmlns:p14="http://schemas.microsoft.com/office/powerpoint/2010/main" val="34651771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274638"/>
            <a:ext cx="7992888" cy="1143000"/>
          </a:xfrm>
        </p:spPr>
        <p:txBody>
          <a:bodyPr>
            <a:normAutofit fontScale="90000"/>
          </a:bodyPr>
          <a:lstStyle/>
          <a:p>
            <a:r>
              <a:rPr lang="tr-TR" sz="3600" b="1" dirty="0" smtClean="0">
                <a:solidFill>
                  <a:srgbClr val="CC3399"/>
                </a:solidFill>
                <a:effectLst/>
              </a:rPr>
              <a:t/>
            </a:r>
            <a:br>
              <a:rPr lang="tr-TR" sz="3600" b="1" dirty="0" smtClean="0">
                <a:solidFill>
                  <a:srgbClr val="CC3399"/>
                </a:solidFill>
                <a:effectLst/>
              </a:rPr>
            </a:br>
            <a:r>
              <a:rPr lang="tr-TR" sz="3600" b="1" dirty="0" smtClean="0">
                <a:solidFill>
                  <a:srgbClr val="CC3399"/>
                </a:solidFill>
                <a:effectLst/>
              </a:rPr>
              <a:t>Strateji </a:t>
            </a:r>
            <a:r>
              <a:rPr lang="tr-TR" sz="3600" b="1" dirty="0">
                <a:solidFill>
                  <a:srgbClr val="CC3399"/>
                </a:solidFill>
                <a:effectLst/>
              </a:rPr>
              <a:t>geliştirme birimlerinin </a:t>
            </a:r>
            <a:r>
              <a:rPr lang="tr-TR" sz="3600" b="1" dirty="0" smtClean="0">
                <a:solidFill>
                  <a:srgbClr val="CC3399"/>
                </a:solidFill>
                <a:effectLst/>
              </a:rPr>
              <a:t/>
            </a:r>
            <a:br>
              <a:rPr lang="tr-TR" sz="3600" b="1" dirty="0" smtClean="0">
                <a:solidFill>
                  <a:srgbClr val="CC3399"/>
                </a:solidFill>
                <a:effectLst/>
              </a:rPr>
            </a:br>
            <a:r>
              <a:rPr lang="tr-TR" sz="3600" b="1" dirty="0" smtClean="0">
                <a:solidFill>
                  <a:srgbClr val="CC3399"/>
                </a:solidFill>
                <a:effectLst/>
              </a:rPr>
              <a:t>görevlerine ilişkin </a:t>
            </a:r>
            <a:r>
              <a:rPr lang="tr-TR" sz="3600" b="1" dirty="0">
                <a:solidFill>
                  <a:srgbClr val="CC3399"/>
                </a:solidFill>
                <a:effectLst/>
              </a:rPr>
              <a:t>fonksiyonlar</a:t>
            </a:r>
            <a:r>
              <a:rPr lang="tr-TR" sz="3200" b="1" dirty="0">
                <a:effectLst/>
              </a:rPr>
              <a:t> </a:t>
            </a:r>
            <a:r>
              <a:rPr lang="tr-TR" sz="3200" b="1" dirty="0" smtClean="0">
                <a:effectLst/>
              </a:rPr>
              <a:t>:</a:t>
            </a:r>
            <a:r>
              <a:rPr lang="tr-TR" sz="3200" b="1" dirty="0">
                <a:effectLst/>
              </a:rPr>
              <a:t/>
            </a:r>
            <a:br>
              <a:rPr lang="tr-TR" sz="3200" b="1" dirty="0">
                <a:effectLst/>
              </a:rPr>
            </a:br>
            <a:endParaRPr lang="tr-TR" sz="3200" b="1" dirty="0">
              <a:effectLst/>
            </a:endParaRPr>
          </a:p>
        </p:txBody>
      </p:sp>
      <p:sp>
        <p:nvSpPr>
          <p:cNvPr id="3" name="İçerik Yer Tutucusu 2"/>
          <p:cNvSpPr>
            <a:spLocks noGrp="1"/>
          </p:cNvSpPr>
          <p:nvPr>
            <p:ph idx="1"/>
          </p:nvPr>
        </p:nvSpPr>
        <p:spPr>
          <a:xfrm>
            <a:off x="611560" y="1556792"/>
            <a:ext cx="8322128" cy="4896544"/>
          </a:xfrm>
        </p:spPr>
        <p:txBody>
          <a:bodyPr>
            <a:normAutofit fontScale="92500" lnSpcReduction="10000"/>
          </a:bodyPr>
          <a:lstStyle/>
          <a:p>
            <a:r>
              <a:rPr lang="tr-TR" b="1" dirty="0" smtClean="0">
                <a:solidFill>
                  <a:srgbClr val="990033"/>
                </a:solidFill>
              </a:rPr>
              <a:t>a</a:t>
            </a:r>
            <a:r>
              <a:rPr lang="tr-TR" b="1" dirty="0">
                <a:solidFill>
                  <a:srgbClr val="990033"/>
                </a:solidFill>
              </a:rPr>
              <a:t>)</a:t>
            </a:r>
            <a:r>
              <a:rPr lang="tr-TR" dirty="0">
                <a:solidFill>
                  <a:srgbClr val="333399"/>
                </a:solidFill>
              </a:rPr>
              <a:t> Stratejik yönetim ve planlama.</a:t>
            </a:r>
          </a:p>
          <a:p>
            <a:pPr marL="82296" indent="0">
              <a:buNone/>
            </a:pPr>
            <a:r>
              <a:rPr lang="tr-TR" dirty="0" smtClean="0">
                <a:solidFill>
                  <a:srgbClr val="333399"/>
                </a:solidFill>
              </a:rPr>
              <a:t>       </a:t>
            </a:r>
            <a:r>
              <a:rPr lang="tr-TR" b="1" dirty="0" smtClean="0">
                <a:solidFill>
                  <a:srgbClr val="333399"/>
                </a:solidFill>
              </a:rPr>
              <a:t>1</a:t>
            </a:r>
            <a:r>
              <a:rPr lang="tr-TR" b="1" dirty="0">
                <a:solidFill>
                  <a:srgbClr val="333399"/>
                </a:solidFill>
              </a:rPr>
              <a:t>)</a:t>
            </a:r>
            <a:r>
              <a:rPr lang="tr-TR" dirty="0">
                <a:solidFill>
                  <a:srgbClr val="333399"/>
                </a:solidFill>
              </a:rPr>
              <a:t> Misyon belirleme.</a:t>
            </a:r>
          </a:p>
          <a:p>
            <a:pPr marL="82296" indent="0">
              <a:buNone/>
            </a:pPr>
            <a:r>
              <a:rPr lang="tr-TR" dirty="0" smtClean="0">
                <a:solidFill>
                  <a:srgbClr val="333399"/>
                </a:solidFill>
              </a:rPr>
              <a:t>       </a:t>
            </a:r>
            <a:r>
              <a:rPr lang="tr-TR" b="1" dirty="0" smtClean="0">
                <a:solidFill>
                  <a:srgbClr val="333399"/>
                </a:solidFill>
              </a:rPr>
              <a:t>2</a:t>
            </a:r>
            <a:r>
              <a:rPr lang="tr-TR" b="1" dirty="0">
                <a:solidFill>
                  <a:srgbClr val="333399"/>
                </a:solidFill>
              </a:rPr>
              <a:t>)</a:t>
            </a:r>
            <a:r>
              <a:rPr lang="tr-TR" dirty="0">
                <a:solidFill>
                  <a:srgbClr val="333399"/>
                </a:solidFill>
              </a:rPr>
              <a:t> Kurumsal ve bireysel hedefler oluşturma.</a:t>
            </a:r>
          </a:p>
          <a:p>
            <a:pPr marL="82296" indent="0">
              <a:buNone/>
            </a:pPr>
            <a:r>
              <a:rPr lang="tr-TR" dirty="0" smtClean="0">
                <a:solidFill>
                  <a:srgbClr val="333399"/>
                </a:solidFill>
              </a:rPr>
              <a:t>       </a:t>
            </a:r>
            <a:r>
              <a:rPr lang="tr-TR" b="1" dirty="0" smtClean="0">
                <a:solidFill>
                  <a:srgbClr val="333399"/>
                </a:solidFill>
              </a:rPr>
              <a:t>3</a:t>
            </a:r>
            <a:r>
              <a:rPr lang="tr-TR" b="1" dirty="0">
                <a:solidFill>
                  <a:srgbClr val="333399"/>
                </a:solidFill>
              </a:rPr>
              <a:t>)</a:t>
            </a:r>
            <a:r>
              <a:rPr lang="tr-TR" dirty="0">
                <a:solidFill>
                  <a:srgbClr val="333399"/>
                </a:solidFill>
              </a:rPr>
              <a:t> Veri-analiz ve araştırma-geliştirme.</a:t>
            </a:r>
          </a:p>
          <a:p>
            <a:r>
              <a:rPr lang="tr-TR" b="1" dirty="0">
                <a:solidFill>
                  <a:srgbClr val="990033"/>
                </a:solidFill>
              </a:rPr>
              <a:t>b)</a:t>
            </a:r>
            <a:r>
              <a:rPr lang="tr-TR" dirty="0">
                <a:solidFill>
                  <a:srgbClr val="333399"/>
                </a:solidFill>
              </a:rPr>
              <a:t> Performans ve kalite ölçütleri geliştirme.</a:t>
            </a:r>
          </a:p>
          <a:p>
            <a:r>
              <a:rPr lang="tr-TR" b="1" dirty="0">
                <a:solidFill>
                  <a:srgbClr val="990033"/>
                </a:solidFill>
              </a:rPr>
              <a:t>c) </a:t>
            </a:r>
            <a:r>
              <a:rPr lang="tr-TR" dirty="0">
                <a:solidFill>
                  <a:srgbClr val="333399"/>
                </a:solidFill>
              </a:rPr>
              <a:t>Yönetim bilgi sistemi.</a:t>
            </a:r>
          </a:p>
          <a:p>
            <a:r>
              <a:rPr lang="tr-TR" b="1" dirty="0">
                <a:solidFill>
                  <a:srgbClr val="990033"/>
                </a:solidFill>
              </a:rPr>
              <a:t>d) </a:t>
            </a:r>
            <a:r>
              <a:rPr lang="tr-TR" dirty="0">
                <a:solidFill>
                  <a:srgbClr val="333399"/>
                </a:solidFill>
              </a:rPr>
              <a:t>Malî hizmetler.</a:t>
            </a:r>
          </a:p>
          <a:p>
            <a:pPr marL="82296" indent="0">
              <a:buNone/>
            </a:pPr>
            <a:r>
              <a:rPr lang="tr-TR" dirty="0" smtClean="0">
                <a:solidFill>
                  <a:srgbClr val="333399"/>
                </a:solidFill>
              </a:rPr>
              <a:t>       </a:t>
            </a:r>
            <a:r>
              <a:rPr lang="tr-TR" b="1" dirty="0" smtClean="0">
                <a:solidFill>
                  <a:srgbClr val="333399"/>
                </a:solidFill>
              </a:rPr>
              <a:t>1</a:t>
            </a:r>
            <a:r>
              <a:rPr lang="tr-TR" b="1" dirty="0">
                <a:solidFill>
                  <a:srgbClr val="333399"/>
                </a:solidFill>
              </a:rPr>
              <a:t>)</a:t>
            </a:r>
            <a:r>
              <a:rPr lang="tr-TR" dirty="0">
                <a:solidFill>
                  <a:srgbClr val="333399"/>
                </a:solidFill>
              </a:rPr>
              <a:t> Bütçe ve performans programı.</a:t>
            </a:r>
          </a:p>
          <a:p>
            <a:pPr marL="82296" indent="0">
              <a:buNone/>
            </a:pPr>
            <a:r>
              <a:rPr lang="tr-TR" dirty="0" smtClean="0">
                <a:solidFill>
                  <a:srgbClr val="333399"/>
                </a:solidFill>
              </a:rPr>
              <a:t>       </a:t>
            </a:r>
            <a:r>
              <a:rPr lang="tr-TR" b="1" dirty="0" smtClean="0">
                <a:solidFill>
                  <a:srgbClr val="333399"/>
                </a:solidFill>
              </a:rPr>
              <a:t>2</a:t>
            </a:r>
            <a:r>
              <a:rPr lang="tr-TR" b="1" dirty="0">
                <a:solidFill>
                  <a:srgbClr val="333399"/>
                </a:solidFill>
              </a:rPr>
              <a:t>)</a:t>
            </a:r>
            <a:r>
              <a:rPr lang="tr-TR" dirty="0">
                <a:solidFill>
                  <a:srgbClr val="333399"/>
                </a:solidFill>
              </a:rPr>
              <a:t> Muhasebe, kesin hesap ve raporlama.</a:t>
            </a:r>
          </a:p>
          <a:p>
            <a:pPr marL="82296" indent="0">
              <a:buNone/>
            </a:pPr>
            <a:r>
              <a:rPr lang="tr-TR" dirty="0" smtClean="0">
                <a:solidFill>
                  <a:srgbClr val="333399"/>
                </a:solidFill>
              </a:rPr>
              <a:t>       </a:t>
            </a:r>
            <a:r>
              <a:rPr lang="tr-TR" b="1" dirty="0" smtClean="0">
                <a:solidFill>
                  <a:srgbClr val="333399"/>
                </a:solidFill>
              </a:rPr>
              <a:t>3</a:t>
            </a:r>
            <a:r>
              <a:rPr lang="tr-TR" b="1" dirty="0">
                <a:solidFill>
                  <a:srgbClr val="333399"/>
                </a:solidFill>
              </a:rPr>
              <a:t>)</a:t>
            </a:r>
            <a:r>
              <a:rPr lang="tr-TR" dirty="0">
                <a:solidFill>
                  <a:srgbClr val="333399"/>
                </a:solidFill>
              </a:rPr>
              <a:t> İç </a:t>
            </a:r>
            <a:r>
              <a:rPr lang="tr-TR" dirty="0" smtClean="0">
                <a:solidFill>
                  <a:srgbClr val="333399"/>
                </a:solidFill>
              </a:rPr>
              <a:t>kontrol          </a:t>
            </a:r>
            <a:r>
              <a:rPr lang="tr-TR" sz="3000" b="1" i="1" dirty="0" smtClean="0">
                <a:solidFill>
                  <a:srgbClr val="CC3399"/>
                </a:solidFill>
              </a:rPr>
              <a:t> (</a:t>
            </a:r>
            <a:r>
              <a:rPr lang="tr-TR" sz="3000" b="1" i="1" dirty="0" err="1" smtClean="0">
                <a:solidFill>
                  <a:srgbClr val="CC3399"/>
                </a:solidFill>
              </a:rPr>
              <a:t>SGB.Yön</a:t>
            </a:r>
            <a:r>
              <a:rPr lang="tr-TR" sz="3000" b="1" i="1" dirty="0" smtClean="0">
                <a:solidFill>
                  <a:srgbClr val="CC3399"/>
                </a:solidFill>
              </a:rPr>
              <a:t>. Md.4)</a:t>
            </a:r>
            <a:endParaRPr lang="tr-TR" sz="3000" b="1" i="1" dirty="0">
              <a:solidFill>
                <a:srgbClr val="CC3399"/>
              </a:solidFill>
            </a:endParaRPr>
          </a:p>
          <a:p>
            <a:endParaRPr lang="tr-TR" dirty="0"/>
          </a:p>
        </p:txBody>
      </p:sp>
    </p:spTree>
    <p:extLst>
      <p:ext uri="{BB962C8B-B14F-4D97-AF65-F5344CB8AC3E}">
        <p14:creationId xmlns:p14="http://schemas.microsoft.com/office/powerpoint/2010/main" val="20700304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152400"/>
            <a:ext cx="7939608" cy="1066800"/>
          </a:xfrm>
        </p:spPr>
        <p:txBody>
          <a:bodyPr/>
          <a:lstStyle/>
          <a:p>
            <a:pPr>
              <a:defRPr/>
            </a:pPr>
            <a:r>
              <a:rPr lang="tr-TR" sz="3200" dirty="0" smtClean="0">
                <a:solidFill>
                  <a:srgbClr val="CC0066"/>
                </a:solidFill>
              </a:rPr>
              <a:t>Stratejik yönetim ve planlama fonksiyonu kapsamında yürütülecek görevler (</a:t>
            </a:r>
            <a:r>
              <a:rPr lang="tr-TR" sz="3200" dirty="0" err="1" smtClean="0">
                <a:solidFill>
                  <a:srgbClr val="CC0066"/>
                </a:solidFill>
              </a:rPr>
              <a:t>Strtj</a:t>
            </a:r>
            <a:r>
              <a:rPr lang="tr-TR" sz="3200" dirty="0" smtClean="0">
                <a:solidFill>
                  <a:srgbClr val="CC0066"/>
                </a:solidFill>
              </a:rPr>
              <a:t> Birim.)</a:t>
            </a:r>
            <a:endParaRPr lang="tr-TR" sz="3200" dirty="0">
              <a:solidFill>
                <a:srgbClr val="CC0066"/>
              </a:solidFill>
            </a:endParaRPr>
          </a:p>
        </p:txBody>
      </p:sp>
      <p:sp>
        <p:nvSpPr>
          <p:cNvPr id="3" name="2 İçerik Yer Tutucusu"/>
          <p:cNvSpPr>
            <a:spLocks noGrp="1"/>
          </p:cNvSpPr>
          <p:nvPr>
            <p:ph idx="1"/>
          </p:nvPr>
        </p:nvSpPr>
        <p:spPr>
          <a:xfrm>
            <a:off x="611560" y="1295400"/>
            <a:ext cx="8303840" cy="5334000"/>
          </a:xfrm>
        </p:spPr>
        <p:txBody>
          <a:bodyPr>
            <a:normAutofit lnSpcReduction="10000"/>
          </a:bodyPr>
          <a:lstStyle/>
          <a:p>
            <a:pPr algn="just">
              <a:defRPr/>
            </a:pPr>
            <a:r>
              <a:rPr lang="tr-TR" sz="3000" b="1" dirty="0" smtClean="0">
                <a:solidFill>
                  <a:srgbClr val="990033"/>
                </a:solidFill>
              </a:rPr>
              <a:t>a)</a:t>
            </a:r>
            <a:r>
              <a:rPr lang="tr-TR" sz="3000" dirty="0" smtClean="0">
                <a:solidFill>
                  <a:srgbClr val="990033"/>
                </a:solidFill>
              </a:rPr>
              <a:t> </a:t>
            </a:r>
            <a:r>
              <a:rPr lang="tr-TR" sz="3000" dirty="0" smtClean="0">
                <a:solidFill>
                  <a:srgbClr val="002060"/>
                </a:solidFill>
              </a:rPr>
              <a:t>İdarenin stratejik planlama çalışmalarına yönelik bir hazırlık programı oluşturmak, idarenin stratejik planlama sürecinde ihtiyaç duyulacak eğitim ve danışmanlık hizmetlerini vermek veya verilmesini sağlamak ve </a:t>
            </a:r>
            <a:r>
              <a:rPr lang="tr-TR" sz="3000" b="1" dirty="0" smtClean="0">
                <a:solidFill>
                  <a:srgbClr val="002060"/>
                </a:solidFill>
              </a:rPr>
              <a:t>stratejik planlama çalışmalarını koordine etmek.</a:t>
            </a:r>
          </a:p>
          <a:p>
            <a:pPr algn="just">
              <a:defRPr/>
            </a:pPr>
            <a:r>
              <a:rPr lang="tr-TR" sz="3000" b="1" dirty="0" smtClean="0">
                <a:solidFill>
                  <a:srgbClr val="990033"/>
                </a:solidFill>
              </a:rPr>
              <a:t>b)</a:t>
            </a:r>
            <a:r>
              <a:rPr lang="tr-TR" sz="3000" dirty="0" smtClean="0">
                <a:solidFill>
                  <a:srgbClr val="002060"/>
                </a:solidFill>
              </a:rPr>
              <a:t> Stratejik planlamaya ilişkin diğer destek hizmetlerini yürütmek.</a:t>
            </a:r>
          </a:p>
          <a:p>
            <a:pPr algn="just">
              <a:defRPr/>
            </a:pPr>
            <a:r>
              <a:rPr lang="tr-TR" sz="3000" b="1" dirty="0" smtClean="0">
                <a:solidFill>
                  <a:srgbClr val="990033"/>
                </a:solidFill>
              </a:rPr>
              <a:t>c)</a:t>
            </a:r>
            <a:r>
              <a:rPr lang="tr-TR" sz="3000" dirty="0" smtClean="0">
                <a:solidFill>
                  <a:srgbClr val="002060"/>
                </a:solidFill>
              </a:rPr>
              <a:t> İdare faaliyet raporunu hazırlamak.</a:t>
            </a:r>
          </a:p>
          <a:p>
            <a:pPr algn="just">
              <a:defRPr/>
            </a:pPr>
            <a:r>
              <a:rPr lang="tr-TR" sz="3000" b="1" dirty="0" smtClean="0">
                <a:solidFill>
                  <a:srgbClr val="990033"/>
                </a:solidFill>
              </a:rPr>
              <a:t>d)</a:t>
            </a:r>
            <a:r>
              <a:rPr lang="tr-TR" sz="3000" dirty="0" smtClean="0">
                <a:solidFill>
                  <a:srgbClr val="002060"/>
                </a:solidFill>
              </a:rPr>
              <a:t> İdarenin </a:t>
            </a:r>
            <a:r>
              <a:rPr lang="tr-TR" sz="3000" b="1" dirty="0" smtClean="0">
                <a:solidFill>
                  <a:srgbClr val="002060"/>
                </a:solidFill>
              </a:rPr>
              <a:t>misyon</a:t>
            </a:r>
            <a:r>
              <a:rPr lang="tr-TR" sz="3000" dirty="0" smtClean="0">
                <a:solidFill>
                  <a:srgbClr val="002060"/>
                </a:solidFill>
              </a:rPr>
              <a:t>unun belirlenmesi çalışmalarını yürütmek.                                                                       </a:t>
            </a:r>
          </a:p>
          <a:p>
            <a:pPr algn="just">
              <a:buNone/>
              <a:defRPr/>
            </a:pPr>
            <a:r>
              <a:rPr lang="tr-TR" sz="3000" b="1" dirty="0" smtClean="0">
                <a:solidFill>
                  <a:srgbClr val="002060"/>
                </a:solidFill>
              </a:rPr>
              <a:t>                                                                     ./..</a:t>
            </a:r>
          </a:p>
          <a:p>
            <a:pPr>
              <a:defRPr/>
            </a:pPr>
            <a:endParaRPr lang="tr-TR" dirty="0" smtClean="0"/>
          </a:p>
          <a:p>
            <a:pPr>
              <a:defRPr/>
            </a:pPr>
            <a:endParaRPr lang="tr-TR" dirty="0"/>
          </a:p>
        </p:txBody>
      </p:sp>
    </p:spTree>
    <p:extLst>
      <p:ext uri="{BB962C8B-B14F-4D97-AF65-F5344CB8AC3E}">
        <p14:creationId xmlns:p14="http://schemas.microsoft.com/office/powerpoint/2010/main" val="31287648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106362"/>
          </a:xfrm>
        </p:spPr>
        <p:txBody>
          <a:bodyPr>
            <a:normAutofit fontScale="90000"/>
          </a:bodyPr>
          <a:lstStyle/>
          <a:p>
            <a:pPr>
              <a:defRPr/>
            </a:pPr>
            <a:endParaRPr lang="tr-TR" dirty="0"/>
          </a:p>
        </p:txBody>
      </p:sp>
      <p:sp>
        <p:nvSpPr>
          <p:cNvPr id="3" name="2 İçerik Yer Tutucusu"/>
          <p:cNvSpPr>
            <a:spLocks noGrp="1"/>
          </p:cNvSpPr>
          <p:nvPr>
            <p:ph idx="1"/>
          </p:nvPr>
        </p:nvSpPr>
        <p:spPr>
          <a:xfrm>
            <a:off x="539552" y="260648"/>
            <a:ext cx="8299648" cy="6597352"/>
          </a:xfrm>
        </p:spPr>
        <p:txBody>
          <a:bodyPr>
            <a:normAutofit fontScale="92500" lnSpcReduction="10000"/>
          </a:bodyPr>
          <a:lstStyle/>
          <a:p>
            <a:pPr algn="just">
              <a:defRPr/>
            </a:pPr>
            <a:r>
              <a:rPr lang="tr-TR" b="1" dirty="0" smtClean="0">
                <a:solidFill>
                  <a:srgbClr val="990033"/>
                </a:solidFill>
              </a:rPr>
              <a:t>e)</a:t>
            </a:r>
            <a:r>
              <a:rPr lang="tr-TR" dirty="0" smtClean="0">
                <a:solidFill>
                  <a:srgbClr val="002060"/>
                </a:solidFill>
              </a:rPr>
              <a:t> İdarenin görev alanına giren konularda, hizmetleri etkileyecek </a:t>
            </a:r>
            <a:r>
              <a:rPr lang="tr-TR" b="1" dirty="0" smtClean="0">
                <a:solidFill>
                  <a:srgbClr val="002060"/>
                </a:solidFill>
              </a:rPr>
              <a:t>dış faktörler</a:t>
            </a:r>
            <a:r>
              <a:rPr lang="tr-TR" dirty="0" smtClean="0">
                <a:solidFill>
                  <a:srgbClr val="002060"/>
                </a:solidFill>
              </a:rPr>
              <a:t>i incelemek. </a:t>
            </a:r>
          </a:p>
          <a:p>
            <a:pPr algn="just">
              <a:defRPr/>
            </a:pPr>
            <a:r>
              <a:rPr lang="tr-TR" b="1" dirty="0" smtClean="0">
                <a:solidFill>
                  <a:srgbClr val="990033"/>
                </a:solidFill>
              </a:rPr>
              <a:t>f)</a:t>
            </a:r>
            <a:r>
              <a:rPr lang="tr-TR" dirty="0" smtClean="0">
                <a:solidFill>
                  <a:srgbClr val="002060"/>
                </a:solidFill>
              </a:rPr>
              <a:t> Yeni hizmet </a:t>
            </a:r>
            <a:r>
              <a:rPr lang="tr-TR" b="1" dirty="0" smtClean="0">
                <a:solidFill>
                  <a:srgbClr val="002060"/>
                </a:solidFill>
              </a:rPr>
              <a:t>fırsatlar</a:t>
            </a:r>
            <a:r>
              <a:rPr lang="tr-TR" dirty="0" smtClean="0">
                <a:solidFill>
                  <a:srgbClr val="002060"/>
                </a:solidFill>
              </a:rPr>
              <a:t>ını belirlemek, etkililik ve verimliliği önleyen </a:t>
            </a:r>
            <a:r>
              <a:rPr lang="tr-TR" b="1" dirty="0" smtClean="0">
                <a:solidFill>
                  <a:srgbClr val="002060"/>
                </a:solidFill>
              </a:rPr>
              <a:t>tehditler</a:t>
            </a:r>
            <a:r>
              <a:rPr lang="tr-TR" dirty="0" smtClean="0">
                <a:solidFill>
                  <a:srgbClr val="002060"/>
                </a:solidFill>
              </a:rPr>
              <a:t>e tedbirler almak. </a:t>
            </a:r>
          </a:p>
          <a:p>
            <a:pPr algn="just">
              <a:defRPr/>
            </a:pPr>
            <a:r>
              <a:rPr lang="tr-TR" b="1" dirty="0" smtClean="0">
                <a:solidFill>
                  <a:srgbClr val="990033"/>
                </a:solidFill>
              </a:rPr>
              <a:t>g)</a:t>
            </a:r>
            <a:r>
              <a:rPr lang="tr-TR" dirty="0" smtClean="0">
                <a:solidFill>
                  <a:srgbClr val="002060"/>
                </a:solidFill>
              </a:rPr>
              <a:t> Kurum içi kapasite araştırması yapmak, hizmetlerin etkililiğini ve yararlanıcı memnuniyetini analiz etmek ve genel araştırmalar yapmak.</a:t>
            </a:r>
          </a:p>
          <a:p>
            <a:pPr algn="just">
              <a:defRPr/>
            </a:pPr>
            <a:r>
              <a:rPr lang="tr-TR" b="1" dirty="0" smtClean="0">
                <a:solidFill>
                  <a:srgbClr val="990033"/>
                </a:solidFill>
              </a:rPr>
              <a:t>h)</a:t>
            </a:r>
            <a:r>
              <a:rPr lang="tr-TR" dirty="0" smtClean="0">
                <a:solidFill>
                  <a:srgbClr val="002060"/>
                </a:solidFill>
              </a:rPr>
              <a:t> İdarenin </a:t>
            </a:r>
            <a:r>
              <a:rPr lang="tr-TR" b="1" dirty="0" smtClean="0">
                <a:solidFill>
                  <a:srgbClr val="002060"/>
                </a:solidFill>
              </a:rPr>
              <a:t>üstünlük ve zayıflıklar</a:t>
            </a:r>
            <a:r>
              <a:rPr lang="tr-TR" dirty="0" smtClean="0">
                <a:solidFill>
                  <a:srgbClr val="002060"/>
                </a:solidFill>
              </a:rPr>
              <a:t>ını tespit etmek. </a:t>
            </a:r>
          </a:p>
          <a:p>
            <a:pPr algn="just">
              <a:defRPr/>
            </a:pPr>
            <a:r>
              <a:rPr lang="tr-TR" b="1" dirty="0" smtClean="0">
                <a:solidFill>
                  <a:srgbClr val="990033"/>
                </a:solidFill>
              </a:rPr>
              <a:t>i)</a:t>
            </a:r>
            <a:r>
              <a:rPr lang="tr-TR" dirty="0" smtClean="0">
                <a:solidFill>
                  <a:srgbClr val="002060"/>
                </a:solidFill>
              </a:rPr>
              <a:t> İdarenin görev alanıyla ilgili araştırma-geliştirme faaliyetlerini yürütmek.</a:t>
            </a:r>
          </a:p>
          <a:p>
            <a:pPr algn="just">
              <a:defRPr/>
            </a:pPr>
            <a:r>
              <a:rPr lang="tr-TR" b="1" dirty="0" smtClean="0">
                <a:solidFill>
                  <a:srgbClr val="990033"/>
                </a:solidFill>
              </a:rPr>
              <a:t>j)</a:t>
            </a:r>
            <a:r>
              <a:rPr lang="tr-TR" dirty="0" smtClean="0">
                <a:solidFill>
                  <a:srgbClr val="002060"/>
                </a:solidFill>
              </a:rPr>
              <a:t> İdare faaliyetleri ile ilgili </a:t>
            </a:r>
            <a:r>
              <a:rPr lang="tr-TR" b="1" dirty="0" smtClean="0">
                <a:solidFill>
                  <a:srgbClr val="002060"/>
                </a:solidFill>
              </a:rPr>
              <a:t>bilgi ve verileri toplamak</a:t>
            </a:r>
            <a:r>
              <a:rPr lang="tr-TR" dirty="0" smtClean="0">
                <a:solidFill>
                  <a:srgbClr val="002060"/>
                </a:solidFill>
              </a:rPr>
              <a:t>, tasnif etmek, analiz etmek.</a:t>
            </a:r>
            <a:endParaRPr lang="tr-TR" dirty="0">
              <a:solidFill>
                <a:srgbClr val="002060"/>
              </a:solidFill>
            </a:endParaRPr>
          </a:p>
        </p:txBody>
      </p:sp>
    </p:spTree>
    <p:extLst>
      <p:ext uri="{BB962C8B-B14F-4D97-AF65-F5344CB8AC3E}">
        <p14:creationId xmlns:p14="http://schemas.microsoft.com/office/powerpoint/2010/main" val="28164060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1403648" y="274638"/>
            <a:ext cx="7283152" cy="868362"/>
          </a:xfrm>
        </p:spPr>
        <p:txBody>
          <a:bodyPr/>
          <a:lstStyle/>
          <a:p>
            <a:pPr eaLnBrk="1" hangingPunct="1">
              <a:defRPr/>
            </a:pPr>
            <a:r>
              <a:rPr lang="tr-TR" sz="3200" dirty="0">
                <a:solidFill>
                  <a:srgbClr val="CC0066"/>
                </a:solidFill>
              </a:rPr>
              <a:t>STRATEJİK PLAN DÖNEMİ</a:t>
            </a:r>
          </a:p>
        </p:txBody>
      </p:sp>
      <p:sp>
        <p:nvSpPr>
          <p:cNvPr id="27651" name="Rectangle 3"/>
          <p:cNvSpPr>
            <a:spLocks noGrp="1" noChangeArrowheads="1"/>
          </p:cNvSpPr>
          <p:nvPr>
            <p:ph type="body" idx="1"/>
          </p:nvPr>
        </p:nvSpPr>
        <p:spPr>
          <a:xfrm>
            <a:off x="457200" y="1905000"/>
            <a:ext cx="8229600" cy="4221163"/>
          </a:xfrm>
        </p:spPr>
        <p:txBody>
          <a:bodyPr/>
          <a:lstStyle/>
          <a:p>
            <a:pPr eaLnBrk="1" hangingPunct="1">
              <a:defRPr/>
            </a:pPr>
            <a:r>
              <a:rPr lang="tr-TR" sz="4000" b="1" dirty="0">
                <a:solidFill>
                  <a:srgbClr val="002060"/>
                </a:solidFill>
              </a:rPr>
              <a:t>Stratejik planlar </a:t>
            </a:r>
            <a:r>
              <a:rPr lang="tr-TR" sz="4000" b="1" u="sng" dirty="0">
                <a:solidFill>
                  <a:srgbClr val="002060"/>
                </a:solidFill>
              </a:rPr>
              <a:t>beş</a:t>
            </a:r>
            <a:r>
              <a:rPr lang="tr-TR" sz="4000" b="1" dirty="0">
                <a:solidFill>
                  <a:srgbClr val="002060"/>
                </a:solidFill>
              </a:rPr>
              <a:t> yıllık dönemi kapsar</a:t>
            </a:r>
          </a:p>
          <a:p>
            <a:pPr eaLnBrk="1" hangingPunct="1">
              <a:buFont typeface="Wingdings" pitchFamily="2" charset="2"/>
              <a:buNone/>
              <a:defRPr/>
            </a:pPr>
            <a:r>
              <a:rPr lang="tr-TR" sz="4000" b="1" dirty="0">
                <a:solidFill>
                  <a:schemeClr val="folHlink"/>
                </a:solidFill>
              </a:rPr>
              <a:t>   </a:t>
            </a:r>
            <a:r>
              <a:rPr lang="tr-TR" b="1" i="1" dirty="0">
                <a:solidFill>
                  <a:schemeClr val="hlink"/>
                </a:solidFill>
              </a:rPr>
              <a:t>(</a:t>
            </a:r>
            <a:r>
              <a:rPr lang="tr-TR" b="1" i="1" dirty="0" err="1">
                <a:solidFill>
                  <a:schemeClr val="hlink"/>
                </a:solidFill>
              </a:rPr>
              <a:t>Stj</a:t>
            </a:r>
            <a:r>
              <a:rPr lang="tr-TR" b="1" i="1" dirty="0">
                <a:solidFill>
                  <a:schemeClr val="hlink"/>
                </a:solidFill>
              </a:rPr>
              <a:t>. Planlamaya İlişkin Usul ve Esaslar Hak. Yön.  </a:t>
            </a:r>
            <a:r>
              <a:rPr lang="tr-TR" b="1" i="1" dirty="0" smtClean="0">
                <a:solidFill>
                  <a:schemeClr val="hlink"/>
                </a:solidFill>
              </a:rPr>
              <a:t>Md</a:t>
            </a:r>
            <a:r>
              <a:rPr lang="tr-TR" b="1" i="1" dirty="0">
                <a:solidFill>
                  <a:schemeClr val="hlink"/>
                </a:solidFill>
              </a:rPr>
              <a:t>. 7/1)</a:t>
            </a:r>
            <a:endParaRPr lang="tr-TR" sz="4000" b="1" i="1" dirty="0">
              <a:solidFill>
                <a:schemeClr val="hlink"/>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274638"/>
            <a:ext cx="8136904" cy="1143000"/>
          </a:xfrm>
        </p:spPr>
        <p:txBody>
          <a:bodyPr>
            <a:normAutofit fontScale="90000"/>
          </a:bodyPr>
          <a:lstStyle/>
          <a:p>
            <a:r>
              <a:rPr lang="tr-TR" b="1" dirty="0" smtClean="0"/>
              <a:t/>
            </a:r>
            <a:br>
              <a:rPr lang="tr-TR" b="1" dirty="0" smtClean="0"/>
            </a:br>
            <a:r>
              <a:rPr lang="tr-TR" sz="3600" b="1" dirty="0" smtClean="0">
                <a:solidFill>
                  <a:srgbClr val="CC3399"/>
                </a:solidFill>
              </a:rPr>
              <a:t>Hazırlık </a:t>
            </a:r>
            <a:r>
              <a:rPr lang="tr-TR" sz="3600" b="1" dirty="0">
                <a:solidFill>
                  <a:srgbClr val="CC3399"/>
                </a:solidFill>
              </a:rPr>
              <a:t>dönemi ve </a:t>
            </a:r>
            <a:r>
              <a:rPr lang="tr-TR" sz="3600" b="1" dirty="0" smtClean="0">
                <a:solidFill>
                  <a:srgbClr val="CC3399"/>
                </a:solidFill>
              </a:rPr>
              <a:t>programı </a:t>
            </a:r>
            <a:r>
              <a:rPr lang="tr-TR" sz="3100" b="1" dirty="0" smtClean="0">
                <a:solidFill>
                  <a:srgbClr val="0070C0"/>
                </a:solidFill>
              </a:rPr>
              <a:t>(Yön/8.md)</a:t>
            </a:r>
            <a:r>
              <a:rPr lang="tr-TR" sz="3100" dirty="0">
                <a:solidFill>
                  <a:srgbClr val="0070C0"/>
                </a:solidFill>
              </a:rPr>
              <a:t/>
            </a:r>
            <a:br>
              <a:rPr lang="tr-TR" sz="3100" dirty="0">
                <a:solidFill>
                  <a:srgbClr val="0070C0"/>
                </a:solidFill>
              </a:rPr>
            </a:br>
            <a:endParaRPr lang="tr-TR" sz="3100" dirty="0">
              <a:solidFill>
                <a:srgbClr val="0070C0"/>
              </a:solidFill>
            </a:endParaRPr>
          </a:p>
        </p:txBody>
      </p:sp>
      <p:sp>
        <p:nvSpPr>
          <p:cNvPr id="3" name="İçerik Yer Tutucusu 2"/>
          <p:cNvSpPr>
            <a:spLocks noGrp="1"/>
          </p:cNvSpPr>
          <p:nvPr>
            <p:ph idx="1"/>
          </p:nvPr>
        </p:nvSpPr>
        <p:spPr>
          <a:xfrm>
            <a:off x="611560" y="1447800"/>
            <a:ext cx="8280920" cy="5077544"/>
          </a:xfrm>
        </p:spPr>
        <p:txBody>
          <a:bodyPr>
            <a:normAutofit lnSpcReduction="10000"/>
          </a:bodyPr>
          <a:lstStyle/>
          <a:p>
            <a:pPr algn="just"/>
            <a:r>
              <a:rPr lang="tr-TR" b="1" dirty="0" smtClean="0">
                <a:solidFill>
                  <a:srgbClr val="333399"/>
                </a:solidFill>
              </a:rPr>
              <a:t>(1</a:t>
            </a:r>
            <a:r>
              <a:rPr lang="tr-TR" b="1" dirty="0">
                <a:solidFill>
                  <a:srgbClr val="333399"/>
                </a:solidFill>
              </a:rPr>
              <a:t>)</a:t>
            </a:r>
            <a:r>
              <a:rPr lang="tr-TR" dirty="0">
                <a:solidFill>
                  <a:srgbClr val="333399"/>
                </a:solidFill>
              </a:rPr>
              <a:t> Kamu idarelerinin stratejik planlama süreci hazırlık dönemi ile başlar. Üst yönetici tarafından bir iç genelge ile çalışmaların başlatıldığı duyurulur. </a:t>
            </a:r>
          </a:p>
          <a:p>
            <a:pPr algn="just"/>
            <a:r>
              <a:rPr lang="tr-TR" b="1" dirty="0" smtClean="0">
                <a:solidFill>
                  <a:srgbClr val="333399"/>
                </a:solidFill>
              </a:rPr>
              <a:t>(</a:t>
            </a:r>
            <a:r>
              <a:rPr lang="tr-TR" b="1" dirty="0">
                <a:solidFill>
                  <a:srgbClr val="333399"/>
                </a:solidFill>
              </a:rPr>
              <a:t>2)</a:t>
            </a:r>
            <a:r>
              <a:rPr lang="tr-TR" dirty="0">
                <a:solidFill>
                  <a:srgbClr val="333399"/>
                </a:solidFill>
              </a:rPr>
              <a:t> Çalışmaların sevk ve idaresini yürütmek üzere strateji geliştirme biriminin koordinatörlüğünde bir stratejik planlama ekibi kurulur. Stratejik planlama ekibi hazırlık dönemine ilişkin faaliyetleri ve zaman çizelgesini içeren bir hazırlık programı oluşturur</a:t>
            </a:r>
            <a:r>
              <a:rPr lang="tr-TR" dirty="0" smtClean="0">
                <a:solidFill>
                  <a:srgbClr val="333399"/>
                </a:solidFill>
              </a:rPr>
              <a:t>.                                             </a:t>
            </a:r>
            <a:r>
              <a:rPr lang="tr-TR" b="1" dirty="0" smtClean="0">
                <a:solidFill>
                  <a:srgbClr val="CC0066"/>
                </a:solidFill>
              </a:rPr>
              <a:t>./..</a:t>
            </a:r>
            <a:endParaRPr lang="tr-TR" b="1" dirty="0">
              <a:solidFill>
                <a:srgbClr val="CC0066"/>
              </a:solidFill>
            </a:endParaRPr>
          </a:p>
          <a:p>
            <a:endParaRPr lang="tr-TR" dirty="0"/>
          </a:p>
        </p:txBody>
      </p:sp>
    </p:spTree>
    <p:extLst>
      <p:ext uri="{BB962C8B-B14F-4D97-AF65-F5344CB8AC3E}">
        <p14:creationId xmlns:p14="http://schemas.microsoft.com/office/powerpoint/2010/main" val="11767064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274638"/>
            <a:ext cx="7890080" cy="1143000"/>
          </a:xfrm>
        </p:spPr>
        <p:txBody>
          <a:bodyPr>
            <a:normAutofit/>
          </a:bodyPr>
          <a:lstStyle/>
          <a:p>
            <a:r>
              <a:rPr lang="tr-TR" sz="3200" b="1" dirty="0">
                <a:solidFill>
                  <a:srgbClr val="CC3399"/>
                </a:solidFill>
              </a:rPr>
              <a:t>Hazırlık programında aşağıdaki hususlara yer verilir</a:t>
            </a:r>
          </a:p>
        </p:txBody>
      </p:sp>
      <p:sp>
        <p:nvSpPr>
          <p:cNvPr id="3" name="İçerik Yer Tutucusu 2"/>
          <p:cNvSpPr>
            <a:spLocks noGrp="1"/>
          </p:cNvSpPr>
          <p:nvPr>
            <p:ph idx="1"/>
          </p:nvPr>
        </p:nvSpPr>
        <p:spPr>
          <a:xfrm>
            <a:off x="611560" y="1447800"/>
            <a:ext cx="8322128" cy="5149552"/>
          </a:xfrm>
        </p:spPr>
        <p:txBody>
          <a:bodyPr>
            <a:normAutofit lnSpcReduction="10000"/>
          </a:bodyPr>
          <a:lstStyle/>
          <a:p>
            <a:r>
              <a:rPr lang="tr-TR" b="1" dirty="0" smtClean="0">
                <a:solidFill>
                  <a:srgbClr val="333399"/>
                </a:solidFill>
              </a:rPr>
              <a:t>a</a:t>
            </a:r>
            <a:r>
              <a:rPr lang="tr-TR" b="1" dirty="0">
                <a:solidFill>
                  <a:srgbClr val="333399"/>
                </a:solidFill>
              </a:rPr>
              <a:t>)</a:t>
            </a:r>
            <a:r>
              <a:rPr lang="tr-TR" dirty="0">
                <a:solidFill>
                  <a:srgbClr val="333399"/>
                </a:solidFill>
              </a:rPr>
              <a:t> Stratejik planlama sürecinin aşamaları,</a:t>
            </a:r>
          </a:p>
          <a:p>
            <a:r>
              <a:rPr lang="tr-TR" b="1" dirty="0" smtClean="0">
                <a:solidFill>
                  <a:srgbClr val="333399"/>
                </a:solidFill>
              </a:rPr>
              <a:t>b</a:t>
            </a:r>
            <a:r>
              <a:rPr lang="tr-TR" b="1" dirty="0">
                <a:solidFill>
                  <a:srgbClr val="333399"/>
                </a:solidFill>
              </a:rPr>
              <a:t>)</a:t>
            </a:r>
            <a:r>
              <a:rPr lang="tr-TR" dirty="0">
                <a:solidFill>
                  <a:srgbClr val="333399"/>
                </a:solidFill>
              </a:rPr>
              <a:t> Bu aşamalarda gerçekleştirilecek faaliyetler,</a:t>
            </a:r>
          </a:p>
          <a:p>
            <a:r>
              <a:rPr lang="tr-TR" b="1" dirty="0" smtClean="0">
                <a:solidFill>
                  <a:srgbClr val="333399"/>
                </a:solidFill>
              </a:rPr>
              <a:t>c</a:t>
            </a:r>
            <a:r>
              <a:rPr lang="tr-TR" b="1" dirty="0">
                <a:solidFill>
                  <a:srgbClr val="333399"/>
                </a:solidFill>
              </a:rPr>
              <a:t>)</a:t>
            </a:r>
            <a:r>
              <a:rPr lang="tr-TR" dirty="0">
                <a:solidFill>
                  <a:srgbClr val="333399"/>
                </a:solidFill>
              </a:rPr>
              <a:t> Aşama ve faaliyetlerin tamamlanacağı tarihleri gösteren zaman çizelgesi,</a:t>
            </a:r>
          </a:p>
          <a:p>
            <a:r>
              <a:rPr lang="tr-TR" b="1" dirty="0" smtClean="0">
                <a:solidFill>
                  <a:srgbClr val="333399"/>
                </a:solidFill>
              </a:rPr>
              <a:t>ç</a:t>
            </a:r>
            <a:r>
              <a:rPr lang="tr-TR" b="1" dirty="0">
                <a:solidFill>
                  <a:srgbClr val="333399"/>
                </a:solidFill>
              </a:rPr>
              <a:t>)</a:t>
            </a:r>
            <a:r>
              <a:rPr lang="tr-TR" dirty="0">
                <a:solidFill>
                  <a:srgbClr val="333399"/>
                </a:solidFill>
              </a:rPr>
              <a:t> Sorumlu birim ve kişiler,</a:t>
            </a:r>
          </a:p>
          <a:p>
            <a:r>
              <a:rPr lang="tr-TR" b="1" dirty="0" smtClean="0">
                <a:solidFill>
                  <a:srgbClr val="333399"/>
                </a:solidFill>
              </a:rPr>
              <a:t>d</a:t>
            </a:r>
            <a:r>
              <a:rPr lang="tr-TR" b="1" dirty="0">
                <a:solidFill>
                  <a:srgbClr val="333399"/>
                </a:solidFill>
              </a:rPr>
              <a:t>)</a:t>
            </a:r>
            <a:r>
              <a:rPr lang="tr-TR" dirty="0">
                <a:solidFill>
                  <a:srgbClr val="333399"/>
                </a:solidFill>
              </a:rPr>
              <a:t> Eğitim ihtiyacı,</a:t>
            </a:r>
          </a:p>
          <a:p>
            <a:r>
              <a:rPr lang="tr-TR" b="1" dirty="0" smtClean="0">
                <a:solidFill>
                  <a:srgbClr val="333399"/>
                </a:solidFill>
              </a:rPr>
              <a:t>e</a:t>
            </a:r>
            <a:r>
              <a:rPr lang="tr-TR" b="1" dirty="0">
                <a:solidFill>
                  <a:srgbClr val="333399"/>
                </a:solidFill>
              </a:rPr>
              <a:t>)</a:t>
            </a:r>
            <a:r>
              <a:rPr lang="tr-TR" dirty="0">
                <a:solidFill>
                  <a:srgbClr val="333399"/>
                </a:solidFill>
              </a:rPr>
              <a:t> Gerek duyulması hâlinde danışmanlık hizmeti ihtiyacı,</a:t>
            </a:r>
          </a:p>
          <a:p>
            <a:r>
              <a:rPr lang="tr-TR" b="1" dirty="0" smtClean="0">
                <a:solidFill>
                  <a:srgbClr val="333399"/>
                </a:solidFill>
              </a:rPr>
              <a:t>f</a:t>
            </a:r>
            <a:r>
              <a:rPr lang="tr-TR" b="1" dirty="0">
                <a:solidFill>
                  <a:srgbClr val="333399"/>
                </a:solidFill>
              </a:rPr>
              <a:t>)</a:t>
            </a:r>
            <a:r>
              <a:rPr lang="tr-TR" dirty="0">
                <a:solidFill>
                  <a:srgbClr val="333399"/>
                </a:solidFill>
              </a:rPr>
              <a:t> Planlama sürecinin gerektirdiği masraflar ile beşerî ve teknik kaynak ihtiyacı</a:t>
            </a:r>
            <a:r>
              <a:rPr lang="tr-TR" dirty="0" smtClean="0">
                <a:solidFill>
                  <a:srgbClr val="333399"/>
                </a:solidFill>
              </a:rPr>
              <a:t>.                  </a:t>
            </a:r>
            <a:r>
              <a:rPr lang="tr-TR" b="1" dirty="0" smtClean="0">
                <a:solidFill>
                  <a:srgbClr val="CC0066"/>
                </a:solidFill>
              </a:rPr>
              <a:t>./..</a:t>
            </a:r>
            <a:endParaRPr lang="tr-TR" b="1" dirty="0">
              <a:solidFill>
                <a:srgbClr val="CC0066"/>
              </a:solidFill>
            </a:endParaRPr>
          </a:p>
          <a:p>
            <a:endParaRPr lang="tr-TR" dirty="0"/>
          </a:p>
        </p:txBody>
      </p:sp>
    </p:spTree>
    <p:extLst>
      <p:ext uri="{BB962C8B-B14F-4D97-AF65-F5344CB8AC3E}">
        <p14:creationId xmlns:p14="http://schemas.microsoft.com/office/powerpoint/2010/main" val="6096797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274042"/>
          </a:xfrm>
        </p:spPr>
        <p:txBody>
          <a:bodyPr>
            <a:normAutofit fontScale="90000"/>
          </a:bodyPr>
          <a:lstStyle/>
          <a:p>
            <a:endParaRPr lang="tr-TR" dirty="0"/>
          </a:p>
        </p:txBody>
      </p:sp>
      <p:sp>
        <p:nvSpPr>
          <p:cNvPr id="3" name="İçerik Yer Tutucusu 2"/>
          <p:cNvSpPr>
            <a:spLocks noGrp="1"/>
          </p:cNvSpPr>
          <p:nvPr>
            <p:ph idx="1"/>
          </p:nvPr>
        </p:nvSpPr>
        <p:spPr>
          <a:xfrm>
            <a:off x="611560" y="764704"/>
            <a:ext cx="8136904" cy="5483696"/>
          </a:xfrm>
        </p:spPr>
        <p:txBody>
          <a:bodyPr>
            <a:normAutofit/>
          </a:bodyPr>
          <a:lstStyle/>
          <a:p>
            <a:pPr algn="just"/>
            <a:r>
              <a:rPr lang="tr-TR" b="1" dirty="0">
                <a:solidFill>
                  <a:srgbClr val="333399"/>
                </a:solidFill>
              </a:rPr>
              <a:t>(4)</a:t>
            </a:r>
            <a:r>
              <a:rPr lang="tr-TR" dirty="0">
                <a:solidFill>
                  <a:srgbClr val="333399"/>
                </a:solidFill>
              </a:rPr>
              <a:t> İdareler, hazırlık programını oluştururken, geçiş takviminde bulundukları yeri, beşerî kaynaklarını, organizasyon yapısını, teknik donanımlarını, idare ölçeğini ve benzeri hususları dikkate alır.</a:t>
            </a:r>
          </a:p>
          <a:p>
            <a:pPr algn="just"/>
            <a:r>
              <a:rPr lang="tr-TR" b="1" dirty="0" smtClean="0">
                <a:solidFill>
                  <a:srgbClr val="333399"/>
                </a:solidFill>
              </a:rPr>
              <a:t>(</a:t>
            </a:r>
            <a:r>
              <a:rPr lang="tr-TR" b="1" dirty="0">
                <a:solidFill>
                  <a:srgbClr val="333399"/>
                </a:solidFill>
              </a:rPr>
              <a:t>5)</a:t>
            </a:r>
            <a:r>
              <a:rPr lang="tr-TR" dirty="0">
                <a:solidFill>
                  <a:srgbClr val="333399"/>
                </a:solidFill>
              </a:rPr>
              <a:t> Kamu idareleri stratejik planlarını hazırlamaya başlamadan önce hazırlık programında yer alan tüm hususları gerçekleştirmek zorundadır</a:t>
            </a:r>
            <a:r>
              <a:rPr lang="tr-TR" dirty="0" smtClean="0">
                <a:solidFill>
                  <a:srgbClr val="333399"/>
                </a:solidFill>
              </a:rPr>
              <a:t>.         </a:t>
            </a:r>
            <a:r>
              <a:rPr lang="tr-TR" sz="2800" b="1" i="1" dirty="0" smtClean="0">
                <a:solidFill>
                  <a:srgbClr val="0070C0"/>
                </a:solidFill>
              </a:rPr>
              <a:t>(</a:t>
            </a:r>
            <a:r>
              <a:rPr lang="tr-TR" sz="2800" b="1" i="1" dirty="0" err="1" smtClean="0">
                <a:solidFill>
                  <a:srgbClr val="0070C0"/>
                </a:solidFill>
              </a:rPr>
              <a:t>md.</a:t>
            </a:r>
            <a:r>
              <a:rPr lang="tr-TR" sz="2800" b="1" i="1" dirty="0" smtClean="0">
                <a:solidFill>
                  <a:srgbClr val="0070C0"/>
                </a:solidFill>
              </a:rPr>
              <a:t> 8)</a:t>
            </a:r>
            <a:endParaRPr lang="tr-TR" sz="2800" b="1" i="1" dirty="0">
              <a:solidFill>
                <a:srgbClr val="0070C0"/>
              </a:solidFill>
            </a:endParaRPr>
          </a:p>
          <a:p>
            <a:endParaRPr lang="tr-TR" dirty="0"/>
          </a:p>
        </p:txBody>
      </p:sp>
    </p:spTree>
    <p:extLst>
      <p:ext uri="{BB962C8B-B14F-4D97-AF65-F5344CB8AC3E}">
        <p14:creationId xmlns:p14="http://schemas.microsoft.com/office/powerpoint/2010/main" val="3377191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980728"/>
            <a:ext cx="7890080" cy="936104"/>
          </a:xfrm>
        </p:spPr>
        <p:txBody>
          <a:bodyPr>
            <a:normAutofit/>
          </a:bodyPr>
          <a:lstStyle/>
          <a:p>
            <a:r>
              <a:rPr lang="tr-TR" sz="4000" b="1" dirty="0" smtClean="0">
                <a:solidFill>
                  <a:srgbClr val="CC0066"/>
                </a:solidFill>
              </a:rPr>
              <a:t>5018/ md. 9</a:t>
            </a:r>
            <a:endParaRPr lang="tr-TR" sz="4000" b="1" dirty="0">
              <a:solidFill>
                <a:srgbClr val="CC0066"/>
              </a:solidFill>
            </a:endParaRPr>
          </a:p>
        </p:txBody>
      </p:sp>
      <p:sp>
        <p:nvSpPr>
          <p:cNvPr id="3" name="2 İçerik Yer Tutucusu"/>
          <p:cNvSpPr>
            <a:spLocks noGrp="1"/>
          </p:cNvSpPr>
          <p:nvPr>
            <p:ph idx="1"/>
          </p:nvPr>
        </p:nvSpPr>
        <p:spPr>
          <a:xfrm>
            <a:off x="611560" y="1988840"/>
            <a:ext cx="8280920" cy="4680520"/>
          </a:xfrm>
        </p:spPr>
        <p:txBody>
          <a:bodyPr>
            <a:normAutofit/>
          </a:bodyPr>
          <a:lstStyle/>
          <a:p>
            <a:pPr algn="just">
              <a:buNone/>
            </a:pPr>
            <a:r>
              <a:rPr lang="tr-TR" b="1" dirty="0" smtClean="0"/>
              <a:t>  </a:t>
            </a:r>
            <a:endParaRPr lang="tr-TR" dirty="0" smtClean="0">
              <a:solidFill>
                <a:srgbClr val="002060"/>
              </a:solidFill>
            </a:endParaRPr>
          </a:p>
          <a:p>
            <a:pPr algn="just"/>
            <a:r>
              <a:rPr lang="tr-TR" dirty="0" smtClean="0">
                <a:solidFill>
                  <a:srgbClr val="002060"/>
                </a:solidFill>
              </a:rPr>
              <a:t>    </a:t>
            </a:r>
            <a:r>
              <a:rPr lang="tr-TR" b="1" dirty="0" smtClean="0">
                <a:solidFill>
                  <a:srgbClr val="0070C0"/>
                </a:solidFill>
              </a:rPr>
              <a:t>Kamu idareleri bütçelerini</a:t>
            </a:r>
            <a:r>
              <a:rPr lang="tr-TR" dirty="0" smtClean="0">
                <a:solidFill>
                  <a:srgbClr val="002060"/>
                </a:solidFill>
              </a:rPr>
              <a:t>, stratejik planlarında yer alan misyon, vizyon, stratejik amaç ve hedeflerle uyumlu ve </a:t>
            </a:r>
            <a:r>
              <a:rPr lang="tr-TR" b="1" dirty="0" smtClean="0">
                <a:solidFill>
                  <a:srgbClr val="0070C0"/>
                </a:solidFill>
              </a:rPr>
              <a:t>performans esasına dayalı olarak hazırlarlar</a:t>
            </a:r>
          </a:p>
          <a:p>
            <a:pPr algn="just">
              <a:buNone/>
            </a:pPr>
            <a:r>
              <a:rPr lang="tr-TR" dirty="0" smtClean="0">
                <a:solidFill>
                  <a:srgbClr val="002060"/>
                </a:solidFill>
              </a:rPr>
              <a:t>    </a:t>
            </a:r>
            <a:endParaRPr lang="tr-TR" b="1" dirty="0" smtClean="0">
              <a:solidFill>
                <a:srgbClr val="0070C0"/>
              </a:solidFill>
            </a:endParaRPr>
          </a:p>
          <a:p>
            <a:endParaRPr lang="tr-TR" dirty="0"/>
          </a:p>
        </p:txBody>
      </p:sp>
    </p:spTree>
    <p:extLst>
      <p:ext uri="{BB962C8B-B14F-4D97-AF65-F5344CB8AC3E}">
        <p14:creationId xmlns:p14="http://schemas.microsoft.com/office/powerpoint/2010/main" val="374162528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548680"/>
            <a:ext cx="7746064" cy="1296144"/>
          </a:xfrm>
        </p:spPr>
        <p:txBody>
          <a:bodyPr>
            <a:normAutofit fontScale="90000"/>
          </a:bodyPr>
          <a:lstStyle/>
          <a:p>
            <a:pPr>
              <a:defRPr/>
            </a:pPr>
            <a:r>
              <a:rPr lang="tr-TR" sz="3600" dirty="0" smtClean="0"/>
              <a:t/>
            </a:r>
            <a:br>
              <a:rPr lang="tr-TR" sz="3600" dirty="0" smtClean="0"/>
            </a:br>
            <a:r>
              <a:rPr lang="tr-TR" sz="4000" b="1" dirty="0" smtClean="0">
                <a:solidFill>
                  <a:srgbClr val="CC0066"/>
                </a:solidFill>
              </a:rPr>
              <a:t>Stratejik planlama hazırlığı</a:t>
            </a:r>
            <a:br>
              <a:rPr lang="tr-TR" sz="4000" b="1" dirty="0" smtClean="0">
                <a:solidFill>
                  <a:srgbClr val="CC0066"/>
                </a:solidFill>
              </a:rPr>
            </a:br>
            <a:r>
              <a:rPr lang="tr-TR" sz="4000" b="1" dirty="0" smtClean="0">
                <a:solidFill>
                  <a:srgbClr val="CC0066"/>
                </a:solidFill>
              </a:rPr>
              <a:t> beş aşamada sağlanır</a:t>
            </a:r>
            <a:r>
              <a:rPr lang="tr-TR" sz="4000" dirty="0" smtClean="0"/>
              <a:t/>
            </a:r>
            <a:br>
              <a:rPr lang="tr-TR" sz="4000" dirty="0" smtClean="0"/>
            </a:br>
            <a:endParaRPr lang="tr-TR" sz="4000" dirty="0"/>
          </a:p>
        </p:txBody>
      </p:sp>
      <p:sp>
        <p:nvSpPr>
          <p:cNvPr id="3" name="2 İçerik Yer Tutucusu"/>
          <p:cNvSpPr>
            <a:spLocks noGrp="1"/>
          </p:cNvSpPr>
          <p:nvPr>
            <p:ph idx="1"/>
          </p:nvPr>
        </p:nvSpPr>
        <p:spPr>
          <a:xfrm>
            <a:off x="395536" y="1988840"/>
            <a:ext cx="8596064" cy="4640560"/>
          </a:xfrm>
        </p:spPr>
        <p:txBody>
          <a:bodyPr/>
          <a:lstStyle/>
          <a:p>
            <a:pPr>
              <a:defRPr/>
            </a:pPr>
            <a:r>
              <a:rPr lang="tr-TR" b="1" dirty="0" smtClean="0">
                <a:solidFill>
                  <a:srgbClr val="002060"/>
                </a:solidFill>
              </a:rPr>
              <a:t>    Planlama </a:t>
            </a:r>
            <a:r>
              <a:rPr lang="tr-TR" b="1" dirty="0" smtClean="0">
                <a:solidFill>
                  <a:srgbClr val="002060"/>
                </a:solidFill>
              </a:rPr>
              <a:t>çalışmalarının sağlanması</a:t>
            </a:r>
          </a:p>
          <a:p>
            <a:pPr>
              <a:defRPr/>
            </a:pPr>
            <a:r>
              <a:rPr lang="tr-TR" b="1" dirty="0" smtClean="0">
                <a:solidFill>
                  <a:srgbClr val="002060"/>
                </a:solidFill>
              </a:rPr>
              <a:t>    Organizasyonun </a:t>
            </a:r>
            <a:r>
              <a:rPr lang="tr-TR" b="1" dirty="0" smtClean="0">
                <a:solidFill>
                  <a:srgbClr val="002060"/>
                </a:solidFill>
              </a:rPr>
              <a:t>oluşturulması</a:t>
            </a:r>
          </a:p>
          <a:p>
            <a:pPr>
              <a:defRPr/>
            </a:pPr>
            <a:r>
              <a:rPr lang="tr-TR" b="1" dirty="0" smtClean="0">
                <a:solidFill>
                  <a:srgbClr val="002060"/>
                </a:solidFill>
              </a:rPr>
              <a:t>    </a:t>
            </a:r>
            <a:r>
              <a:rPr lang="tr-TR" b="1" dirty="0" smtClean="0">
                <a:solidFill>
                  <a:srgbClr val="002060"/>
                </a:solidFill>
              </a:rPr>
              <a:t>İhtiyaçların tespit edilmesi</a:t>
            </a:r>
          </a:p>
          <a:p>
            <a:pPr>
              <a:defRPr/>
            </a:pPr>
            <a:r>
              <a:rPr lang="tr-TR" b="1" dirty="0" smtClean="0">
                <a:solidFill>
                  <a:srgbClr val="002060"/>
                </a:solidFill>
              </a:rPr>
              <a:t>    </a:t>
            </a:r>
            <a:r>
              <a:rPr lang="tr-TR" b="1" dirty="0" smtClean="0">
                <a:solidFill>
                  <a:srgbClr val="002060"/>
                </a:solidFill>
              </a:rPr>
              <a:t>İş planının oluşturulması</a:t>
            </a:r>
          </a:p>
          <a:p>
            <a:pPr>
              <a:defRPr/>
            </a:pPr>
            <a:r>
              <a:rPr lang="tr-TR" b="1" dirty="0" smtClean="0">
                <a:solidFill>
                  <a:srgbClr val="002060"/>
                </a:solidFill>
              </a:rPr>
              <a:t>    </a:t>
            </a:r>
            <a:r>
              <a:rPr lang="tr-TR" b="1" dirty="0" smtClean="0">
                <a:solidFill>
                  <a:srgbClr val="002060"/>
                </a:solidFill>
              </a:rPr>
              <a:t>Hazırlık programının yapılması</a:t>
            </a:r>
          </a:p>
          <a:p>
            <a:pPr>
              <a:defRPr/>
            </a:pPr>
            <a:endParaRPr lang="tr-TR" b="1" dirty="0" smtClean="0">
              <a:solidFill>
                <a:srgbClr val="002060"/>
              </a:solidFill>
            </a:endParaRPr>
          </a:p>
          <a:p>
            <a:pPr>
              <a:buNone/>
              <a:defRPr/>
            </a:pPr>
            <a:r>
              <a:rPr lang="tr-TR" sz="2800" b="1" i="1" dirty="0" smtClean="0">
                <a:solidFill>
                  <a:srgbClr val="0070C0"/>
                </a:solidFill>
              </a:rPr>
              <a:t>            (</a:t>
            </a:r>
            <a:r>
              <a:rPr lang="tr-TR" sz="2800" b="1" i="1" dirty="0" err="1" smtClean="0">
                <a:solidFill>
                  <a:srgbClr val="0070C0"/>
                </a:solidFill>
              </a:rPr>
              <a:t>Strtj</a:t>
            </a:r>
            <a:r>
              <a:rPr lang="tr-TR" sz="2800" b="1" i="1" dirty="0" smtClean="0">
                <a:solidFill>
                  <a:srgbClr val="0070C0"/>
                </a:solidFill>
              </a:rPr>
              <a:t>. Plan </a:t>
            </a:r>
            <a:r>
              <a:rPr lang="tr-TR" sz="2800" b="1" i="1" dirty="0" err="1" smtClean="0">
                <a:solidFill>
                  <a:srgbClr val="0070C0"/>
                </a:solidFill>
              </a:rPr>
              <a:t>Hazr</a:t>
            </a:r>
            <a:r>
              <a:rPr lang="tr-TR" sz="2800" b="1" i="1" dirty="0" smtClean="0">
                <a:solidFill>
                  <a:srgbClr val="0070C0"/>
                </a:solidFill>
              </a:rPr>
              <a:t>. </a:t>
            </a:r>
            <a:r>
              <a:rPr lang="tr-TR" sz="2800" b="1" i="1" dirty="0" err="1" smtClean="0">
                <a:solidFill>
                  <a:srgbClr val="0070C0"/>
                </a:solidFill>
              </a:rPr>
              <a:t>Klvz</a:t>
            </a:r>
            <a:r>
              <a:rPr lang="tr-TR" sz="2800" b="1" i="1" dirty="0" smtClean="0">
                <a:solidFill>
                  <a:srgbClr val="0070C0"/>
                </a:solidFill>
              </a:rPr>
              <a:t>.)</a:t>
            </a:r>
            <a:endParaRPr lang="tr-TR" sz="2800" b="1" i="1" dirty="0">
              <a:solidFill>
                <a:srgbClr val="0070C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643192" cy="639762"/>
          </a:xfrm>
        </p:spPr>
        <p:txBody>
          <a:bodyPr>
            <a:normAutofit fontScale="90000"/>
          </a:bodyPr>
          <a:lstStyle/>
          <a:p>
            <a:pPr>
              <a:defRPr/>
            </a:pPr>
            <a:r>
              <a:rPr lang="tr-TR" sz="4000" dirty="0" smtClean="0">
                <a:solidFill>
                  <a:srgbClr val="FFC000"/>
                </a:solidFill>
              </a:rPr>
              <a:t/>
            </a:r>
            <a:br>
              <a:rPr lang="tr-TR" sz="4000" dirty="0" smtClean="0">
                <a:solidFill>
                  <a:srgbClr val="FFC000"/>
                </a:solidFill>
              </a:rPr>
            </a:br>
            <a:r>
              <a:rPr lang="tr-TR" sz="4000" dirty="0" smtClean="0">
                <a:solidFill>
                  <a:srgbClr val="CC0066"/>
                </a:solidFill>
              </a:rPr>
              <a:t>C - İHTİYAÇLARIN TESPİTİ- 1</a:t>
            </a:r>
            <a:r>
              <a:rPr lang="tr-TR" dirty="0" smtClean="0">
                <a:solidFill>
                  <a:srgbClr val="CC0066"/>
                </a:solidFill>
              </a:rPr>
              <a:t/>
            </a:r>
            <a:br>
              <a:rPr lang="tr-TR" dirty="0" smtClean="0">
                <a:solidFill>
                  <a:srgbClr val="CC0066"/>
                </a:solidFill>
              </a:rPr>
            </a:br>
            <a:endParaRPr lang="tr-TR" dirty="0">
              <a:solidFill>
                <a:srgbClr val="CC0066"/>
              </a:solidFill>
            </a:endParaRPr>
          </a:p>
        </p:txBody>
      </p:sp>
      <p:sp>
        <p:nvSpPr>
          <p:cNvPr id="3" name="2 İçerik Yer Tutucusu"/>
          <p:cNvSpPr>
            <a:spLocks noGrp="1"/>
          </p:cNvSpPr>
          <p:nvPr>
            <p:ph idx="1"/>
          </p:nvPr>
        </p:nvSpPr>
        <p:spPr>
          <a:xfrm>
            <a:off x="539552" y="914400"/>
            <a:ext cx="8375848" cy="5943600"/>
          </a:xfrm>
        </p:spPr>
        <p:txBody>
          <a:bodyPr/>
          <a:lstStyle/>
          <a:p>
            <a:pPr algn="just">
              <a:defRPr/>
            </a:pPr>
            <a:r>
              <a:rPr lang="tr-TR" dirty="0" smtClean="0">
                <a:solidFill>
                  <a:srgbClr val="333399"/>
                </a:solidFill>
              </a:rPr>
              <a:t>Kuruluşta aşağıdaki konularda oluşabilecek ihtiyaçlar stratejik planlama hazırlık programı çalışmaları dahilinde stratejik planlama ekibi tarafından tespit edilmelidir:</a:t>
            </a:r>
          </a:p>
          <a:p>
            <a:pPr>
              <a:defRPr/>
            </a:pPr>
            <a:r>
              <a:rPr lang="tr-TR" b="1" dirty="0" smtClean="0">
                <a:solidFill>
                  <a:srgbClr val="FFC000"/>
                </a:solidFill>
              </a:rPr>
              <a:t>Eğitim ihtiyacı</a:t>
            </a:r>
          </a:p>
          <a:p>
            <a:pPr algn="just">
              <a:buFont typeface="Wingdings" pitchFamily="2" charset="2"/>
              <a:buNone/>
              <a:defRPr/>
            </a:pPr>
            <a:r>
              <a:rPr lang="tr-TR" dirty="0" smtClean="0"/>
              <a:t>   </a:t>
            </a:r>
            <a:r>
              <a:rPr lang="tr-TR" dirty="0" smtClean="0">
                <a:solidFill>
                  <a:srgbClr val="333399"/>
                </a:solidFill>
              </a:rPr>
              <a:t>Eğitimin kapsamı, niteliği, süresi ve katılacak kişiler belirlenmelidir.</a:t>
            </a:r>
          </a:p>
          <a:p>
            <a:pPr>
              <a:defRPr/>
            </a:pPr>
            <a:r>
              <a:rPr lang="tr-TR" b="1" dirty="0" smtClean="0">
                <a:solidFill>
                  <a:srgbClr val="FFC000"/>
                </a:solidFill>
              </a:rPr>
              <a:t>Danışmanlık ihtiyacı</a:t>
            </a:r>
          </a:p>
          <a:p>
            <a:pPr algn="just">
              <a:buFont typeface="Wingdings" pitchFamily="2" charset="2"/>
              <a:buNone/>
              <a:defRPr/>
            </a:pPr>
            <a:r>
              <a:rPr lang="tr-TR" dirty="0" smtClean="0">
                <a:solidFill>
                  <a:srgbClr val="333399"/>
                </a:solidFill>
              </a:rPr>
              <a:t>   Kuruluş dışı danışmanlar planın içeriğine müdahale etmemeli, sadece istenen sonuçların elde edilebilmesi için yol göstermelidir.</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74638"/>
            <a:ext cx="8011616" cy="792162"/>
          </a:xfrm>
        </p:spPr>
        <p:txBody>
          <a:bodyPr>
            <a:normAutofit/>
          </a:bodyPr>
          <a:lstStyle/>
          <a:p>
            <a:pPr>
              <a:defRPr/>
            </a:pPr>
            <a:r>
              <a:rPr lang="tr-TR" sz="3600" b="1" dirty="0" smtClean="0">
                <a:solidFill>
                  <a:srgbClr val="CC0066"/>
                </a:solidFill>
              </a:rPr>
              <a:t>C - İHTİYAÇLARIN TESPİTİ- 2</a:t>
            </a:r>
            <a:endParaRPr lang="tr-TR" sz="3600" b="1" dirty="0">
              <a:solidFill>
                <a:srgbClr val="CC0066"/>
              </a:solidFill>
            </a:endParaRPr>
          </a:p>
        </p:txBody>
      </p:sp>
      <p:sp>
        <p:nvSpPr>
          <p:cNvPr id="3" name="2 İçerik Yer Tutucusu"/>
          <p:cNvSpPr>
            <a:spLocks noGrp="1"/>
          </p:cNvSpPr>
          <p:nvPr>
            <p:ph idx="1"/>
          </p:nvPr>
        </p:nvSpPr>
        <p:spPr>
          <a:xfrm>
            <a:off x="611560" y="1143000"/>
            <a:ext cx="8208912" cy="5526360"/>
          </a:xfrm>
        </p:spPr>
        <p:txBody>
          <a:bodyPr>
            <a:normAutofit lnSpcReduction="10000"/>
          </a:bodyPr>
          <a:lstStyle/>
          <a:p>
            <a:pPr>
              <a:defRPr/>
            </a:pPr>
            <a:r>
              <a:rPr lang="tr-TR" b="1" dirty="0" smtClean="0">
                <a:solidFill>
                  <a:srgbClr val="FFC000"/>
                </a:solidFill>
              </a:rPr>
              <a:t>Veri ihtiyacı</a:t>
            </a:r>
          </a:p>
          <a:p>
            <a:pPr algn="just">
              <a:buFont typeface="Wingdings" pitchFamily="2" charset="2"/>
              <a:buNone/>
              <a:defRPr/>
            </a:pPr>
            <a:r>
              <a:rPr lang="tr-TR" dirty="0" smtClean="0"/>
              <a:t>   </a:t>
            </a:r>
            <a:r>
              <a:rPr lang="tr-TR" dirty="0" smtClean="0">
                <a:solidFill>
                  <a:srgbClr val="333399"/>
                </a:solidFill>
              </a:rPr>
              <a:t>Stratejik planlama sürecinde mevcut durumun tespiti, kullanıcıların/vatandaşların beklenti ve memnuniyetlerinin belirlenmesi, gelişmelerin ölçülmesi, performansın değerlendirmesi </a:t>
            </a:r>
            <a:r>
              <a:rPr lang="tr-TR" b="1" dirty="0" smtClean="0">
                <a:solidFill>
                  <a:srgbClr val="333399"/>
                </a:solidFill>
              </a:rPr>
              <a:t>gibi</a:t>
            </a:r>
            <a:r>
              <a:rPr lang="tr-TR" dirty="0" smtClean="0">
                <a:solidFill>
                  <a:srgbClr val="333399"/>
                </a:solidFill>
              </a:rPr>
              <a:t> amaçlara hizmet edecek </a:t>
            </a:r>
            <a:r>
              <a:rPr lang="tr-TR" b="1" dirty="0" smtClean="0">
                <a:solidFill>
                  <a:srgbClr val="333399"/>
                </a:solidFill>
              </a:rPr>
              <a:t>verilere</a:t>
            </a:r>
            <a:r>
              <a:rPr lang="tr-TR" dirty="0" smtClean="0">
                <a:solidFill>
                  <a:srgbClr val="333399"/>
                </a:solidFill>
              </a:rPr>
              <a:t> ihtiyaç duyulur. Planlama sürecinde ortaya çıkabilecek veri ihtiyacı mümkün olduğunca hazırlık safhasında belirlenmeli, verilerin kim tarafından, hangi sürede ve hangi maliyetle elde edilebileceği değerlendirilmelidir.</a:t>
            </a:r>
          </a:p>
          <a:p>
            <a:pPr>
              <a:defRPr/>
            </a:pPr>
            <a:endParaRPr lang="tr-T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7787208" cy="868362"/>
          </a:xfrm>
        </p:spPr>
        <p:txBody>
          <a:bodyPr>
            <a:normAutofit/>
          </a:bodyPr>
          <a:lstStyle/>
          <a:p>
            <a:pPr>
              <a:defRPr/>
            </a:pPr>
            <a:r>
              <a:rPr lang="tr-TR" sz="3600" b="1" dirty="0" smtClean="0">
                <a:solidFill>
                  <a:srgbClr val="CC0066"/>
                </a:solidFill>
              </a:rPr>
              <a:t>C - İHTİYAÇLARIN TESPİTİ- 3</a:t>
            </a:r>
            <a:endParaRPr lang="tr-TR" sz="3600" b="1" dirty="0">
              <a:solidFill>
                <a:srgbClr val="CC0066"/>
              </a:solidFill>
            </a:endParaRPr>
          </a:p>
        </p:txBody>
      </p:sp>
      <p:sp>
        <p:nvSpPr>
          <p:cNvPr id="3" name="2 İçerik Yer Tutucusu"/>
          <p:cNvSpPr>
            <a:spLocks noGrp="1"/>
          </p:cNvSpPr>
          <p:nvPr>
            <p:ph idx="1"/>
          </p:nvPr>
        </p:nvSpPr>
        <p:spPr>
          <a:xfrm>
            <a:off x="611560" y="1219200"/>
            <a:ext cx="8227640" cy="5410200"/>
          </a:xfrm>
        </p:spPr>
        <p:txBody>
          <a:bodyPr/>
          <a:lstStyle/>
          <a:p>
            <a:pPr>
              <a:defRPr/>
            </a:pPr>
            <a:r>
              <a:rPr lang="tr-TR" b="1" dirty="0" smtClean="0">
                <a:solidFill>
                  <a:srgbClr val="FFC000"/>
                </a:solidFill>
              </a:rPr>
              <a:t>Mali kaynak ihtiyacı</a:t>
            </a:r>
          </a:p>
          <a:p>
            <a:pPr algn="just">
              <a:buFont typeface="Wingdings" pitchFamily="2" charset="2"/>
              <a:buNone/>
              <a:defRPr/>
            </a:pPr>
            <a:r>
              <a:rPr lang="tr-TR" dirty="0" smtClean="0"/>
              <a:t>   </a:t>
            </a:r>
            <a:r>
              <a:rPr lang="tr-TR" dirty="0" smtClean="0">
                <a:solidFill>
                  <a:srgbClr val="333399"/>
                </a:solidFill>
              </a:rPr>
              <a:t>Eğitim, danışmanlık ve veri temininin yanı sıra oluşabilecek diğer ihtiyaçlar için mali kaynak ayrılması gerekir. İhtiyaç duyulacak kaynaklar hazırlık safhasında ortaya konulmalı ve bütçelendirilmelidir. Burada sözü edilen kaynaklar, kuruluşun stratejik planında yer alan amaç ve hedefleri gerçekleştirmesi için ihtiyaç duyulacak kaynaklar değil, stratejik planın yapılabilmesi için gerekli harcamalardır.</a:t>
            </a:r>
          </a:p>
          <a:p>
            <a:pPr>
              <a:defRPr/>
            </a:pPr>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7787208" cy="792162"/>
          </a:xfrm>
        </p:spPr>
        <p:txBody>
          <a:bodyPr>
            <a:normAutofit fontScale="90000"/>
          </a:bodyPr>
          <a:lstStyle/>
          <a:p>
            <a:r>
              <a:rPr lang="tr-TR" dirty="0" smtClean="0"/>
              <a:t/>
            </a:r>
            <a:br>
              <a:rPr lang="tr-TR" dirty="0" smtClean="0"/>
            </a:br>
            <a:r>
              <a:rPr lang="tr-TR" sz="3600" b="1" dirty="0" smtClean="0">
                <a:solidFill>
                  <a:srgbClr val="CC0066"/>
                </a:solidFill>
              </a:rPr>
              <a:t>Stratejik planların hazırlanması</a:t>
            </a:r>
            <a:r>
              <a:rPr lang="tr-TR" dirty="0" smtClean="0"/>
              <a:t/>
            </a:r>
            <a:br>
              <a:rPr lang="tr-TR" dirty="0" smtClean="0"/>
            </a:br>
            <a:endParaRPr lang="tr-TR" dirty="0"/>
          </a:p>
        </p:txBody>
      </p:sp>
      <p:sp>
        <p:nvSpPr>
          <p:cNvPr id="3" name="2 İçerik Yer Tutucusu"/>
          <p:cNvSpPr>
            <a:spLocks noGrp="1"/>
          </p:cNvSpPr>
          <p:nvPr>
            <p:ph idx="1"/>
          </p:nvPr>
        </p:nvSpPr>
        <p:spPr>
          <a:xfrm>
            <a:off x="539552" y="1196752"/>
            <a:ext cx="8280920" cy="5432648"/>
          </a:xfrm>
        </p:spPr>
        <p:txBody>
          <a:bodyPr>
            <a:normAutofit fontScale="92500" lnSpcReduction="10000"/>
          </a:bodyPr>
          <a:lstStyle/>
          <a:p>
            <a:pPr algn="just"/>
            <a:r>
              <a:rPr lang="tr-TR" b="1" dirty="0" smtClean="0"/>
              <a:t>	</a:t>
            </a:r>
            <a:r>
              <a:rPr lang="tr-TR" sz="2800" b="1" dirty="0" smtClean="0">
                <a:solidFill>
                  <a:schemeClr val="accent5">
                    <a:lumMod val="60000"/>
                    <a:lumOff val="40000"/>
                  </a:schemeClr>
                </a:solidFill>
              </a:rPr>
              <a:t>MADDE 9 –</a:t>
            </a:r>
            <a:r>
              <a:rPr lang="tr-TR" sz="2800" dirty="0" smtClean="0">
                <a:solidFill>
                  <a:schemeClr val="accent5">
                    <a:lumMod val="60000"/>
                    <a:lumOff val="40000"/>
                  </a:schemeClr>
                </a:solidFill>
              </a:rPr>
              <a:t> </a:t>
            </a:r>
            <a:r>
              <a:rPr lang="tr-TR" dirty="0" smtClean="0">
                <a:solidFill>
                  <a:schemeClr val="accent5">
                    <a:lumMod val="60000"/>
                    <a:lumOff val="40000"/>
                  </a:schemeClr>
                </a:solidFill>
              </a:rPr>
              <a:t> </a:t>
            </a:r>
            <a:r>
              <a:rPr lang="tr-TR" dirty="0" smtClean="0">
                <a:solidFill>
                  <a:srgbClr val="333399"/>
                </a:solidFill>
              </a:rPr>
              <a:t>Hazırlık dönemini tamamlayan kamu idareleri, stratejik planlarını, 5018 sayılı Kamu Malî Yönetimi ve Kontrol Kanununa, bu Yönetmeliğe, Kılavuza ve Müsteşarlıkça yayımlanan stratejik planlamaya ilişkin diğer rehberlere uygun olarak hazırlar.</a:t>
            </a:r>
          </a:p>
          <a:p>
            <a:r>
              <a:rPr lang="tr-TR" b="1" dirty="0" smtClean="0">
                <a:solidFill>
                  <a:schemeClr val="accent5">
                    <a:lumMod val="60000"/>
                    <a:lumOff val="40000"/>
                  </a:schemeClr>
                </a:solidFill>
              </a:rPr>
              <a:t>Üst yöneticilerin sorumluluğu (md. 11)</a:t>
            </a:r>
            <a:endParaRPr lang="tr-TR" dirty="0" smtClean="0">
              <a:solidFill>
                <a:schemeClr val="accent5">
                  <a:lumMod val="60000"/>
                  <a:lumOff val="40000"/>
                </a:schemeClr>
              </a:solidFill>
            </a:endParaRPr>
          </a:p>
          <a:p>
            <a:pPr algn="just">
              <a:buNone/>
            </a:pPr>
            <a:r>
              <a:rPr lang="tr-TR" b="1" dirty="0" smtClean="0"/>
              <a:t>   </a:t>
            </a:r>
            <a:r>
              <a:rPr lang="tr-TR" dirty="0" smtClean="0">
                <a:solidFill>
                  <a:srgbClr val="333399"/>
                </a:solidFill>
              </a:rPr>
              <a:t>Üst yöneticiler, idarelerinin stratejik planlarının hazırlanmasından ve uygulanmasından Bakana; mahalli idarelerde ise meclislerine karşı sorumludur.</a:t>
            </a:r>
          </a:p>
          <a:p>
            <a:pPr algn="just">
              <a:buNone/>
            </a:pPr>
            <a:r>
              <a:rPr lang="tr-TR" sz="2600" b="1" i="1" dirty="0" smtClean="0">
                <a:solidFill>
                  <a:srgbClr val="333399"/>
                </a:solidFill>
              </a:rPr>
              <a:t>                 (</a:t>
            </a:r>
            <a:r>
              <a:rPr lang="tr-TR" sz="2600" b="1" i="1" dirty="0" err="1" smtClean="0">
                <a:solidFill>
                  <a:srgbClr val="333399"/>
                </a:solidFill>
              </a:rPr>
              <a:t>Strtj</a:t>
            </a:r>
            <a:r>
              <a:rPr lang="tr-TR" sz="2600" b="1" i="1" dirty="0" smtClean="0">
                <a:solidFill>
                  <a:srgbClr val="333399"/>
                </a:solidFill>
              </a:rPr>
              <a:t>. Plan </a:t>
            </a:r>
            <a:r>
              <a:rPr lang="tr-TR" sz="2600" b="1" i="1" dirty="0" err="1" smtClean="0">
                <a:solidFill>
                  <a:srgbClr val="333399"/>
                </a:solidFill>
              </a:rPr>
              <a:t>Hazrl</a:t>
            </a:r>
            <a:r>
              <a:rPr lang="tr-TR" sz="2600" b="1" i="1" dirty="0" smtClean="0">
                <a:solidFill>
                  <a:srgbClr val="333399"/>
                </a:solidFill>
              </a:rPr>
              <a:t>. Yön)</a:t>
            </a:r>
          </a:p>
          <a:p>
            <a:pPr algn="just"/>
            <a:endParaRPr lang="tr-TR" dirty="0" smtClean="0"/>
          </a:p>
          <a:p>
            <a:endParaRPr lang="tr-TR" dirty="0"/>
          </a:p>
        </p:txBody>
      </p:sp>
    </p:spTree>
    <p:extLst>
      <p:ext uri="{BB962C8B-B14F-4D97-AF65-F5344CB8AC3E}">
        <p14:creationId xmlns:p14="http://schemas.microsoft.com/office/powerpoint/2010/main" val="20676694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04664"/>
            <a:ext cx="7848872" cy="890736"/>
          </a:xfrm>
        </p:spPr>
        <p:txBody>
          <a:bodyPr>
            <a:normAutofit fontScale="90000"/>
          </a:bodyPr>
          <a:lstStyle/>
          <a:p>
            <a:pPr>
              <a:defRPr/>
            </a:pPr>
            <a:r>
              <a:rPr lang="tr-TR" sz="3200" dirty="0" smtClean="0"/>
              <a:t/>
            </a:r>
            <a:br>
              <a:rPr lang="tr-TR" sz="3200" dirty="0" smtClean="0"/>
            </a:br>
            <a:r>
              <a:rPr lang="tr-TR" sz="3600" b="1" dirty="0" smtClean="0">
                <a:solidFill>
                  <a:srgbClr val="CC0066"/>
                </a:solidFill>
              </a:rPr>
              <a:t>Stratejik Planda Yer Alması Gereken Temel Unsurlar</a:t>
            </a:r>
            <a:r>
              <a:rPr lang="tr-TR" sz="3200" dirty="0" smtClean="0"/>
              <a:t/>
            </a:r>
            <a:br>
              <a:rPr lang="tr-TR" sz="3200" dirty="0" smtClean="0"/>
            </a:br>
            <a:endParaRPr lang="tr-TR" sz="3200" dirty="0"/>
          </a:p>
        </p:txBody>
      </p:sp>
      <p:sp>
        <p:nvSpPr>
          <p:cNvPr id="3" name="2 İçerik Yer Tutucusu"/>
          <p:cNvSpPr>
            <a:spLocks noGrp="1"/>
          </p:cNvSpPr>
          <p:nvPr>
            <p:ph idx="1"/>
          </p:nvPr>
        </p:nvSpPr>
        <p:spPr>
          <a:xfrm>
            <a:off x="179512" y="1447800"/>
            <a:ext cx="8964488" cy="5105400"/>
          </a:xfrm>
        </p:spPr>
        <p:txBody>
          <a:bodyPr>
            <a:normAutofit/>
          </a:bodyPr>
          <a:lstStyle/>
          <a:p>
            <a:pPr>
              <a:spcBef>
                <a:spcPts val="0"/>
              </a:spcBef>
              <a:defRPr/>
            </a:pPr>
            <a:r>
              <a:rPr lang="tr-TR" dirty="0" smtClean="0">
                <a:solidFill>
                  <a:srgbClr val="002060"/>
                </a:solidFill>
              </a:rPr>
              <a:t>􀂄Durum analizi (özet)</a:t>
            </a:r>
          </a:p>
          <a:p>
            <a:pPr>
              <a:spcBef>
                <a:spcPts val="0"/>
              </a:spcBef>
              <a:defRPr/>
            </a:pPr>
            <a:r>
              <a:rPr lang="tr-TR" dirty="0" smtClean="0">
                <a:solidFill>
                  <a:srgbClr val="002060"/>
                </a:solidFill>
              </a:rPr>
              <a:t>􀂄Katılımcılığın nasıl sağlandığına ilişkin açıklama</a:t>
            </a:r>
          </a:p>
          <a:p>
            <a:pPr>
              <a:spcBef>
                <a:spcPts val="0"/>
              </a:spcBef>
              <a:defRPr/>
            </a:pPr>
            <a:r>
              <a:rPr lang="tr-TR" dirty="0" smtClean="0">
                <a:solidFill>
                  <a:srgbClr val="002060"/>
                </a:solidFill>
              </a:rPr>
              <a:t>􀂄Misyon, vizyon, temel değerler</a:t>
            </a:r>
          </a:p>
          <a:p>
            <a:pPr>
              <a:spcBef>
                <a:spcPts val="0"/>
              </a:spcBef>
              <a:defRPr/>
            </a:pPr>
            <a:r>
              <a:rPr lang="es-ES" dirty="0" smtClean="0">
                <a:solidFill>
                  <a:srgbClr val="002060"/>
                </a:solidFill>
              </a:rPr>
              <a:t>􀂄En az bir amaç</a:t>
            </a:r>
          </a:p>
          <a:p>
            <a:pPr>
              <a:spcBef>
                <a:spcPts val="0"/>
              </a:spcBef>
              <a:defRPr/>
            </a:pPr>
            <a:r>
              <a:rPr lang="tr-TR" dirty="0" smtClean="0">
                <a:solidFill>
                  <a:srgbClr val="002060"/>
                </a:solidFill>
              </a:rPr>
              <a:t>􀂄Her amacın altında en az bir hedef</a:t>
            </a:r>
          </a:p>
          <a:p>
            <a:pPr>
              <a:spcBef>
                <a:spcPts val="0"/>
              </a:spcBef>
              <a:defRPr/>
            </a:pPr>
            <a:r>
              <a:rPr lang="tr-TR" dirty="0" smtClean="0">
                <a:solidFill>
                  <a:srgbClr val="002060"/>
                </a:solidFill>
              </a:rPr>
              <a:t>􀂄Hedef ölçülebilir şekilde ifade dilememişse   </a:t>
            </a:r>
          </a:p>
          <a:p>
            <a:pPr>
              <a:spcBef>
                <a:spcPts val="0"/>
              </a:spcBef>
              <a:buNone/>
              <a:defRPr/>
            </a:pPr>
            <a:r>
              <a:rPr lang="tr-TR" dirty="0" smtClean="0">
                <a:solidFill>
                  <a:srgbClr val="002060"/>
                </a:solidFill>
              </a:rPr>
              <a:t>           ölçüm kriter(</a:t>
            </a:r>
            <a:r>
              <a:rPr lang="tr-TR" dirty="0" err="1" smtClean="0">
                <a:solidFill>
                  <a:srgbClr val="002060"/>
                </a:solidFill>
              </a:rPr>
              <a:t>ler</a:t>
            </a:r>
            <a:r>
              <a:rPr lang="tr-TR" dirty="0" smtClean="0">
                <a:solidFill>
                  <a:srgbClr val="002060"/>
                </a:solidFill>
              </a:rPr>
              <a:t>)i</a:t>
            </a:r>
          </a:p>
          <a:p>
            <a:pPr>
              <a:spcBef>
                <a:spcPts val="0"/>
              </a:spcBef>
              <a:defRPr/>
            </a:pPr>
            <a:r>
              <a:rPr lang="tr-TR" dirty="0" smtClean="0">
                <a:solidFill>
                  <a:srgbClr val="002060"/>
                </a:solidFill>
              </a:rPr>
              <a:t>􀂄Stratejiler</a:t>
            </a:r>
          </a:p>
          <a:p>
            <a:pPr>
              <a:spcBef>
                <a:spcPts val="0"/>
              </a:spcBef>
              <a:defRPr/>
            </a:pPr>
            <a:r>
              <a:rPr lang="tr-TR" dirty="0" smtClean="0">
                <a:solidFill>
                  <a:srgbClr val="002060"/>
                </a:solidFill>
              </a:rPr>
              <a:t>􀂄Tüm amaç ve hedefleri içeren </a:t>
            </a:r>
            <a:r>
              <a:rPr lang="tr-TR" b="1" dirty="0" smtClean="0">
                <a:solidFill>
                  <a:srgbClr val="002060"/>
                </a:solidFill>
              </a:rPr>
              <a:t>beş yıllık   </a:t>
            </a:r>
          </a:p>
          <a:p>
            <a:pPr>
              <a:spcBef>
                <a:spcPts val="0"/>
              </a:spcBef>
              <a:buNone/>
              <a:defRPr/>
            </a:pPr>
            <a:r>
              <a:rPr lang="tr-TR" dirty="0" smtClean="0">
                <a:solidFill>
                  <a:srgbClr val="002060"/>
                </a:solidFill>
              </a:rPr>
              <a:t>          tahmini maliyet tablosu</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a:xfrm>
            <a:off x="899592" y="152400"/>
            <a:ext cx="7787208" cy="832338"/>
          </a:xfrm>
        </p:spPr>
        <p:txBody>
          <a:bodyPr>
            <a:normAutofit/>
          </a:bodyPr>
          <a:lstStyle/>
          <a:p>
            <a:pPr eaLnBrk="1" hangingPunct="1">
              <a:defRPr/>
            </a:pPr>
            <a:r>
              <a:rPr lang="tr-TR" sz="3200" b="1" dirty="0">
                <a:solidFill>
                  <a:srgbClr val="CC0066"/>
                </a:solidFill>
              </a:rPr>
              <a:t>STRATEJİK PLAN </a:t>
            </a:r>
            <a:r>
              <a:rPr lang="tr-TR" sz="3200" b="1" dirty="0" smtClean="0">
                <a:solidFill>
                  <a:srgbClr val="CC0066"/>
                </a:solidFill>
              </a:rPr>
              <a:t>YAPIMI  </a:t>
            </a:r>
            <a:r>
              <a:rPr lang="tr-TR" sz="3200" b="1" dirty="0" smtClean="0">
                <a:solidFill>
                  <a:srgbClr val="C00000"/>
                </a:solidFill>
              </a:rPr>
              <a:t>(ŞABLON)</a:t>
            </a:r>
            <a:endParaRPr lang="tr-TR" sz="3200" b="1" dirty="0">
              <a:solidFill>
                <a:srgbClr val="C00000"/>
              </a:solidFill>
            </a:endParaRPr>
          </a:p>
        </p:txBody>
      </p:sp>
      <p:sp>
        <p:nvSpPr>
          <p:cNvPr id="84995" name="Rectangle 3"/>
          <p:cNvSpPr>
            <a:spLocks noGrp="1" noChangeArrowheads="1"/>
          </p:cNvSpPr>
          <p:nvPr>
            <p:ph type="body" idx="1"/>
          </p:nvPr>
        </p:nvSpPr>
        <p:spPr>
          <a:xfrm>
            <a:off x="457200" y="685800"/>
            <a:ext cx="8229600" cy="6172200"/>
          </a:xfrm>
        </p:spPr>
        <p:txBody>
          <a:bodyPr/>
          <a:lstStyle/>
          <a:p>
            <a:pPr eaLnBrk="1" hangingPunct="1">
              <a:lnSpc>
                <a:spcPct val="80000"/>
              </a:lnSpc>
              <a:buFont typeface="Wingdings" pitchFamily="2" charset="2"/>
              <a:buNone/>
              <a:defRPr/>
            </a:pPr>
            <a:r>
              <a:rPr lang="tr-TR" sz="2400" b="1" dirty="0"/>
              <a:t>     </a:t>
            </a:r>
          </a:p>
          <a:p>
            <a:pPr eaLnBrk="1" hangingPunct="1">
              <a:lnSpc>
                <a:spcPct val="80000"/>
              </a:lnSpc>
              <a:buFont typeface="Wingdings" pitchFamily="2" charset="2"/>
              <a:buNone/>
              <a:defRPr/>
            </a:pPr>
            <a:r>
              <a:rPr lang="tr-TR" sz="2400" b="1" dirty="0">
                <a:solidFill>
                  <a:schemeClr val="folHlink"/>
                </a:solidFill>
              </a:rPr>
              <a:t>	</a:t>
            </a:r>
            <a:r>
              <a:rPr lang="tr-TR" sz="2400" b="1" dirty="0">
                <a:solidFill>
                  <a:srgbClr val="002060"/>
                </a:solidFill>
              </a:rPr>
              <a:t>I.  GİRİŞ</a:t>
            </a:r>
          </a:p>
          <a:p>
            <a:pPr eaLnBrk="1" hangingPunct="1">
              <a:lnSpc>
                <a:spcPct val="80000"/>
              </a:lnSpc>
              <a:buFont typeface="Wingdings" pitchFamily="2" charset="2"/>
              <a:buNone/>
              <a:defRPr/>
            </a:pPr>
            <a:r>
              <a:rPr lang="tr-TR" sz="2400" b="1" dirty="0">
                <a:solidFill>
                  <a:srgbClr val="002060"/>
                </a:solidFill>
              </a:rPr>
              <a:t>    II.  STJ. PLAN ÇALIŞMALARI</a:t>
            </a:r>
          </a:p>
          <a:p>
            <a:pPr eaLnBrk="1" hangingPunct="1">
              <a:lnSpc>
                <a:spcPct val="80000"/>
              </a:lnSpc>
              <a:buFont typeface="Wingdings" pitchFamily="2" charset="2"/>
              <a:buNone/>
              <a:defRPr/>
            </a:pPr>
            <a:r>
              <a:rPr lang="tr-TR" sz="2400" b="1" dirty="0">
                <a:solidFill>
                  <a:schemeClr val="folHlink"/>
                </a:solidFill>
              </a:rPr>
              <a:t>		</a:t>
            </a:r>
            <a:r>
              <a:rPr lang="tr-TR" sz="2400" b="1" dirty="0">
                <a:solidFill>
                  <a:srgbClr val="0070C0"/>
                </a:solidFill>
              </a:rPr>
              <a:t>II.1 – Hazırlık Çalışmaları</a:t>
            </a:r>
          </a:p>
          <a:p>
            <a:pPr eaLnBrk="1" hangingPunct="1">
              <a:lnSpc>
                <a:spcPct val="80000"/>
              </a:lnSpc>
              <a:buFont typeface="Wingdings" pitchFamily="2" charset="2"/>
              <a:buNone/>
              <a:defRPr/>
            </a:pPr>
            <a:r>
              <a:rPr lang="tr-TR" sz="2400" b="1" dirty="0">
                <a:solidFill>
                  <a:srgbClr val="0070C0"/>
                </a:solidFill>
              </a:rPr>
              <a:t>		II.2-  Çalışma Gurubu Oluşturulması</a:t>
            </a:r>
          </a:p>
          <a:p>
            <a:pPr eaLnBrk="1" hangingPunct="1">
              <a:lnSpc>
                <a:spcPct val="80000"/>
              </a:lnSpc>
              <a:buFont typeface="Wingdings" pitchFamily="2" charset="2"/>
              <a:buNone/>
              <a:defRPr/>
            </a:pPr>
            <a:r>
              <a:rPr lang="tr-TR" sz="2400" b="1" dirty="0">
                <a:solidFill>
                  <a:srgbClr val="0070C0"/>
                </a:solidFill>
              </a:rPr>
              <a:t>		II.3-  Örnek Uygulamalar</a:t>
            </a:r>
          </a:p>
          <a:p>
            <a:pPr eaLnBrk="1" hangingPunct="1">
              <a:lnSpc>
                <a:spcPct val="80000"/>
              </a:lnSpc>
              <a:buFont typeface="Wingdings" pitchFamily="2" charset="2"/>
              <a:buNone/>
              <a:defRPr/>
            </a:pPr>
            <a:r>
              <a:rPr lang="tr-TR" sz="2400" b="1" dirty="0">
                <a:solidFill>
                  <a:srgbClr val="002060"/>
                </a:solidFill>
              </a:rPr>
              <a:t>   III. DURUM ANALİZİ</a:t>
            </a:r>
          </a:p>
          <a:p>
            <a:pPr eaLnBrk="1" hangingPunct="1">
              <a:lnSpc>
                <a:spcPct val="80000"/>
              </a:lnSpc>
              <a:buFont typeface="Wingdings" pitchFamily="2" charset="2"/>
              <a:buNone/>
              <a:defRPr/>
            </a:pPr>
            <a:r>
              <a:rPr lang="tr-TR" sz="2400" b="1" dirty="0">
                <a:solidFill>
                  <a:schemeClr val="folHlink"/>
                </a:solidFill>
              </a:rPr>
              <a:t>		</a:t>
            </a:r>
            <a:r>
              <a:rPr lang="tr-TR" sz="2400" b="1" dirty="0">
                <a:solidFill>
                  <a:srgbClr val="0070C0"/>
                </a:solidFill>
              </a:rPr>
              <a:t>III.1- İÖİ/BLD. Görev ve Yükümlülükleri</a:t>
            </a:r>
          </a:p>
          <a:p>
            <a:pPr eaLnBrk="1" hangingPunct="1">
              <a:lnSpc>
                <a:spcPct val="80000"/>
              </a:lnSpc>
              <a:buFont typeface="Wingdings" pitchFamily="2" charset="2"/>
              <a:buNone/>
              <a:defRPr/>
            </a:pPr>
            <a:r>
              <a:rPr lang="tr-TR" sz="2400" b="1" dirty="0">
                <a:solidFill>
                  <a:srgbClr val="0070C0"/>
                </a:solidFill>
              </a:rPr>
              <a:t>		III.2- Paydaş Analizi</a:t>
            </a:r>
          </a:p>
          <a:p>
            <a:pPr eaLnBrk="1" hangingPunct="1">
              <a:lnSpc>
                <a:spcPct val="80000"/>
              </a:lnSpc>
              <a:buFont typeface="Wingdings" pitchFamily="2" charset="2"/>
              <a:buNone/>
              <a:defRPr/>
            </a:pPr>
            <a:r>
              <a:rPr lang="tr-TR" sz="2400" b="1" dirty="0">
                <a:solidFill>
                  <a:srgbClr val="0070C0"/>
                </a:solidFill>
              </a:rPr>
              <a:t>		III.3- GZFT (SWOT) Analizi</a:t>
            </a:r>
          </a:p>
          <a:p>
            <a:pPr eaLnBrk="1" hangingPunct="1">
              <a:lnSpc>
                <a:spcPct val="80000"/>
              </a:lnSpc>
              <a:buFont typeface="Wingdings" pitchFamily="2" charset="2"/>
              <a:buNone/>
              <a:defRPr/>
            </a:pPr>
            <a:r>
              <a:rPr lang="tr-TR" sz="2400" b="1" dirty="0">
                <a:solidFill>
                  <a:srgbClr val="0070C0"/>
                </a:solidFill>
              </a:rPr>
              <a:t>		III.4- Stratejik Konular/</a:t>
            </a:r>
            <a:r>
              <a:rPr lang="tr-TR" sz="2400" b="1" dirty="0" err="1">
                <a:solidFill>
                  <a:srgbClr val="0070C0"/>
                </a:solidFill>
              </a:rPr>
              <a:t>Stjk</a:t>
            </a:r>
            <a:r>
              <a:rPr lang="tr-TR" sz="2400" b="1" dirty="0">
                <a:solidFill>
                  <a:srgbClr val="0070C0"/>
                </a:solidFill>
              </a:rPr>
              <a:t> Alanlar</a:t>
            </a:r>
          </a:p>
          <a:p>
            <a:pPr eaLnBrk="1" hangingPunct="1">
              <a:lnSpc>
                <a:spcPct val="80000"/>
              </a:lnSpc>
              <a:buFont typeface="Wingdings" pitchFamily="2" charset="2"/>
              <a:buNone/>
              <a:defRPr/>
            </a:pPr>
            <a:r>
              <a:rPr lang="tr-TR" sz="2400" b="1" dirty="0">
                <a:solidFill>
                  <a:schemeClr val="folHlink"/>
                </a:solidFill>
              </a:rPr>
              <a:t>	</a:t>
            </a:r>
            <a:r>
              <a:rPr lang="tr-TR" sz="2400" b="1" dirty="0">
                <a:solidFill>
                  <a:srgbClr val="002060"/>
                </a:solidFill>
              </a:rPr>
              <a:t>IV.  MİSYON – VİZYON</a:t>
            </a:r>
          </a:p>
          <a:p>
            <a:pPr eaLnBrk="1" hangingPunct="1">
              <a:lnSpc>
                <a:spcPct val="80000"/>
              </a:lnSpc>
              <a:buFont typeface="Wingdings" pitchFamily="2" charset="2"/>
              <a:buNone/>
              <a:defRPr/>
            </a:pPr>
            <a:r>
              <a:rPr lang="tr-TR" sz="2400" b="1" dirty="0">
                <a:solidFill>
                  <a:srgbClr val="002060"/>
                </a:solidFill>
              </a:rPr>
              <a:t>	V.   STRATEJİK AMAÇLAR</a:t>
            </a:r>
          </a:p>
          <a:p>
            <a:pPr eaLnBrk="1" hangingPunct="1">
              <a:lnSpc>
                <a:spcPct val="80000"/>
              </a:lnSpc>
              <a:buFont typeface="Wingdings" pitchFamily="2" charset="2"/>
              <a:buNone/>
              <a:defRPr/>
            </a:pPr>
            <a:r>
              <a:rPr lang="tr-TR" sz="2400" b="1" dirty="0">
                <a:solidFill>
                  <a:schemeClr val="folHlink"/>
                </a:solidFill>
              </a:rPr>
              <a:t>	</a:t>
            </a:r>
            <a:r>
              <a:rPr lang="tr-TR" sz="2400" b="1" dirty="0" smtClean="0">
                <a:solidFill>
                  <a:schemeClr val="folHlink"/>
                </a:solidFill>
              </a:rPr>
              <a:t>     </a:t>
            </a:r>
            <a:r>
              <a:rPr lang="tr-TR" sz="2400" b="1" dirty="0" smtClean="0">
                <a:solidFill>
                  <a:srgbClr val="0070C0"/>
                </a:solidFill>
              </a:rPr>
              <a:t> V.1-  </a:t>
            </a:r>
            <a:r>
              <a:rPr lang="tr-TR" sz="2400" b="1" dirty="0">
                <a:solidFill>
                  <a:srgbClr val="0070C0"/>
                </a:solidFill>
              </a:rPr>
              <a:t>STRATEJİK HEDEFLER</a:t>
            </a:r>
          </a:p>
          <a:p>
            <a:pPr eaLnBrk="1" hangingPunct="1">
              <a:lnSpc>
                <a:spcPct val="80000"/>
              </a:lnSpc>
              <a:buFont typeface="Wingdings" pitchFamily="2" charset="2"/>
              <a:buNone/>
              <a:defRPr/>
            </a:pPr>
            <a:r>
              <a:rPr lang="tr-TR" sz="2400" b="1" dirty="0">
                <a:solidFill>
                  <a:srgbClr val="0070C0"/>
                </a:solidFill>
              </a:rPr>
              <a:t>                 - Faaliyetler - Projeler</a:t>
            </a:r>
            <a:r>
              <a:rPr lang="tr-TR" sz="2400" b="1" dirty="0">
                <a:solidFill>
                  <a:schemeClr val="folHlink"/>
                </a:solidFill>
              </a:rPr>
              <a:t>	</a:t>
            </a:r>
          </a:p>
          <a:p>
            <a:pPr eaLnBrk="1" hangingPunct="1">
              <a:lnSpc>
                <a:spcPct val="80000"/>
              </a:lnSpc>
              <a:buFont typeface="Wingdings" pitchFamily="2" charset="2"/>
              <a:buNone/>
              <a:defRPr/>
            </a:pPr>
            <a:r>
              <a:rPr lang="tr-TR" sz="2800" dirty="0"/>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1"/>
          </p:nvPr>
        </p:nvSpPr>
        <p:spPr>
          <a:xfrm>
            <a:off x="301624" y="260648"/>
            <a:ext cx="8842375" cy="6368752"/>
          </a:xfrm>
        </p:spPr>
        <p:txBody>
          <a:bodyPr/>
          <a:lstStyle/>
          <a:p>
            <a:pPr marL="609600" indent="-609600" eaLnBrk="1" hangingPunct="1">
              <a:buFont typeface="Wingdings" pitchFamily="2" charset="2"/>
              <a:buNone/>
              <a:defRPr/>
            </a:pPr>
            <a:r>
              <a:rPr lang="tr-TR" sz="2800" dirty="0"/>
              <a:t>	</a:t>
            </a:r>
            <a:r>
              <a:rPr lang="tr-TR" sz="3600" b="1" dirty="0">
                <a:solidFill>
                  <a:srgbClr val="C00000"/>
                </a:solidFill>
              </a:rPr>
              <a:t>Stratejik planlar hazırlanırken, </a:t>
            </a:r>
          </a:p>
          <a:p>
            <a:pPr marL="609600" indent="-609600" eaLnBrk="1" hangingPunct="1">
              <a:buFont typeface="Wingdings" pitchFamily="2" charset="2"/>
              <a:buNone/>
              <a:defRPr/>
            </a:pPr>
            <a:endParaRPr lang="tr-TR" sz="2800" u="sng" dirty="0"/>
          </a:p>
          <a:p>
            <a:pPr marL="609600" indent="-609600" eaLnBrk="1" hangingPunct="1">
              <a:buClr>
                <a:srgbClr val="FF9900"/>
              </a:buClr>
              <a:buSzTx/>
              <a:buFont typeface="Wingdings" pitchFamily="2" charset="2"/>
              <a:buNone/>
              <a:defRPr/>
            </a:pPr>
            <a:r>
              <a:rPr lang="tr-TR" sz="2800" dirty="0"/>
              <a:t> </a:t>
            </a:r>
            <a:r>
              <a:rPr lang="tr-TR" sz="2800" dirty="0" smtClean="0"/>
              <a:t>  </a:t>
            </a:r>
            <a:r>
              <a:rPr lang="tr-TR" sz="2800" b="1" dirty="0" smtClean="0">
                <a:solidFill>
                  <a:srgbClr val="002060"/>
                </a:solidFill>
              </a:rPr>
              <a:t>1</a:t>
            </a:r>
            <a:r>
              <a:rPr lang="tr-TR" sz="2800" b="1" dirty="0">
                <a:solidFill>
                  <a:srgbClr val="002060"/>
                </a:solidFill>
              </a:rPr>
              <a:t>. NEREDEYİZ </a:t>
            </a:r>
            <a:r>
              <a:rPr lang="tr-TR" sz="2800" b="1" dirty="0" smtClean="0">
                <a:solidFill>
                  <a:srgbClr val="002060"/>
                </a:solidFill>
              </a:rPr>
              <a:t>?</a:t>
            </a:r>
          </a:p>
          <a:p>
            <a:pPr marL="609600" indent="-609600" eaLnBrk="1" hangingPunct="1">
              <a:buClr>
                <a:srgbClr val="FF9900"/>
              </a:buClr>
              <a:buSzTx/>
              <a:buFont typeface="Wingdings" pitchFamily="2" charset="2"/>
              <a:buNone/>
              <a:defRPr/>
            </a:pPr>
            <a:endParaRPr lang="tr-TR" sz="2800" b="1" dirty="0">
              <a:solidFill>
                <a:srgbClr val="002060"/>
              </a:solidFill>
            </a:endParaRPr>
          </a:p>
          <a:p>
            <a:pPr marL="609600" indent="-609600" eaLnBrk="1" hangingPunct="1">
              <a:buClr>
                <a:srgbClr val="FF9900"/>
              </a:buClr>
              <a:buSzTx/>
              <a:buFont typeface="Wingdings" pitchFamily="2" charset="2"/>
              <a:buNone/>
              <a:defRPr/>
            </a:pPr>
            <a:r>
              <a:rPr lang="tr-TR" sz="2800" b="1" dirty="0" smtClean="0">
                <a:solidFill>
                  <a:srgbClr val="002060"/>
                </a:solidFill>
              </a:rPr>
              <a:t>   2</a:t>
            </a:r>
            <a:r>
              <a:rPr lang="tr-TR" sz="2800" b="1" dirty="0">
                <a:solidFill>
                  <a:srgbClr val="002060"/>
                </a:solidFill>
              </a:rPr>
              <a:t>. NEREYE GİTMEK İSTİYORUZ </a:t>
            </a:r>
            <a:r>
              <a:rPr lang="tr-TR" sz="2800" b="1" dirty="0" smtClean="0">
                <a:solidFill>
                  <a:srgbClr val="002060"/>
                </a:solidFill>
              </a:rPr>
              <a:t>?</a:t>
            </a:r>
          </a:p>
          <a:p>
            <a:pPr marL="609600" indent="-609600" eaLnBrk="1" hangingPunct="1">
              <a:buClr>
                <a:srgbClr val="FF9900"/>
              </a:buClr>
              <a:buSzTx/>
              <a:buFont typeface="Wingdings" pitchFamily="2" charset="2"/>
              <a:buNone/>
              <a:defRPr/>
            </a:pPr>
            <a:endParaRPr lang="tr-TR" sz="2800" b="1" dirty="0">
              <a:solidFill>
                <a:srgbClr val="002060"/>
              </a:solidFill>
            </a:endParaRPr>
          </a:p>
          <a:p>
            <a:pPr marL="609600" indent="-609600" eaLnBrk="1" hangingPunct="1">
              <a:buClr>
                <a:srgbClr val="FF9900"/>
              </a:buClr>
              <a:buSzTx/>
              <a:buFont typeface="Wingdings" pitchFamily="2" charset="2"/>
              <a:buNone/>
              <a:defRPr/>
            </a:pPr>
            <a:r>
              <a:rPr lang="tr-TR" sz="2800" b="1" dirty="0">
                <a:solidFill>
                  <a:srgbClr val="002060"/>
                </a:solidFill>
              </a:rPr>
              <a:t> </a:t>
            </a:r>
            <a:r>
              <a:rPr lang="tr-TR" sz="2800" b="1" dirty="0" smtClean="0">
                <a:solidFill>
                  <a:srgbClr val="002060"/>
                </a:solidFill>
              </a:rPr>
              <a:t>  </a:t>
            </a:r>
            <a:r>
              <a:rPr lang="tr-TR" sz="2800" b="1" dirty="0">
                <a:solidFill>
                  <a:srgbClr val="002060"/>
                </a:solidFill>
              </a:rPr>
              <a:t>3. GİTMEK İSTEDİĞİMİZ YERE NASIL 	  	 	 ULAŞABİLİRİZ </a:t>
            </a:r>
            <a:r>
              <a:rPr lang="tr-TR" sz="2800" b="1" dirty="0" smtClean="0">
                <a:solidFill>
                  <a:srgbClr val="002060"/>
                </a:solidFill>
              </a:rPr>
              <a:t>?</a:t>
            </a:r>
          </a:p>
          <a:p>
            <a:pPr marL="609600" indent="-609600" eaLnBrk="1" hangingPunct="1">
              <a:buClr>
                <a:srgbClr val="FF9900"/>
              </a:buClr>
              <a:buSzTx/>
              <a:buFont typeface="Wingdings" pitchFamily="2" charset="2"/>
              <a:buNone/>
              <a:defRPr/>
            </a:pPr>
            <a:endParaRPr lang="tr-TR" sz="2800" b="1" dirty="0">
              <a:solidFill>
                <a:srgbClr val="002060"/>
              </a:solidFill>
            </a:endParaRPr>
          </a:p>
          <a:p>
            <a:pPr marL="609600" indent="-609600" eaLnBrk="1" hangingPunct="1">
              <a:buClr>
                <a:srgbClr val="FF9900"/>
              </a:buClr>
              <a:buSzTx/>
              <a:buFont typeface="Wingdings" pitchFamily="2" charset="2"/>
              <a:buNone/>
              <a:defRPr/>
            </a:pPr>
            <a:r>
              <a:rPr lang="tr-TR" sz="2800" b="1" dirty="0">
                <a:solidFill>
                  <a:srgbClr val="002060"/>
                </a:solidFill>
              </a:rPr>
              <a:t>   </a:t>
            </a:r>
            <a:r>
              <a:rPr lang="tr-TR" sz="2800" b="1" dirty="0" smtClean="0">
                <a:solidFill>
                  <a:srgbClr val="002060"/>
                </a:solidFill>
              </a:rPr>
              <a:t>4</a:t>
            </a:r>
            <a:r>
              <a:rPr lang="tr-TR" sz="2800" b="1" dirty="0">
                <a:solidFill>
                  <a:srgbClr val="002060"/>
                </a:solidFill>
              </a:rPr>
              <a:t>. </a:t>
            </a:r>
            <a:r>
              <a:rPr lang="tr-TR" sz="2600" b="1" dirty="0">
                <a:solidFill>
                  <a:srgbClr val="002060"/>
                </a:solidFill>
              </a:rPr>
              <a:t>BAŞARIMIZI NASIL İZLER VE </a:t>
            </a:r>
            <a:r>
              <a:rPr lang="tr-TR" sz="2600" b="1" dirty="0" smtClean="0">
                <a:solidFill>
                  <a:srgbClr val="002060"/>
                </a:solidFill>
              </a:rPr>
              <a:t>DEĞERLENDİRİRİZ?</a:t>
            </a:r>
            <a:endParaRPr lang="tr-TR" sz="2600" b="1" dirty="0">
              <a:solidFill>
                <a:srgbClr val="002060"/>
              </a:solidFill>
            </a:endParaRPr>
          </a:p>
          <a:p>
            <a:pPr marL="609600" indent="-609600" eaLnBrk="1" hangingPunct="1">
              <a:buClr>
                <a:srgbClr val="FF9900"/>
              </a:buClr>
              <a:buSzTx/>
              <a:buFont typeface="Wingdings" pitchFamily="2" charset="2"/>
              <a:buNone/>
              <a:defRPr/>
            </a:pPr>
            <a:r>
              <a:rPr lang="tr-TR" sz="2800" b="1" dirty="0">
                <a:solidFill>
                  <a:srgbClr val="002060"/>
                </a:solidFill>
              </a:rPr>
              <a:t>			</a:t>
            </a:r>
            <a:endParaRPr lang="tr-TR" sz="2800" b="1" dirty="0" smtClean="0">
              <a:solidFill>
                <a:srgbClr val="002060"/>
              </a:solidFill>
            </a:endParaRPr>
          </a:p>
          <a:p>
            <a:pPr marL="609600" indent="-609600" eaLnBrk="1" hangingPunct="1">
              <a:buClr>
                <a:srgbClr val="FF9900"/>
              </a:buClr>
              <a:buSzTx/>
              <a:buFont typeface="Wingdings" pitchFamily="2" charset="2"/>
              <a:buNone/>
              <a:defRPr/>
            </a:pPr>
            <a:r>
              <a:rPr lang="tr-TR" sz="2800" b="1" dirty="0" smtClean="0">
                <a:solidFill>
                  <a:srgbClr val="002060"/>
                </a:solidFill>
              </a:rPr>
              <a:t>       </a:t>
            </a:r>
            <a:r>
              <a:rPr lang="tr-TR" sz="4000" b="1" dirty="0" smtClean="0">
                <a:solidFill>
                  <a:srgbClr val="0070C0"/>
                </a:solidFill>
              </a:rPr>
              <a:t>sorularına </a:t>
            </a:r>
            <a:r>
              <a:rPr lang="tr-TR" sz="4000" b="1" dirty="0">
                <a:solidFill>
                  <a:srgbClr val="0070C0"/>
                </a:solidFill>
              </a:rPr>
              <a:t>cevap aranır.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animEffect transition="in" filter="box(in)">
                                      <p:cBhvr>
                                        <p:cTn id="7" dur="500"/>
                                        <p:tgtEl>
                                          <p:spTgt spid="665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6562">
                                            <p:txEl>
                                              <p:pRg st="2" end="2"/>
                                            </p:txEl>
                                          </p:spTgt>
                                        </p:tgtEl>
                                        <p:attrNameLst>
                                          <p:attrName>style.visibility</p:attrName>
                                        </p:attrNameLst>
                                      </p:cBhvr>
                                      <p:to>
                                        <p:strVal val="visible"/>
                                      </p:to>
                                    </p:set>
                                    <p:animEffect transition="in" filter="box(in)">
                                      <p:cBhvr>
                                        <p:cTn id="12" dur="500"/>
                                        <p:tgtEl>
                                          <p:spTgt spid="6656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6562">
                                            <p:txEl>
                                              <p:pRg st="4" end="4"/>
                                            </p:txEl>
                                          </p:spTgt>
                                        </p:tgtEl>
                                        <p:attrNameLst>
                                          <p:attrName>style.visibility</p:attrName>
                                        </p:attrNameLst>
                                      </p:cBhvr>
                                      <p:to>
                                        <p:strVal val="visible"/>
                                      </p:to>
                                    </p:set>
                                    <p:animEffect transition="in" filter="box(in)">
                                      <p:cBhvr>
                                        <p:cTn id="17" dur="500"/>
                                        <p:tgtEl>
                                          <p:spTgt spid="6656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6562">
                                            <p:txEl>
                                              <p:pRg st="6" end="6"/>
                                            </p:txEl>
                                          </p:spTgt>
                                        </p:tgtEl>
                                        <p:attrNameLst>
                                          <p:attrName>style.visibility</p:attrName>
                                        </p:attrNameLst>
                                      </p:cBhvr>
                                      <p:to>
                                        <p:strVal val="visible"/>
                                      </p:to>
                                    </p:set>
                                    <p:animEffect transition="in" filter="box(in)">
                                      <p:cBhvr>
                                        <p:cTn id="22" dur="500"/>
                                        <p:tgtEl>
                                          <p:spTgt spid="6656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6562">
                                            <p:txEl>
                                              <p:pRg st="8" end="8"/>
                                            </p:txEl>
                                          </p:spTgt>
                                        </p:tgtEl>
                                        <p:attrNameLst>
                                          <p:attrName>style.visibility</p:attrName>
                                        </p:attrNameLst>
                                      </p:cBhvr>
                                      <p:to>
                                        <p:strVal val="visible"/>
                                      </p:to>
                                    </p:set>
                                    <p:animEffect transition="in" filter="box(in)">
                                      <p:cBhvr>
                                        <p:cTn id="27" dur="500"/>
                                        <p:tgtEl>
                                          <p:spTgt spid="66562">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6562">
                                            <p:txEl>
                                              <p:pRg st="9" end="9"/>
                                            </p:txEl>
                                          </p:spTgt>
                                        </p:tgtEl>
                                        <p:attrNameLst>
                                          <p:attrName>style.visibility</p:attrName>
                                        </p:attrNameLst>
                                      </p:cBhvr>
                                      <p:to>
                                        <p:strVal val="visible"/>
                                      </p:to>
                                    </p:set>
                                    <p:animEffect transition="in" filter="box(in)">
                                      <p:cBhvr>
                                        <p:cTn id="32" dur="500"/>
                                        <p:tgtEl>
                                          <p:spTgt spid="66562">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6562">
                                            <p:txEl>
                                              <p:pRg st="10" end="10"/>
                                            </p:txEl>
                                          </p:spTgt>
                                        </p:tgtEl>
                                        <p:attrNameLst>
                                          <p:attrName>style.visibility</p:attrName>
                                        </p:attrNameLst>
                                      </p:cBhvr>
                                      <p:to>
                                        <p:strVal val="visible"/>
                                      </p:to>
                                    </p:set>
                                    <p:animEffect transition="in" filter="box(in)">
                                      <p:cBhvr>
                                        <p:cTn id="37" dur="500"/>
                                        <p:tgtEl>
                                          <p:spTgt spid="6656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p:nvPr>
        </p:nvSpPr>
        <p:spPr>
          <a:xfrm>
            <a:off x="1043608" y="188640"/>
            <a:ext cx="7299275" cy="747936"/>
          </a:xfrm>
        </p:spPr>
        <p:txBody>
          <a:bodyPr>
            <a:normAutofit/>
          </a:bodyPr>
          <a:lstStyle/>
          <a:p>
            <a:pPr eaLnBrk="1" hangingPunct="1">
              <a:defRPr/>
            </a:pPr>
            <a:r>
              <a:rPr lang="tr-TR" sz="3600" b="0" dirty="0">
                <a:solidFill>
                  <a:srgbClr val="CC0066"/>
                </a:solidFill>
                <a:latin typeface="Britannic Bold" pitchFamily="34" charset="0"/>
              </a:rPr>
              <a:t>STRATEJİK PLANLAMA SÜRECİ</a:t>
            </a:r>
          </a:p>
        </p:txBody>
      </p:sp>
      <p:graphicFrame>
        <p:nvGraphicFramePr>
          <p:cNvPr id="59395" name="Group 3"/>
          <p:cNvGraphicFramePr>
            <a:graphicFrameLocks noGrp="1"/>
          </p:cNvGraphicFramePr>
          <p:nvPr/>
        </p:nvGraphicFramePr>
        <p:xfrm>
          <a:off x="683568" y="1052735"/>
          <a:ext cx="8460432" cy="5805265"/>
        </p:xfrm>
        <a:graphic>
          <a:graphicData uri="http://schemas.openxmlformats.org/drawingml/2006/table">
            <a:tbl>
              <a:tblPr/>
              <a:tblGrid>
                <a:gridCol w="4540176"/>
                <a:gridCol w="3920256"/>
              </a:tblGrid>
              <a:tr h="1065021">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2200" b="1" i="0" u="none" strike="noStrike" cap="none" normalizeH="0" baseline="0" dirty="0" smtClean="0">
                          <a:ln>
                            <a:noFill/>
                          </a:ln>
                          <a:solidFill>
                            <a:srgbClr val="C00000"/>
                          </a:solidFill>
                          <a:effectLst>
                            <a:outerShdw blurRad="38100" dist="38100" dir="2700000" algn="tl">
                              <a:srgbClr val="000000"/>
                            </a:outerShdw>
                          </a:effectLst>
                          <a:latin typeface="CG Omega" pitchFamily="34" charset="0"/>
                        </a:rPr>
                        <a:t>Neredeyiz ?</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Pct val="70000"/>
                        <a:buFont typeface="Wingdings" pitchFamily="2" charset="2"/>
                        <a:buNone/>
                        <a:tabLst/>
                      </a:pPr>
                      <a:r>
                        <a:rPr kumimoji="0" lang="tr-TR" sz="2200" b="1" i="0" u="none" strike="noStrike" cap="none" normalizeH="0" baseline="0" dirty="0" smtClean="0">
                          <a:ln>
                            <a:noFill/>
                          </a:ln>
                          <a:solidFill>
                            <a:srgbClr val="002060"/>
                          </a:solidFill>
                          <a:effectLst>
                            <a:outerShdw blurRad="38100" dist="38100" dir="2700000" algn="tl">
                              <a:srgbClr val="000000"/>
                            </a:outerShdw>
                          </a:effectLst>
                          <a:latin typeface="CG Omega" pitchFamily="34" charset="0"/>
                        </a:rPr>
                        <a:t>- Durum Analizi</a:t>
                      </a:r>
                    </a:p>
                  </a:txBody>
                  <a:tcPr horzOverflow="overflow">
                    <a:lnL>
                      <a:noFill/>
                    </a:lnL>
                    <a:lnR cap="flat">
                      <a:noFill/>
                    </a:lnR>
                    <a:lnT cap="flat">
                      <a:noFill/>
                    </a:lnT>
                    <a:lnB>
                      <a:noFill/>
                    </a:lnB>
                    <a:lnTlToBr>
                      <a:noFill/>
                    </a:lnTlToBr>
                    <a:lnBlToTr>
                      <a:noFill/>
                    </a:lnBlToTr>
                    <a:noFill/>
                  </a:tcPr>
                </a:tc>
              </a:tr>
              <a:tr h="162280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2200" b="1" i="0" u="none" strike="noStrike" cap="none" normalizeH="0" baseline="0" dirty="0" smtClean="0">
                          <a:ln>
                            <a:noFill/>
                          </a:ln>
                          <a:solidFill>
                            <a:srgbClr val="C00000"/>
                          </a:solidFill>
                          <a:effectLst>
                            <a:outerShdw blurRad="38100" dist="38100" dir="2700000" algn="tl">
                              <a:srgbClr val="000000"/>
                            </a:outerShdw>
                          </a:effectLst>
                          <a:latin typeface="CG Omega" pitchFamily="34" charset="0"/>
                        </a:rPr>
                        <a:t>Nereye Ulaşmak İstiyoruz ?</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2200" b="1" i="0" u="none" strike="noStrike" cap="none" normalizeH="0" baseline="0" dirty="0" smtClean="0">
                          <a:ln>
                            <a:noFill/>
                          </a:ln>
                          <a:solidFill>
                            <a:srgbClr val="002060"/>
                          </a:solidFill>
                          <a:effectLst>
                            <a:outerShdw blurRad="38100" dist="38100" dir="2700000" algn="tl">
                              <a:srgbClr val="000000"/>
                            </a:outerShdw>
                          </a:effectLst>
                          <a:latin typeface="CG Omega" pitchFamily="34" charset="0"/>
                        </a:rPr>
                        <a:t>- Misyon, Vizyon ve İlkeler</a:t>
                      </a:r>
                    </a:p>
                    <a:p>
                      <a:pPr marL="0" marR="0" lvl="0" indent="0" algn="l" defTabSz="914400" rtl="0" eaLnBrk="1" fontAlgn="base" latinLnBrk="0" hangingPunct="1">
                        <a:lnSpc>
                          <a:spcPct val="100000"/>
                        </a:lnSpc>
                        <a:spcBef>
                          <a:spcPct val="20000"/>
                        </a:spcBef>
                        <a:spcAft>
                          <a:spcPct val="0"/>
                        </a:spcAft>
                        <a:buClr>
                          <a:schemeClr val="hlink"/>
                        </a:buClr>
                        <a:buSzPct val="70000"/>
                        <a:buFontTx/>
                        <a:buChar char="-"/>
                        <a:tabLst/>
                      </a:pPr>
                      <a:r>
                        <a:rPr kumimoji="0" lang="tr-TR" sz="2200" b="1" i="0" u="none" strike="noStrike" cap="none" normalizeH="0" baseline="0" dirty="0" smtClean="0">
                          <a:ln>
                            <a:noFill/>
                          </a:ln>
                          <a:solidFill>
                            <a:srgbClr val="002060"/>
                          </a:solidFill>
                          <a:effectLst>
                            <a:outerShdw blurRad="38100" dist="38100" dir="2700000" algn="tl">
                              <a:srgbClr val="000000"/>
                            </a:outerShdw>
                          </a:effectLst>
                          <a:latin typeface="CG Omega" pitchFamily="34" charset="0"/>
                        </a:rPr>
                        <a:t>Stratejik Amaç ve         </a:t>
                      </a:r>
                    </a:p>
                    <a:p>
                      <a:pPr marL="0" marR="0" lvl="0" indent="0" algn="l" defTabSz="914400" rtl="0" eaLnBrk="1" fontAlgn="base" latinLnBrk="0" hangingPunct="1">
                        <a:lnSpc>
                          <a:spcPct val="100000"/>
                        </a:lnSpc>
                        <a:spcBef>
                          <a:spcPct val="20000"/>
                        </a:spcBef>
                        <a:spcAft>
                          <a:spcPct val="0"/>
                        </a:spcAft>
                        <a:buClr>
                          <a:schemeClr val="hlink"/>
                        </a:buClr>
                        <a:buSzPct val="70000"/>
                        <a:buFontTx/>
                        <a:buNone/>
                        <a:tabLst/>
                      </a:pPr>
                      <a:r>
                        <a:rPr kumimoji="0" lang="tr-TR" sz="2200" b="1" i="0" u="none" strike="noStrike" cap="none" normalizeH="0" baseline="0" dirty="0" smtClean="0">
                          <a:ln>
                            <a:noFill/>
                          </a:ln>
                          <a:solidFill>
                            <a:srgbClr val="002060"/>
                          </a:solidFill>
                          <a:effectLst>
                            <a:outerShdw blurRad="38100" dist="38100" dir="2700000" algn="tl">
                              <a:srgbClr val="000000"/>
                            </a:outerShdw>
                          </a:effectLst>
                          <a:latin typeface="CG Omega" pitchFamily="34" charset="0"/>
                        </a:rPr>
                        <a:t>  </a:t>
                      </a:r>
                      <a:r>
                        <a:rPr kumimoji="0" lang="tr-TR" sz="2200" b="1" i="0" u="none" strike="noStrike" cap="none" normalizeH="0" baseline="0" dirty="0" err="1" smtClean="0">
                          <a:ln>
                            <a:noFill/>
                          </a:ln>
                          <a:solidFill>
                            <a:srgbClr val="002060"/>
                          </a:solidFill>
                          <a:effectLst>
                            <a:outerShdw blurRad="38100" dist="38100" dir="2700000" algn="tl">
                              <a:srgbClr val="000000"/>
                            </a:outerShdw>
                          </a:effectLst>
                          <a:latin typeface="CG Omega" pitchFamily="34" charset="0"/>
                        </a:rPr>
                        <a:t>Stjk</a:t>
                      </a:r>
                      <a:r>
                        <a:rPr kumimoji="0" lang="tr-TR" sz="2200" b="1" i="0" u="none" strike="noStrike" cap="none" normalizeH="0" baseline="0" dirty="0" smtClean="0">
                          <a:ln>
                            <a:noFill/>
                          </a:ln>
                          <a:solidFill>
                            <a:srgbClr val="002060"/>
                          </a:solidFill>
                          <a:effectLst>
                            <a:outerShdw blurRad="38100" dist="38100" dir="2700000" algn="tl">
                              <a:srgbClr val="000000"/>
                            </a:outerShdw>
                          </a:effectLst>
                          <a:latin typeface="CG Omega" pitchFamily="34" charset="0"/>
                        </a:rPr>
                        <a:t>. Hedefler</a:t>
                      </a:r>
                    </a:p>
                  </a:txBody>
                  <a:tcPr horzOverflow="overflow">
                    <a:lnL>
                      <a:noFill/>
                    </a:lnL>
                    <a:lnR cap="flat">
                      <a:noFill/>
                    </a:lnR>
                    <a:lnT>
                      <a:noFill/>
                    </a:lnT>
                    <a:lnB>
                      <a:noFill/>
                    </a:lnB>
                    <a:lnTlToBr>
                      <a:noFill/>
                    </a:lnTlToBr>
                    <a:lnBlToTr>
                      <a:noFill/>
                    </a:lnBlToTr>
                    <a:noFill/>
                  </a:tcPr>
                </a:tc>
              </a:tr>
              <a:tr h="1086682">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2200" b="1" i="0" u="none" strike="noStrike" cap="none" normalizeH="0" baseline="0" dirty="0" smtClean="0">
                          <a:ln>
                            <a:noFill/>
                          </a:ln>
                          <a:solidFill>
                            <a:srgbClr val="C00000"/>
                          </a:solidFill>
                          <a:effectLst>
                            <a:outerShdw blurRad="38100" dist="38100" dir="2700000" algn="tl">
                              <a:srgbClr val="000000"/>
                            </a:outerShdw>
                          </a:effectLst>
                          <a:latin typeface="CG Omega" pitchFamily="34" charset="0"/>
                        </a:rPr>
                        <a:t>Nasıl Ulaşabiliriz ?</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2200" b="1" i="0" u="none" strike="noStrike" cap="none" normalizeH="0" baseline="0" dirty="0" smtClean="0">
                          <a:ln>
                            <a:noFill/>
                          </a:ln>
                          <a:solidFill>
                            <a:srgbClr val="002060"/>
                          </a:solidFill>
                          <a:effectLst>
                            <a:outerShdw blurRad="38100" dist="38100" dir="2700000" algn="tl">
                              <a:srgbClr val="000000"/>
                            </a:outerShdw>
                          </a:effectLst>
                          <a:latin typeface="CG Omega" pitchFamily="34" charset="0"/>
                        </a:rPr>
                        <a:t>- Faaliyetler ve Projeler</a:t>
                      </a:r>
                    </a:p>
                  </a:txBody>
                  <a:tcPr horzOverflow="overflow">
                    <a:lnL>
                      <a:noFill/>
                    </a:lnL>
                    <a:lnR cap="flat">
                      <a:noFill/>
                    </a:lnR>
                    <a:lnT>
                      <a:noFill/>
                    </a:lnT>
                    <a:lnB>
                      <a:noFill/>
                    </a:lnB>
                    <a:lnTlToBr>
                      <a:noFill/>
                    </a:lnTlToBr>
                    <a:lnBlToTr>
                      <a:noFill/>
                    </a:lnBlToTr>
                    <a:noFill/>
                  </a:tcPr>
                </a:tc>
              </a:tr>
              <a:tr h="203076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2200" b="1" i="0" u="none" strike="noStrike" cap="none" normalizeH="0" baseline="0" dirty="0" smtClean="0">
                          <a:ln>
                            <a:noFill/>
                          </a:ln>
                          <a:solidFill>
                            <a:srgbClr val="C00000"/>
                          </a:solidFill>
                          <a:effectLst>
                            <a:outerShdw blurRad="38100" dist="38100" dir="2700000" algn="tl">
                              <a:srgbClr val="000000"/>
                            </a:outerShdw>
                          </a:effectLst>
                          <a:latin typeface="CG Omega" pitchFamily="34" charset="0"/>
                        </a:rPr>
                        <a:t>Nasıl Ölçer ve Değerlendiririz ?</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2200" b="1" i="0" u="none" strike="noStrike" cap="none" normalizeH="0" baseline="0" dirty="0" smtClean="0">
                          <a:ln>
                            <a:noFill/>
                          </a:ln>
                          <a:solidFill>
                            <a:srgbClr val="002060"/>
                          </a:solidFill>
                          <a:effectLst>
                            <a:outerShdw blurRad="38100" dist="38100" dir="2700000" algn="tl">
                              <a:srgbClr val="000000"/>
                            </a:outerShdw>
                          </a:effectLst>
                          <a:latin typeface="CG Omega" pitchFamily="34" charset="0"/>
                        </a:rPr>
                        <a:t>- İzleme                                                    - Değerlendirme                                                       - Performans Ölçümü</a:t>
                      </a:r>
                    </a:p>
                  </a:txBody>
                  <a:tcP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1143000"/>
          </a:xfrm>
        </p:spPr>
        <p:txBody>
          <a:bodyPr>
            <a:noAutofit/>
          </a:bodyPr>
          <a:lstStyle/>
          <a:p>
            <a:r>
              <a:rPr lang="tr-TR" sz="3200" b="1" dirty="0" smtClean="0">
                <a:solidFill>
                  <a:srgbClr val="CC0066"/>
                </a:solidFill>
              </a:rPr>
              <a:t>Durum analizi kapsamında genel olarak aşağıdaki değerlendirmeler yapılır:</a:t>
            </a:r>
            <a:br>
              <a:rPr lang="tr-TR" sz="3200" b="1" dirty="0" smtClean="0">
                <a:solidFill>
                  <a:srgbClr val="CC0066"/>
                </a:solidFill>
              </a:rPr>
            </a:br>
            <a:endParaRPr lang="tr-TR" sz="3200" b="1" dirty="0">
              <a:solidFill>
                <a:srgbClr val="CC0066"/>
              </a:solidFill>
            </a:endParaRPr>
          </a:p>
        </p:txBody>
      </p:sp>
      <p:sp>
        <p:nvSpPr>
          <p:cNvPr id="3" name="2 İçerik Yer Tutucusu"/>
          <p:cNvSpPr>
            <a:spLocks noGrp="1"/>
          </p:cNvSpPr>
          <p:nvPr>
            <p:ph idx="1"/>
          </p:nvPr>
        </p:nvSpPr>
        <p:spPr>
          <a:xfrm>
            <a:off x="251520" y="1268760"/>
            <a:ext cx="8892480" cy="5400600"/>
          </a:xfrm>
        </p:spPr>
        <p:txBody>
          <a:bodyPr>
            <a:normAutofit fontScale="85000" lnSpcReduction="10000"/>
          </a:bodyPr>
          <a:lstStyle/>
          <a:p>
            <a:r>
              <a:rPr lang="tr-TR" dirty="0" smtClean="0"/>
              <a:t>􀂄</a:t>
            </a:r>
            <a:r>
              <a:rPr lang="tr-TR" dirty="0" smtClean="0">
                <a:solidFill>
                  <a:srgbClr val="333399"/>
                </a:solidFill>
              </a:rPr>
              <a:t>Tarihi gelişim</a:t>
            </a:r>
          </a:p>
          <a:p>
            <a:r>
              <a:rPr lang="tr-TR" dirty="0" smtClean="0">
                <a:solidFill>
                  <a:srgbClr val="333399"/>
                </a:solidFill>
              </a:rPr>
              <a:t>􀂄Kuruluşun yasal yükümlülükleri ve mevzuat analizi</a:t>
            </a:r>
          </a:p>
          <a:p>
            <a:r>
              <a:rPr lang="tr-TR" dirty="0" smtClean="0">
                <a:solidFill>
                  <a:srgbClr val="333399"/>
                </a:solidFill>
              </a:rPr>
              <a:t>􀂄Kuruluşun faaliyet alanları ile ürün ve hizmetlerinin   </a:t>
            </a:r>
          </a:p>
          <a:p>
            <a:pPr marL="82296" indent="0">
              <a:buNone/>
            </a:pPr>
            <a:r>
              <a:rPr lang="tr-TR" dirty="0">
                <a:solidFill>
                  <a:srgbClr val="333399"/>
                </a:solidFill>
              </a:rPr>
              <a:t> </a:t>
            </a:r>
            <a:r>
              <a:rPr lang="tr-TR" dirty="0" smtClean="0">
                <a:solidFill>
                  <a:srgbClr val="333399"/>
                </a:solidFill>
              </a:rPr>
              <a:t>         belirlenmesi</a:t>
            </a:r>
          </a:p>
          <a:p>
            <a:r>
              <a:rPr lang="tr-TR" dirty="0" smtClean="0">
                <a:solidFill>
                  <a:srgbClr val="333399"/>
                </a:solidFill>
              </a:rPr>
              <a:t>􀂄Paydaş analizi (kuruluşun hedef kitlesi ve kuruluş </a:t>
            </a:r>
          </a:p>
          <a:p>
            <a:pPr>
              <a:buNone/>
            </a:pPr>
            <a:r>
              <a:rPr lang="tr-TR" dirty="0" smtClean="0">
                <a:solidFill>
                  <a:srgbClr val="333399"/>
                </a:solidFill>
              </a:rPr>
              <a:t>          faaliyetlerinden olumlu/olumsuz yönde etkilenenlerin,          </a:t>
            </a:r>
          </a:p>
          <a:p>
            <a:pPr>
              <a:buNone/>
            </a:pPr>
            <a:r>
              <a:rPr lang="tr-TR" dirty="0" smtClean="0">
                <a:solidFill>
                  <a:srgbClr val="333399"/>
                </a:solidFill>
              </a:rPr>
              <a:t>          ilgili tarafların analizi)</a:t>
            </a:r>
          </a:p>
          <a:p>
            <a:r>
              <a:rPr lang="tr-TR" dirty="0" smtClean="0">
                <a:solidFill>
                  <a:srgbClr val="333399"/>
                </a:solidFill>
              </a:rPr>
              <a:t>􀂄Kuruluş içi analiz (kuruluşun yapısının, insan kaynak-</a:t>
            </a:r>
          </a:p>
          <a:p>
            <a:pPr>
              <a:buNone/>
            </a:pPr>
            <a:r>
              <a:rPr lang="tr-TR" dirty="0" smtClean="0">
                <a:solidFill>
                  <a:srgbClr val="333399"/>
                </a:solidFill>
              </a:rPr>
              <a:t>          </a:t>
            </a:r>
            <a:r>
              <a:rPr lang="tr-TR" dirty="0" err="1" smtClean="0">
                <a:solidFill>
                  <a:srgbClr val="333399"/>
                </a:solidFill>
              </a:rPr>
              <a:t>larının</a:t>
            </a:r>
            <a:r>
              <a:rPr lang="tr-TR" dirty="0" smtClean="0">
                <a:solidFill>
                  <a:srgbClr val="333399"/>
                </a:solidFill>
              </a:rPr>
              <a:t>, mali kaynaklarının, kurumsal kültürünün,   </a:t>
            </a:r>
          </a:p>
          <a:p>
            <a:pPr>
              <a:buNone/>
            </a:pPr>
            <a:r>
              <a:rPr lang="tr-TR" dirty="0" smtClean="0">
                <a:solidFill>
                  <a:srgbClr val="333399"/>
                </a:solidFill>
              </a:rPr>
              <a:t>          teknolojik düzeyinin vb. analizi)</a:t>
            </a:r>
          </a:p>
          <a:p>
            <a:r>
              <a:rPr lang="tr-TR" dirty="0" smtClean="0">
                <a:solidFill>
                  <a:srgbClr val="333399"/>
                </a:solidFill>
              </a:rPr>
              <a:t>􀂄Çevre analizi (kuruluşun faaliyet gösterdiği ortamın ve   </a:t>
            </a:r>
          </a:p>
          <a:p>
            <a:pPr>
              <a:buNone/>
            </a:pPr>
            <a:r>
              <a:rPr lang="tr-TR" dirty="0" smtClean="0">
                <a:solidFill>
                  <a:srgbClr val="333399"/>
                </a:solidFill>
              </a:rPr>
              <a:t>          dış koşulların analizi).</a:t>
            </a:r>
            <a:endParaRPr lang="tr-TR" dirty="0">
              <a:solidFill>
                <a:srgbClr val="33339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274638"/>
            <a:ext cx="7746064" cy="1143000"/>
          </a:xfrm>
        </p:spPr>
        <p:txBody>
          <a:bodyPr>
            <a:normAutofit/>
          </a:bodyPr>
          <a:lstStyle/>
          <a:p>
            <a:r>
              <a:rPr lang="tr-TR" sz="3600" b="1" dirty="0" smtClean="0">
                <a:solidFill>
                  <a:srgbClr val="C00000"/>
                </a:solidFill>
              </a:rPr>
              <a:t>Performans</a:t>
            </a:r>
            <a:endParaRPr lang="tr-TR" sz="3600" b="1" dirty="0">
              <a:solidFill>
                <a:srgbClr val="C00000"/>
              </a:solidFill>
            </a:endParaRPr>
          </a:p>
        </p:txBody>
      </p:sp>
      <p:sp>
        <p:nvSpPr>
          <p:cNvPr id="3" name="2 İçerik Yer Tutucusu"/>
          <p:cNvSpPr>
            <a:spLocks noGrp="1"/>
          </p:cNvSpPr>
          <p:nvPr>
            <p:ph idx="1"/>
          </p:nvPr>
        </p:nvSpPr>
        <p:spPr>
          <a:xfrm>
            <a:off x="683568" y="1772816"/>
            <a:ext cx="8250120" cy="4475584"/>
          </a:xfrm>
        </p:spPr>
        <p:txBody>
          <a:bodyPr/>
          <a:lstStyle/>
          <a:p>
            <a:pPr>
              <a:buNone/>
            </a:pPr>
            <a:r>
              <a:rPr lang="tr-TR" b="1" dirty="0" smtClean="0">
                <a:solidFill>
                  <a:srgbClr val="002060"/>
                </a:solidFill>
              </a:rPr>
              <a:t>   Kelime anlamı;</a:t>
            </a:r>
          </a:p>
          <a:p>
            <a:r>
              <a:rPr lang="tr-TR" dirty="0" smtClean="0">
                <a:solidFill>
                  <a:srgbClr val="002060"/>
                </a:solidFill>
              </a:rPr>
              <a:t>Başarı</a:t>
            </a:r>
          </a:p>
          <a:p>
            <a:r>
              <a:rPr lang="tr-TR" dirty="0" smtClean="0">
                <a:solidFill>
                  <a:srgbClr val="002060"/>
                </a:solidFill>
              </a:rPr>
              <a:t>Önceden belirlenen hedeflere ulaşmadaki başarı düzeyi</a:t>
            </a:r>
          </a:p>
          <a:p>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274638"/>
            <a:ext cx="7818072" cy="778098"/>
          </a:xfrm>
        </p:spPr>
        <p:txBody>
          <a:bodyPr>
            <a:normAutofit/>
          </a:bodyPr>
          <a:lstStyle/>
          <a:p>
            <a:r>
              <a:rPr lang="tr-TR" sz="3200" b="1" dirty="0" smtClean="0">
                <a:solidFill>
                  <a:srgbClr val="990033"/>
                </a:solidFill>
              </a:rPr>
              <a:t>Faaliyet Alanlarının Belirlenmesi,</a:t>
            </a:r>
            <a:endParaRPr lang="tr-TR" sz="3200" b="1" dirty="0">
              <a:solidFill>
                <a:srgbClr val="990033"/>
              </a:solidFill>
            </a:endParaRPr>
          </a:p>
        </p:txBody>
      </p:sp>
      <p:sp>
        <p:nvSpPr>
          <p:cNvPr id="3" name="İçerik Yer Tutucusu 2"/>
          <p:cNvSpPr>
            <a:spLocks noGrp="1"/>
          </p:cNvSpPr>
          <p:nvPr>
            <p:ph idx="1"/>
          </p:nvPr>
        </p:nvSpPr>
        <p:spPr>
          <a:xfrm>
            <a:off x="683568" y="1124744"/>
            <a:ext cx="8136904" cy="5328592"/>
          </a:xfrm>
        </p:spPr>
        <p:txBody>
          <a:bodyPr>
            <a:normAutofit fontScale="92500" lnSpcReduction="20000"/>
          </a:bodyPr>
          <a:lstStyle/>
          <a:p>
            <a:r>
              <a:rPr lang="tr-TR" dirty="0" smtClean="0"/>
              <a:t>Çevre,</a:t>
            </a:r>
          </a:p>
          <a:p>
            <a:r>
              <a:rPr lang="tr-TR" dirty="0" smtClean="0"/>
              <a:t>Şehircilik-imar,</a:t>
            </a:r>
          </a:p>
          <a:p>
            <a:r>
              <a:rPr lang="tr-TR" dirty="0" smtClean="0"/>
              <a:t>Atık yönetimi,</a:t>
            </a:r>
          </a:p>
          <a:p>
            <a:r>
              <a:rPr lang="tr-TR" dirty="0" smtClean="0"/>
              <a:t>Kent suyu,</a:t>
            </a:r>
          </a:p>
          <a:p>
            <a:r>
              <a:rPr lang="tr-TR" dirty="0" smtClean="0"/>
              <a:t>Zabıta hizmetler,</a:t>
            </a:r>
          </a:p>
          <a:p>
            <a:r>
              <a:rPr lang="tr-TR" dirty="0" smtClean="0"/>
              <a:t>İtfaiye hizmetleri,</a:t>
            </a:r>
          </a:p>
          <a:p>
            <a:r>
              <a:rPr lang="tr-TR" dirty="0" smtClean="0"/>
              <a:t>Finansal yönetim,</a:t>
            </a:r>
          </a:p>
          <a:p>
            <a:r>
              <a:rPr lang="tr-TR" dirty="0" smtClean="0"/>
              <a:t>Bilgi işlem hizmetleri,</a:t>
            </a:r>
          </a:p>
          <a:p>
            <a:r>
              <a:rPr lang="tr-TR" dirty="0" smtClean="0"/>
              <a:t>Sosyal hizmet ve sosyal yardımlar,</a:t>
            </a:r>
          </a:p>
          <a:p>
            <a:r>
              <a:rPr lang="tr-TR" dirty="0" smtClean="0"/>
              <a:t>Kültürel hizmetler ve faaliyetler,</a:t>
            </a:r>
          </a:p>
          <a:p>
            <a:r>
              <a:rPr lang="tr-TR" dirty="0" smtClean="0"/>
              <a:t>Kent trafik düzeni ve toplu ulaşım,</a:t>
            </a:r>
          </a:p>
          <a:p>
            <a:r>
              <a:rPr lang="tr-TR" dirty="0" smtClean="0"/>
              <a:t>……………</a:t>
            </a:r>
            <a:endParaRPr lang="tr-TR" dirty="0"/>
          </a:p>
        </p:txBody>
      </p:sp>
    </p:spTree>
    <p:extLst>
      <p:ext uri="{BB962C8B-B14F-4D97-AF65-F5344CB8AC3E}">
        <p14:creationId xmlns:p14="http://schemas.microsoft.com/office/powerpoint/2010/main" val="18209588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1642194"/>
          </a:xfrm>
        </p:spPr>
        <p:txBody>
          <a:bodyPr>
            <a:normAutofit fontScale="90000"/>
          </a:bodyPr>
          <a:lstStyle/>
          <a:p>
            <a:r>
              <a:rPr lang="tr-TR" sz="4000" b="1" dirty="0" smtClean="0">
                <a:solidFill>
                  <a:srgbClr val="CC0066"/>
                </a:solidFill>
              </a:rPr>
              <a:t>Paydaş analizi aşağıda yer alan</a:t>
            </a:r>
            <a:br>
              <a:rPr lang="tr-TR" sz="4000" b="1" dirty="0" smtClean="0">
                <a:solidFill>
                  <a:srgbClr val="CC0066"/>
                </a:solidFill>
              </a:rPr>
            </a:br>
            <a:r>
              <a:rPr lang="tr-TR" sz="4000" b="1" dirty="0" smtClean="0">
                <a:solidFill>
                  <a:srgbClr val="CC0066"/>
                </a:solidFill>
              </a:rPr>
              <a:t> aşamalardan oluşur:</a:t>
            </a:r>
            <a:r>
              <a:rPr lang="tr-TR" sz="3200" b="1" dirty="0" smtClean="0"/>
              <a:t/>
            </a:r>
            <a:br>
              <a:rPr lang="tr-TR" sz="3200" b="1" dirty="0" smtClean="0"/>
            </a:br>
            <a:endParaRPr lang="tr-TR" sz="3200" b="1" dirty="0"/>
          </a:p>
        </p:txBody>
      </p:sp>
      <p:sp>
        <p:nvSpPr>
          <p:cNvPr id="3" name="2 İçerik Yer Tutucusu"/>
          <p:cNvSpPr>
            <a:spLocks noGrp="1"/>
          </p:cNvSpPr>
          <p:nvPr>
            <p:ph idx="1"/>
          </p:nvPr>
        </p:nvSpPr>
        <p:spPr>
          <a:xfrm>
            <a:off x="323528" y="2060848"/>
            <a:ext cx="8610160" cy="4187552"/>
          </a:xfrm>
        </p:spPr>
        <p:txBody>
          <a:bodyPr/>
          <a:lstStyle/>
          <a:p>
            <a:r>
              <a:rPr lang="tr-TR" dirty="0" smtClean="0"/>
              <a:t>􀂄 </a:t>
            </a:r>
            <a:r>
              <a:rPr lang="tr-TR" dirty="0" smtClean="0">
                <a:solidFill>
                  <a:srgbClr val="333399"/>
                </a:solidFill>
              </a:rPr>
              <a:t>Paydaşların tespiti</a:t>
            </a:r>
          </a:p>
          <a:p>
            <a:r>
              <a:rPr lang="tr-TR" dirty="0" smtClean="0">
                <a:solidFill>
                  <a:srgbClr val="333399"/>
                </a:solidFill>
              </a:rPr>
              <a:t>􀂄 Paydaşların </a:t>
            </a:r>
            <a:r>
              <a:rPr lang="tr-TR" dirty="0" err="1" smtClean="0">
                <a:solidFill>
                  <a:srgbClr val="333399"/>
                </a:solidFill>
              </a:rPr>
              <a:t>önceliklendirilmesi</a:t>
            </a:r>
            <a:endParaRPr lang="tr-TR" dirty="0" smtClean="0">
              <a:solidFill>
                <a:srgbClr val="333399"/>
              </a:solidFill>
            </a:endParaRPr>
          </a:p>
          <a:p>
            <a:r>
              <a:rPr lang="tr-TR" dirty="0" smtClean="0">
                <a:solidFill>
                  <a:srgbClr val="333399"/>
                </a:solidFill>
              </a:rPr>
              <a:t>􀂄 Paydaşların değerlendirilmesi</a:t>
            </a:r>
          </a:p>
          <a:p>
            <a:r>
              <a:rPr lang="tr-TR" dirty="0" smtClean="0">
                <a:solidFill>
                  <a:srgbClr val="333399"/>
                </a:solidFill>
              </a:rPr>
              <a:t>􀂄 Görüş ve önerilerinin alınması ve  </a:t>
            </a:r>
          </a:p>
          <a:p>
            <a:pPr>
              <a:buNone/>
            </a:pPr>
            <a:r>
              <a:rPr lang="tr-TR" dirty="0" smtClean="0">
                <a:solidFill>
                  <a:srgbClr val="333399"/>
                </a:solidFill>
              </a:rPr>
              <a:t>           değerlendirilmesi</a:t>
            </a:r>
            <a:endParaRPr lang="tr-TR" dirty="0">
              <a:solidFill>
                <a:srgbClr val="333399"/>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8034096" cy="562074"/>
          </a:xfrm>
        </p:spPr>
        <p:txBody>
          <a:bodyPr>
            <a:noAutofit/>
          </a:bodyPr>
          <a:lstStyle/>
          <a:p>
            <a:r>
              <a:rPr lang="tr-TR" sz="3200" b="1" dirty="0" smtClean="0">
                <a:solidFill>
                  <a:srgbClr val="CC3399"/>
                </a:solidFill>
              </a:rPr>
              <a:t/>
            </a:r>
            <a:br>
              <a:rPr lang="tr-TR" sz="3200" b="1" dirty="0" smtClean="0">
                <a:solidFill>
                  <a:srgbClr val="CC3399"/>
                </a:solidFill>
              </a:rPr>
            </a:br>
            <a:r>
              <a:rPr lang="tr-TR" sz="3200" b="1" dirty="0" smtClean="0">
                <a:solidFill>
                  <a:srgbClr val="CC3399"/>
                </a:solidFill>
              </a:rPr>
              <a:t>Paydaşların Değerlendirilmesi</a:t>
            </a:r>
            <a:br>
              <a:rPr lang="tr-TR" sz="3200" b="1" dirty="0" smtClean="0">
                <a:solidFill>
                  <a:srgbClr val="CC3399"/>
                </a:solidFill>
              </a:rPr>
            </a:br>
            <a:endParaRPr lang="tr-TR" sz="3200" dirty="0">
              <a:solidFill>
                <a:srgbClr val="CC3399"/>
              </a:solidFill>
            </a:endParaRPr>
          </a:p>
        </p:txBody>
      </p:sp>
      <p:sp>
        <p:nvSpPr>
          <p:cNvPr id="3" name="2 İçerik Yer Tutucusu"/>
          <p:cNvSpPr>
            <a:spLocks noGrp="1"/>
          </p:cNvSpPr>
          <p:nvPr>
            <p:ph idx="1"/>
          </p:nvPr>
        </p:nvSpPr>
        <p:spPr>
          <a:xfrm>
            <a:off x="467544" y="1052736"/>
            <a:ext cx="8466144" cy="5616624"/>
          </a:xfrm>
        </p:spPr>
        <p:txBody>
          <a:bodyPr>
            <a:normAutofit lnSpcReduction="10000"/>
          </a:bodyPr>
          <a:lstStyle/>
          <a:p>
            <a:pPr algn="just">
              <a:buNone/>
            </a:pPr>
            <a:r>
              <a:rPr lang="tr-TR" dirty="0" smtClean="0">
                <a:solidFill>
                  <a:srgbClr val="333399"/>
                </a:solidFill>
              </a:rPr>
              <a:t>   </a:t>
            </a:r>
            <a:r>
              <a:rPr lang="tr-TR" dirty="0" err="1" smtClean="0">
                <a:solidFill>
                  <a:srgbClr val="333399"/>
                </a:solidFill>
              </a:rPr>
              <a:t>Önceliklendirilen</a:t>
            </a:r>
            <a:r>
              <a:rPr lang="tr-TR" dirty="0" smtClean="0">
                <a:solidFill>
                  <a:srgbClr val="333399"/>
                </a:solidFill>
              </a:rPr>
              <a:t> Paydaşlar değerlendirilirken cevap aranabilecek sorular şunlardır:</a:t>
            </a:r>
          </a:p>
          <a:p>
            <a:pPr algn="just"/>
            <a:r>
              <a:rPr lang="tr-TR" dirty="0" smtClean="0">
                <a:solidFill>
                  <a:srgbClr val="333399"/>
                </a:solidFill>
              </a:rPr>
              <a:t>􀂄 Paydaş, kuruluşun hangi faaliyeti/hizmeti ile ilgilidir?</a:t>
            </a:r>
          </a:p>
          <a:p>
            <a:pPr algn="just"/>
            <a:r>
              <a:rPr lang="nb-NO" dirty="0" smtClean="0">
                <a:solidFill>
                  <a:srgbClr val="333399"/>
                </a:solidFill>
              </a:rPr>
              <a:t>􀂄 Paydaşın kuruluştan beklentileri nelerdir?</a:t>
            </a:r>
          </a:p>
          <a:p>
            <a:pPr algn="just"/>
            <a:r>
              <a:rPr lang="tr-TR" dirty="0" smtClean="0">
                <a:solidFill>
                  <a:srgbClr val="333399"/>
                </a:solidFill>
              </a:rPr>
              <a:t>􀂄 Paydaş, kuruluşun faaliyetlerini/hizmetlerini ne şekilde etkilemektedir? (olumlu-olumsuz)</a:t>
            </a:r>
          </a:p>
          <a:p>
            <a:pPr algn="just"/>
            <a:r>
              <a:rPr lang="tr-TR" dirty="0" smtClean="0">
                <a:solidFill>
                  <a:srgbClr val="333399"/>
                </a:solidFill>
              </a:rPr>
              <a:t>􀂄 Paydaşın kuruluşu etkileme gücü nedir?</a:t>
            </a:r>
          </a:p>
          <a:p>
            <a:pPr algn="just"/>
            <a:r>
              <a:rPr lang="tr-TR" dirty="0" smtClean="0">
                <a:solidFill>
                  <a:srgbClr val="333399"/>
                </a:solidFill>
              </a:rPr>
              <a:t>􀂄 Paydaş, kuruluşun faaliyetlerinden/ hizmet-</a:t>
            </a:r>
            <a:r>
              <a:rPr lang="tr-TR" dirty="0" err="1" smtClean="0">
                <a:solidFill>
                  <a:srgbClr val="333399"/>
                </a:solidFill>
              </a:rPr>
              <a:t>lerinden</a:t>
            </a:r>
            <a:r>
              <a:rPr lang="tr-TR" dirty="0" smtClean="0">
                <a:solidFill>
                  <a:srgbClr val="333399"/>
                </a:solidFill>
              </a:rPr>
              <a:t> ne şekilde etkilenmektedir? (olumlu-olumsuz)</a:t>
            </a:r>
            <a:endParaRPr lang="tr-TR" dirty="0">
              <a:solidFill>
                <a:srgbClr val="333399"/>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274638"/>
            <a:ext cx="8316416" cy="1498178"/>
          </a:xfrm>
        </p:spPr>
        <p:txBody>
          <a:bodyPr>
            <a:normAutofit fontScale="90000"/>
          </a:bodyPr>
          <a:lstStyle/>
          <a:p>
            <a:r>
              <a:rPr lang="tr-TR" sz="2800" b="1" dirty="0" smtClean="0">
                <a:solidFill>
                  <a:srgbClr val="CC3399"/>
                </a:solidFill>
              </a:rPr>
              <a:t/>
            </a:r>
            <a:br>
              <a:rPr lang="tr-TR" sz="2800" b="1" dirty="0" smtClean="0">
                <a:solidFill>
                  <a:srgbClr val="CC3399"/>
                </a:solidFill>
              </a:rPr>
            </a:br>
            <a:r>
              <a:rPr lang="tr-TR" sz="2800" b="1" dirty="0" smtClean="0">
                <a:solidFill>
                  <a:srgbClr val="CC3399"/>
                </a:solidFill>
              </a:rPr>
              <a:t>KURULUȘ İÇİ ANALİZ VE ÇEVRE ANALİZİ</a:t>
            </a:r>
            <a:br>
              <a:rPr lang="tr-TR" sz="2800" b="1" dirty="0" smtClean="0">
                <a:solidFill>
                  <a:srgbClr val="CC3399"/>
                </a:solidFill>
              </a:rPr>
            </a:br>
            <a:r>
              <a:rPr lang="tr-TR" sz="2400" b="1" dirty="0" smtClean="0"/>
              <a:t> </a:t>
            </a:r>
            <a:r>
              <a:rPr lang="tr-TR" sz="2400" b="1" dirty="0" smtClean="0">
                <a:solidFill>
                  <a:srgbClr val="C00000"/>
                </a:solidFill>
              </a:rPr>
              <a:t>GZFT (Güçlü - Zayıf Yönler, Fırsatlar ve Tehditler) Analizi </a:t>
            </a:r>
            <a:r>
              <a:rPr lang="tr-TR" sz="2800" b="1" dirty="0" smtClean="0">
                <a:solidFill>
                  <a:srgbClr val="CC3399"/>
                </a:solidFill>
              </a:rPr>
              <a:t/>
            </a:r>
            <a:br>
              <a:rPr lang="tr-TR" sz="2800" b="1" dirty="0" smtClean="0">
                <a:solidFill>
                  <a:srgbClr val="CC3399"/>
                </a:solidFill>
              </a:rPr>
            </a:br>
            <a:endParaRPr lang="tr-TR" sz="2800" b="1" dirty="0">
              <a:solidFill>
                <a:srgbClr val="CC3399"/>
              </a:solidFill>
            </a:endParaRPr>
          </a:p>
        </p:txBody>
      </p:sp>
      <p:sp>
        <p:nvSpPr>
          <p:cNvPr id="3" name="2 İçerik Yer Tutucusu"/>
          <p:cNvSpPr>
            <a:spLocks noGrp="1"/>
          </p:cNvSpPr>
          <p:nvPr>
            <p:ph idx="1"/>
          </p:nvPr>
        </p:nvSpPr>
        <p:spPr>
          <a:xfrm>
            <a:off x="539552" y="1988840"/>
            <a:ext cx="8280920" cy="4680520"/>
          </a:xfrm>
        </p:spPr>
        <p:txBody>
          <a:bodyPr>
            <a:normAutofit/>
          </a:bodyPr>
          <a:lstStyle/>
          <a:p>
            <a:pPr algn="just"/>
            <a:r>
              <a:rPr lang="tr-TR" b="1" dirty="0" smtClean="0"/>
              <a:t> </a:t>
            </a:r>
            <a:r>
              <a:rPr lang="tr-TR" b="1" dirty="0" smtClean="0">
                <a:solidFill>
                  <a:srgbClr val="333399"/>
                </a:solidFill>
              </a:rPr>
              <a:t>Genel </a:t>
            </a:r>
            <a:r>
              <a:rPr lang="tr-TR" dirty="0" smtClean="0">
                <a:solidFill>
                  <a:srgbClr val="333399"/>
                </a:solidFill>
              </a:rPr>
              <a:t>anlamda GZFT, kuruluşun kendisinin ve kuruluşu etkileyen koşulların sistematik olarak incelendiği bir yöntemdir. </a:t>
            </a:r>
          </a:p>
          <a:p>
            <a:pPr algn="just"/>
            <a:r>
              <a:rPr lang="tr-TR" dirty="0" smtClean="0">
                <a:solidFill>
                  <a:srgbClr val="333399"/>
                </a:solidFill>
              </a:rPr>
              <a:t>Bu kapsamda, kuruluşun güçlü ve zayıf yönleri ile kuruluş dışında oluşabilecek fırsatlar ve tehditler belirlenir. Bu analiz stratejik planlama sürecinin diğer aşamalarına temel teşkil eder.</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692696"/>
            <a:ext cx="7962088" cy="1143000"/>
          </a:xfrm>
        </p:spPr>
        <p:txBody>
          <a:bodyPr>
            <a:normAutofit/>
          </a:bodyPr>
          <a:lstStyle/>
          <a:p>
            <a:r>
              <a:rPr lang="tr-TR" sz="3200" b="1" dirty="0" smtClean="0">
                <a:solidFill>
                  <a:srgbClr val="CC3399"/>
                </a:solidFill>
              </a:rPr>
              <a:t>Kurum içi analizde dikkate alınacak hususlar:</a:t>
            </a:r>
            <a:endParaRPr lang="tr-TR" sz="3200" b="1" dirty="0">
              <a:solidFill>
                <a:srgbClr val="CC3399"/>
              </a:solidFill>
            </a:endParaRPr>
          </a:p>
        </p:txBody>
      </p:sp>
      <p:sp>
        <p:nvSpPr>
          <p:cNvPr id="3" name="2 İçerik Yer Tutucusu"/>
          <p:cNvSpPr>
            <a:spLocks noGrp="1"/>
          </p:cNvSpPr>
          <p:nvPr>
            <p:ph idx="1"/>
          </p:nvPr>
        </p:nvSpPr>
        <p:spPr>
          <a:xfrm>
            <a:off x="539552" y="2060848"/>
            <a:ext cx="8394136" cy="4187552"/>
          </a:xfrm>
        </p:spPr>
        <p:txBody>
          <a:bodyPr/>
          <a:lstStyle/>
          <a:p>
            <a:r>
              <a:rPr lang="tr-TR" dirty="0" smtClean="0">
                <a:solidFill>
                  <a:srgbClr val="333399"/>
                </a:solidFill>
              </a:rPr>
              <a:t>Kurumun yapısı,</a:t>
            </a:r>
          </a:p>
          <a:p>
            <a:r>
              <a:rPr lang="tr-TR" dirty="0" smtClean="0">
                <a:solidFill>
                  <a:srgbClr val="333399"/>
                </a:solidFill>
              </a:rPr>
              <a:t>İnsan kaynakları,</a:t>
            </a:r>
          </a:p>
          <a:p>
            <a:r>
              <a:rPr lang="tr-TR" dirty="0" smtClean="0">
                <a:solidFill>
                  <a:srgbClr val="333399"/>
                </a:solidFill>
              </a:rPr>
              <a:t>Kurum kültürü,</a:t>
            </a:r>
          </a:p>
          <a:p>
            <a:r>
              <a:rPr lang="tr-TR" dirty="0" smtClean="0">
                <a:solidFill>
                  <a:srgbClr val="333399"/>
                </a:solidFill>
              </a:rPr>
              <a:t>Teknoloji,</a:t>
            </a:r>
          </a:p>
          <a:p>
            <a:r>
              <a:rPr lang="tr-TR" dirty="0" smtClean="0">
                <a:solidFill>
                  <a:srgbClr val="333399"/>
                </a:solidFill>
              </a:rPr>
              <a:t>Mali durum (Mali imkanlar, bütçe, araç-gereç, taşınmazlar ve diğer…)</a:t>
            </a:r>
            <a:endParaRPr lang="tr-TR" dirty="0">
              <a:solidFill>
                <a:srgbClr val="333399"/>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706090"/>
          </a:xfrm>
        </p:spPr>
        <p:txBody>
          <a:bodyPr>
            <a:normAutofit/>
          </a:bodyPr>
          <a:lstStyle/>
          <a:p>
            <a:r>
              <a:rPr lang="tr-TR" sz="3200" b="1" dirty="0" smtClean="0">
                <a:solidFill>
                  <a:srgbClr val="CC3399"/>
                </a:solidFill>
              </a:rPr>
              <a:t>Çevre analizinde temel etkenler:</a:t>
            </a:r>
            <a:endParaRPr lang="tr-TR" sz="3200" b="1" dirty="0">
              <a:solidFill>
                <a:srgbClr val="CC3399"/>
              </a:solidFill>
            </a:endParaRPr>
          </a:p>
        </p:txBody>
      </p:sp>
      <p:sp>
        <p:nvSpPr>
          <p:cNvPr id="3" name="2 İçerik Yer Tutucusu"/>
          <p:cNvSpPr>
            <a:spLocks noGrp="1"/>
          </p:cNvSpPr>
          <p:nvPr>
            <p:ph idx="1"/>
          </p:nvPr>
        </p:nvSpPr>
        <p:spPr>
          <a:xfrm>
            <a:off x="539552" y="1052736"/>
            <a:ext cx="8604448" cy="5616624"/>
          </a:xfrm>
        </p:spPr>
        <p:txBody>
          <a:bodyPr>
            <a:normAutofit fontScale="92500" lnSpcReduction="10000"/>
          </a:bodyPr>
          <a:lstStyle/>
          <a:p>
            <a:r>
              <a:rPr lang="tr-TR" dirty="0" smtClean="0">
                <a:solidFill>
                  <a:srgbClr val="333399"/>
                </a:solidFill>
              </a:rPr>
              <a:t>Kuruluşun faaliyet alanında dünyadaki durum ve gelişmeler</a:t>
            </a:r>
          </a:p>
          <a:p>
            <a:r>
              <a:rPr lang="tr-TR" dirty="0" smtClean="0">
                <a:solidFill>
                  <a:srgbClr val="333399"/>
                </a:solidFill>
              </a:rPr>
              <a:t>Kuruluşun faaliyet alanında ülkemizdeki durum ve gelişmeler</a:t>
            </a:r>
          </a:p>
          <a:p>
            <a:r>
              <a:rPr lang="tr-TR" dirty="0" smtClean="0">
                <a:solidFill>
                  <a:srgbClr val="333399"/>
                </a:solidFill>
              </a:rPr>
              <a:t>Dünyada ve ülkemizdeki temel eğilimler ve sorunlar arasında kuruluşu yakından ilgilendiren kritik konular ve bu konuların kuruluşu nasıl ve ne yönde etkileyeceği</a:t>
            </a:r>
          </a:p>
          <a:p>
            <a:r>
              <a:rPr lang="tr-TR" dirty="0" smtClean="0">
                <a:solidFill>
                  <a:srgbClr val="333399"/>
                </a:solidFill>
              </a:rPr>
              <a:t>Kuruluşun faaliyetleri ve alanıyla ilgili kalkınma planı, </a:t>
            </a:r>
            <a:r>
              <a:rPr lang="tr-TR" dirty="0" err="1" smtClean="0">
                <a:solidFill>
                  <a:srgbClr val="333399"/>
                </a:solidFill>
              </a:rPr>
              <a:t>sektörel</a:t>
            </a:r>
            <a:r>
              <a:rPr lang="tr-TR" dirty="0" smtClean="0">
                <a:solidFill>
                  <a:srgbClr val="333399"/>
                </a:solidFill>
              </a:rPr>
              <a:t> </a:t>
            </a:r>
            <a:r>
              <a:rPr lang="es-ES" dirty="0" smtClean="0">
                <a:solidFill>
                  <a:srgbClr val="333399"/>
                </a:solidFill>
              </a:rPr>
              <a:t>ve bölgesel plan ve programlarda yer alan amaç, ilke ve</a:t>
            </a:r>
            <a:r>
              <a:rPr lang="tr-TR" dirty="0" smtClean="0">
                <a:solidFill>
                  <a:srgbClr val="333399"/>
                </a:solidFill>
              </a:rPr>
              <a:t> politikalar ve bunlar arasındaki uyum</a:t>
            </a:r>
          </a:p>
          <a:p>
            <a:r>
              <a:rPr lang="tr-TR" dirty="0" smtClean="0">
                <a:solidFill>
                  <a:srgbClr val="333399"/>
                </a:solidFill>
              </a:rPr>
              <a:t>Kuruluşun karşılaşabileceği riskler ve belirsizlikler</a:t>
            </a:r>
            <a:endParaRPr lang="tr-TR" dirty="0">
              <a:solidFill>
                <a:srgbClr val="333399"/>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1043608" y="476672"/>
            <a:ext cx="7571184" cy="1728192"/>
          </a:xfrm>
        </p:spPr>
        <p:txBody>
          <a:bodyPr>
            <a:normAutofit fontScale="90000"/>
          </a:bodyPr>
          <a:lstStyle/>
          <a:p>
            <a:r>
              <a:rPr lang="tr-TR" sz="3600" b="1" dirty="0" smtClean="0">
                <a:solidFill>
                  <a:srgbClr val="990033"/>
                </a:solidFill>
                <a:effectLst/>
              </a:rPr>
              <a:t>NEREYE ULAŞMAK İSTİYORUZ? </a:t>
            </a:r>
            <a:r>
              <a:rPr lang="tr-TR" sz="4000" b="1" dirty="0" smtClean="0">
                <a:solidFill>
                  <a:srgbClr val="CC0066"/>
                </a:solidFill>
                <a:effectLst/>
              </a:rPr>
              <a:t/>
            </a:r>
            <a:br>
              <a:rPr lang="tr-TR" sz="4000" b="1" dirty="0" smtClean="0">
                <a:solidFill>
                  <a:srgbClr val="CC0066"/>
                </a:solidFill>
                <a:effectLst/>
              </a:rPr>
            </a:br>
            <a:r>
              <a:rPr lang="tr-TR" sz="4000" b="1" dirty="0" smtClean="0">
                <a:solidFill>
                  <a:srgbClr val="CC0066"/>
                </a:solidFill>
                <a:effectLst/>
              </a:rPr>
              <a:t/>
            </a:r>
            <a:br>
              <a:rPr lang="tr-TR" sz="4000" b="1" dirty="0" smtClean="0">
                <a:solidFill>
                  <a:srgbClr val="CC0066"/>
                </a:solidFill>
                <a:effectLst/>
              </a:rPr>
            </a:br>
            <a:r>
              <a:rPr lang="tr-TR" sz="4000" b="1" dirty="0" smtClean="0">
                <a:solidFill>
                  <a:srgbClr val="CC0066"/>
                </a:solidFill>
                <a:effectLst/>
              </a:rPr>
              <a:t>Kavramlar:</a:t>
            </a:r>
          </a:p>
        </p:txBody>
      </p:sp>
      <p:sp>
        <p:nvSpPr>
          <p:cNvPr id="12292" name="Rectangle 4"/>
          <p:cNvSpPr>
            <a:spLocks noGrp="1" noChangeArrowheads="1"/>
          </p:cNvSpPr>
          <p:nvPr>
            <p:ph type="body" idx="1"/>
          </p:nvPr>
        </p:nvSpPr>
        <p:spPr>
          <a:xfrm>
            <a:off x="611560" y="2564904"/>
            <a:ext cx="8280920" cy="4293096"/>
          </a:xfrm>
        </p:spPr>
        <p:txBody>
          <a:bodyPr/>
          <a:lstStyle/>
          <a:p>
            <a:pPr algn="just" eaLnBrk="1" hangingPunct="1">
              <a:lnSpc>
                <a:spcPct val="90000"/>
              </a:lnSpc>
              <a:defRPr/>
            </a:pPr>
            <a:r>
              <a:rPr lang="tr-TR" sz="2800" b="1" dirty="0">
                <a:solidFill>
                  <a:srgbClr val="C00000"/>
                </a:solidFill>
              </a:rPr>
              <a:t>Misyon: </a:t>
            </a:r>
            <a:r>
              <a:rPr lang="tr-TR" sz="2800" b="1" dirty="0">
                <a:solidFill>
                  <a:srgbClr val="002060"/>
                </a:solidFill>
              </a:rPr>
              <a:t>Bir kamu idaresinin varlık sebebi olup, ne yaptığını, nasıl yaptığını ve kimin için yaptığını ifade eder</a:t>
            </a:r>
            <a:r>
              <a:rPr lang="tr-TR" sz="2800" b="1" dirty="0" smtClean="0">
                <a:solidFill>
                  <a:srgbClr val="002060"/>
                </a:solidFill>
              </a:rPr>
              <a:t>.</a:t>
            </a:r>
          </a:p>
          <a:p>
            <a:pPr algn="just" eaLnBrk="1" hangingPunct="1">
              <a:lnSpc>
                <a:spcPct val="90000"/>
              </a:lnSpc>
              <a:defRPr/>
            </a:pPr>
            <a:endParaRPr lang="tr-TR" sz="2800" b="1" dirty="0">
              <a:solidFill>
                <a:srgbClr val="002060"/>
              </a:solidFill>
            </a:endParaRPr>
          </a:p>
          <a:p>
            <a:pPr algn="just" eaLnBrk="1" hangingPunct="1">
              <a:lnSpc>
                <a:spcPct val="90000"/>
              </a:lnSpc>
              <a:defRPr/>
            </a:pPr>
            <a:r>
              <a:rPr lang="tr-TR" sz="2800" b="1" dirty="0">
                <a:solidFill>
                  <a:srgbClr val="C00000"/>
                </a:solidFill>
              </a:rPr>
              <a:t>Vizyon:</a:t>
            </a:r>
            <a:r>
              <a:rPr lang="tr-TR" sz="2800" b="1" dirty="0">
                <a:solidFill>
                  <a:srgbClr val="002060"/>
                </a:solidFill>
              </a:rPr>
              <a:t> Bir kamu idaresinin geleceğini sembolize eder. </a:t>
            </a:r>
            <a:r>
              <a:rPr lang="tr-TR" sz="2800" b="1" dirty="0" smtClean="0">
                <a:solidFill>
                  <a:srgbClr val="002060"/>
                </a:solidFill>
              </a:rPr>
              <a:t>Hizmet ve faaliyetlerini ulaştırmayı hedeflediği düzeyi ifade eder.</a:t>
            </a:r>
            <a:endParaRPr lang="tr-TR" sz="2800" b="1" dirty="0">
              <a:solidFill>
                <a:srgbClr val="00206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1858218"/>
          </a:xfrm>
        </p:spPr>
        <p:txBody>
          <a:bodyPr/>
          <a:lstStyle/>
          <a:p>
            <a:r>
              <a:rPr lang="tr-TR" sz="3200" b="1" dirty="0" smtClean="0">
                <a:solidFill>
                  <a:srgbClr val="990033"/>
                </a:solidFill>
              </a:rPr>
              <a:t>NASIL ULAŞIRIZ ?</a:t>
            </a:r>
            <a:r>
              <a:rPr lang="tr-TR" dirty="0" smtClean="0">
                <a:solidFill>
                  <a:srgbClr val="CC3399"/>
                </a:solidFill>
              </a:rPr>
              <a:t/>
            </a:r>
            <a:br>
              <a:rPr lang="tr-TR" dirty="0" smtClean="0">
                <a:solidFill>
                  <a:srgbClr val="CC3399"/>
                </a:solidFill>
              </a:rPr>
            </a:br>
            <a:r>
              <a:rPr lang="tr-TR" dirty="0" smtClean="0">
                <a:solidFill>
                  <a:srgbClr val="CC3399"/>
                </a:solidFill>
              </a:rPr>
              <a:t>(Stratejik amaç ve hedefler)</a:t>
            </a:r>
            <a:endParaRPr lang="tr-TR" dirty="0">
              <a:solidFill>
                <a:srgbClr val="CC3399"/>
              </a:solidFill>
            </a:endParaRPr>
          </a:p>
        </p:txBody>
      </p:sp>
      <p:sp>
        <p:nvSpPr>
          <p:cNvPr id="3" name="2 İçerik Yer Tutucusu"/>
          <p:cNvSpPr>
            <a:spLocks noGrp="1"/>
          </p:cNvSpPr>
          <p:nvPr>
            <p:ph idx="1"/>
          </p:nvPr>
        </p:nvSpPr>
        <p:spPr>
          <a:xfrm>
            <a:off x="611560" y="2348880"/>
            <a:ext cx="8208912" cy="4032448"/>
          </a:xfrm>
        </p:spPr>
        <p:txBody>
          <a:bodyPr/>
          <a:lstStyle/>
          <a:p>
            <a:pPr algn="just">
              <a:lnSpc>
                <a:spcPct val="90000"/>
              </a:lnSpc>
              <a:defRPr/>
            </a:pPr>
            <a:r>
              <a:rPr lang="tr-TR" b="1" dirty="0" smtClean="0">
                <a:solidFill>
                  <a:srgbClr val="C00000"/>
                </a:solidFill>
              </a:rPr>
              <a:t>Stratejik amaç: </a:t>
            </a:r>
            <a:r>
              <a:rPr lang="tr-TR" b="1" dirty="0" smtClean="0">
                <a:solidFill>
                  <a:srgbClr val="002060"/>
                </a:solidFill>
              </a:rPr>
              <a:t>Bir kamu idaresinin belirli bir süre itibarıyla misyonunu nasıl yerine getireceğini ifade eden, sonuca yönelmiş orta ve uzun vadeli amaçlardır.</a:t>
            </a:r>
          </a:p>
          <a:p>
            <a:pPr algn="just">
              <a:lnSpc>
                <a:spcPct val="90000"/>
              </a:lnSpc>
              <a:defRPr/>
            </a:pPr>
            <a:r>
              <a:rPr lang="tr-TR" b="1" dirty="0" smtClean="0">
                <a:solidFill>
                  <a:srgbClr val="C00000"/>
                </a:solidFill>
              </a:rPr>
              <a:t>Stratejik hedef: </a:t>
            </a:r>
            <a:r>
              <a:rPr lang="tr-TR" b="1" dirty="0" smtClean="0">
                <a:solidFill>
                  <a:srgbClr val="002060"/>
                </a:solidFill>
              </a:rPr>
              <a:t>Stratejik amaçların gerçekleştirilebilmesi için ortaya konan ölçülebilir somut ve orta vadeli alt amaçlardır.</a:t>
            </a:r>
          </a:p>
          <a:p>
            <a:endParaRPr lang="tr-T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778098"/>
          </a:xfrm>
        </p:spPr>
        <p:txBody>
          <a:bodyPr>
            <a:normAutofit/>
          </a:bodyPr>
          <a:lstStyle/>
          <a:p>
            <a:r>
              <a:rPr lang="tr-TR" sz="3600" b="1" dirty="0" smtClean="0">
                <a:solidFill>
                  <a:srgbClr val="CC3399"/>
                </a:solidFill>
              </a:rPr>
              <a:t>Stratejik amaçlar,</a:t>
            </a:r>
            <a:endParaRPr lang="tr-TR" sz="3600" b="1" dirty="0">
              <a:solidFill>
                <a:srgbClr val="CC3399"/>
              </a:solidFill>
            </a:endParaRPr>
          </a:p>
        </p:txBody>
      </p:sp>
      <p:sp>
        <p:nvSpPr>
          <p:cNvPr id="3" name="2 İçerik Yer Tutucusu"/>
          <p:cNvSpPr>
            <a:spLocks noGrp="1"/>
          </p:cNvSpPr>
          <p:nvPr>
            <p:ph idx="1"/>
          </p:nvPr>
        </p:nvSpPr>
        <p:spPr>
          <a:xfrm>
            <a:off x="467544" y="1052736"/>
            <a:ext cx="8676456" cy="5616624"/>
          </a:xfrm>
        </p:spPr>
        <p:txBody>
          <a:bodyPr>
            <a:normAutofit fontScale="92500" lnSpcReduction="10000"/>
          </a:bodyPr>
          <a:lstStyle/>
          <a:p>
            <a:r>
              <a:rPr lang="tr-TR" dirty="0" smtClean="0">
                <a:solidFill>
                  <a:srgbClr val="333399"/>
                </a:solidFill>
              </a:rPr>
              <a:t>Kuruluşun misyonunu gerçekleştirmesine katkıda bulunmalıdır.</a:t>
            </a:r>
          </a:p>
          <a:p>
            <a:r>
              <a:rPr lang="tr-TR" dirty="0" smtClean="0">
                <a:solidFill>
                  <a:srgbClr val="333399"/>
                </a:solidFill>
              </a:rPr>
              <a:t>Misyon, vizyon ve temel değerlerle uyumlu olmalıdır.</a:t>
            </a:r>
          </a:p>
          <a:p>
            <a:r>
              <a:rPr lang="tr-TR" dirty="0" smtClean="0">
                <a:solidFill>
                  <a:srgbClr val="333399"/>
                </a:solidFill>
              </a:rPr>
              <a:t>İddialı, ama gerçekçi ve ulaşılabilir olmalıdır.</a:t>
            </a:r>
          </a:p>
          <a:p>
            <a:r>
              <a:rPr lang="tr-TR" dirty="0" smtClean="0">
                <a:solidFill>
                  <a:srgbClr val="333399"/>
                </a:solidFill>
              </a:rPr>
              <a:t>Ulaşılmak istenen sonuçları açık bir şekilde ifade etmeli, ancak bunlara nasıl ulaşılacağını ayrıntılı olarak açıklamamalıdır.</a:t>
            </a:r>
          </a:p>
          <a:p>
            <a:r>
              <a:rPr lang="tr-TR" dirty="0" smtClean="0">
                <a:solidFill>
                  <a:srgbClr val="333399"/>
                </a:solidFill>
              </a:rPr>
              <a:t>Hedefler için bir çerçeve çizmelidir.</a:t>
            </a:r>
          </a:p>
          <a:p>
            <a:r>
              <a:rPr lang="tr-TR" dirty="0" smtClean="0">
                <a:solidFill>
                  <a:srgbClr val="333399"/>
                </a:solidFill>
              </a:rPr>
              <a:t>Durum analizi sonuçlarına göre şekillenmelidir.</a:t>
            </a:r>
          </a:p>
          <a:p>
            <a:r>
              <a:rPr lang="tr-TR" dirty="0" smtClean="0">
                <a:solidFill>
                  <a:srgbClr val="333399"/>
                </a:solidFill>
              </a:rPr>
              <a:t>Orta vadeli bir zaman dilimini kapsamalıdır.</a:t>
            </a:r>
          </a:p>
          <a:p>
            <a:r>
              <a:rPr lang="tr-TR" dirty="0" smtClean="0">
                <a:solidFill>
                  <a:srgbClr val="333399"/>
                </a:solidFill>
              </a:rPr>
              <a:t>Önemli dışsal değişiklikler olmadığı sürece </a:t>
            </a:r>
            <a:r>
              <a:rPr lang="tr-TR" b="1" dirty="0" smtClean="0">
                <a:solidFill>
                  <a:srgbClr val="333399"/>
                </a:solidFill>
              </a:rPr>
              <a:t>değiştirilmemelidir.</a:t>
            </a:r>
            <a:endParaRPr lang="tr-TR" b="1" dirty="0">
              <a:solidFill>
                <a:srgbClr val="333399"/>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620688"/>
            <a:ext cx="7890080" cy="1152128"/>
          </a:xfrm>
        </p:spPr>
        <p:txBody>
          <a:bodyPr/>
          <a:lstStyle/>
          <a:p>
            <a:r>
              <a:rPr lang="tr-TR" dirty="0" smtClean="0">
                <a:solidFill>
                  <a:srgbClr val="CC3399"/>
                </a:solidFill>
              </a:rPr>
              <a:t>Stratejik hedefler,</a:t>
            </a:r>
            <a:endParaRPr lang="tr-TR" dirty="0">
              <a:solidFill>
                <a:srgbClr val="CC3399"/>
              </a:solidFill>
            </a:endParaRPr>
          </a:p>
        </p:txBody>
      </p:sp>
      <p:sp>
        <p:nvSpPr>
          <p:cNvPr id="3" name="2 İçerik Yer Tutucusu"/>
          <p:cNvSpPr>
            <a:spLocks noGrp="1"/>
          </p:cNvSpPr>
          <p:nvPr>
            <p:ph idx="1"/>
          </p:nvPr>
        </p:nvSpPr>
        <p:spPr>
          <a:xfrm>
            <a:off x="611560" y="2132856"/>
            <a:ext cx="8322128" cy="4115544"/>
          </a:xfrm>
        </p:spPr>
        <p:txBody>
          <a:bodyPr/>
          <a:lstStyle/>
          <a:p>
            <a:r>
              <a:rPr lang="tr-TR" dirty="0" smtClean="0">
                <a:solidFill>
                  <a:srgbClr val="333399"/>
                </a:solidFill>
              </a:rPr>
              <a:t>Yeterince açık ve anlaşılabilir ayrıntıda olmalıdır.</a:t>
            </a:r>
          </a:p>
          <a:p>
            <a:r>
              <a:rPr lang="tr-TR" dirty="0" smtClean="0">
                <a:solidFill>
                  <a:srgbClr val="333399"/>
                </a:solidFill>
              </a:rPr>
              <a:t>Ölçülebilir olmalıdır.</a:t>
            </a:r>
          </a:p>
          <a:p>
            <a:r>
              <a:rPr lang="tr-TR" dirty="0" smtClean="0">
                <a:solidFill>
                  <a:srgbClr val="333399"/>
                </a:solidFill>
              </a:rPr>
              <a:t>İddialı olmalı, fakat imkansız olmamalıdır.</a:t>
            </a:r>
          </a:p>
          <a:p>
            <a:r>
              <a:rPr lang="tr-TR" dirty="0" smtClean="0">
                <a:solidFill>
                  <a:srgbClr val="333399"/>
                </a:solidFill>
              </a:rPr>
              <a:t>Sonuca odaklanmış olmalıdır.</a:t>
            </a:r>
          </a:p>
          <a:p>
            <a:r>
              <a:rPr lang="tr-TR" dirty="0" smtClean="0">
                <a:solidFill>
                  <a:srgbClr val="333399"/>
                </a:solidFill>
              </a:rPr>
              <a:t>Zaman çerçevesi belli olmalıdır.</a:t>
            </a:r>
            <a:endParaRPr lang="tr-TR" dirty="0">
              <a:solidFill>
                <a:srgbClr val="3333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pPr eaLnBrk="1" hangingPunct="1">
              <a:defRPr/>
            </a:pPr>
            <a:r>
              <a:rPr lang="tr-TR" b="1" dirty="0">
                <a:solidFill>
                  <a:srgbClr val="0000CC"/>
                </a:solidFill>
              </a:rPr>
              <a:t>Girdi Esaslı Bütçeleme</a:t>
            </a:r>
          </a:p>
        </p:txBody>
      </p:sp>
      <p:sp>
        <p:nvSpPr>
          <p:cNvPr id="11267" name="Rectangle 3"/>
          <p:cNvSpPr>
            <a:spLocks noGrp="1" noChangeArrowheads="1"/>
          </p:cNvSpPr>
          <p:nvPr>
            <p:ph type="body" idx="1"/>
          </p:nvPr>
        </p:nvSpPr>
        <p:spPr>
          <a:xfrm>
            <a:off x="827584" y="1447800"/>
            <a:ext cx="7776864" cy="4800600"/>
          </a:xfrm>
        </p:spPr>
        <p:txBody>
          <a:bodyPr/>
          <a:lstStyle/>
          <a:p>
            <a:pPr eaLnBrk="1" hangingPunct="1">
              <a:buFontTx/>
              <a:buNone/>
            </a:pPr>
            <a:endParaRPr lang="tr-TR" dirty="0" smtClean="0">
              <a:solidFill>
                <a:srgbClr val="0000CC"/>
              </a:solidFill>
            </a:endParaRPr>
          </a:p>
          <a:p>
            <a:pPr eaLnBrk="1" hangingPunct="1">
              <a:buFontTx/>
              <a:buNone/>
            </a:pPr>
            <a:r>
              <a:rPr lang="tr-TR" b="1" dirty="0" smtClean="0">
                <a:solidFill>
                  <a:srgbClr val="002060"/>
                </a:solidFill>
              </a:rPr>
              <a:t>   </a:t>
            </a:r>
            <a:r>
              <a:rPr lang="tr-TR" b="1" u="sng" dirty="0" smtClean="0">
                <a:solidFill>
                  <a:srgbClr val="002060"/>
                </a:solidFill>
              </a:rPr>
              <a:t>Planlanan Harcama</a:t>
            </a:r>
            <a:r>
              <a:rPr lang="tr-TR" b="1" dirty="0" smtClean="0">
                <a:solidFill>
                  <a:srgbClr val="002060"/>
                </a:solidFill>
              </a:rPr>
              <a:t>           </a:t>
            </a:r>
            <a:r>
              <a:rPr lang="tr-TR" b="1" u="sng" dirty="0" smtClean="0">
                <a:solidFill>
                  <a:srgbClr val="002060"/>
                </a:solidFill>
              </a:rPr>
              <a:t>  TL</a:t>
            </a:r>
          </a:p>
          <a:p>
            <a:pPr eaLnBrk="1" hangingPunct="1">
              <a:buFontTx/>
              <a:buNone/>
            </a:pPr>
            <a:r>
              <a:rPr lang="tr-TR" dirty="0" smtClean="0">
                <a:solidFill>
                  <a:srgbClr val="002060"/>
                </a:solidFill>
              </a:rPr>
              <a:t>    Personel Giderleri                100</a:t>
            </a:r>
          </a:p>
          <a:p>
            <a:pPr eaLnBrk="1" hangingPunct="1">
              <a:buFontTx/>
              <a:buNone/>
            </a:pPr>
            <a:r>
              <a:rPr lang="tr-TR" dirty="0" smtClean="0">
                <a:solidFill>
                  <a:srgbClr val="002060"/>
                </a:solidFill>
              </a:rPr>
              <a:t>	  Mal ve Hizmet Alımları          500</a:t>
            </a:r>
          </a:p>
          <a:p>
            <a:pPr eaLnBrk="1" hangingPunct="1">
              <a:buFontTx/>
              <a:buNone/>
            </a:pPr>
            <a:r>
              <a:rPr lang="tr-TR" dirty="0" smtClean="0">
                <a:solidFill>
                  <a:srgbClr val="002060"/>
                </a:solidFill>
              </a:rPr>
              <a:t>	  Diğer Giderler                    </a:t>
            </a:r>
            <a:r>
              <a:rPr lang="tr-TR" u="sng" dirty="0" smtClean="0">
                <a:solidFill>
                  <a:srgbClr val="002060"/>
                </a:solidFill>
              </a:rPr>
              <a:t> 150</a:t>
            </a:r>
          </a:p>
          <a:p>
            <a:pPr eaLnBrk="1" hangingPunct="1">
              <a:buFontTx/>
              <a:buNone/>
            </a:pPr>
            <a:r>
              <a:rPr lang="tr-TR" b="1" dirty="0" smtClean="0">
                <a:solidFill>
                  <a:srgbClr val="002060"/>
                </a:solidFill>
              </a:rPr>
              <a:t>   Toplam Kaynak İhtiyacı      750</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706090"/>
          </a:xfrm>
        </p:spPr>
        <p:txBody>
          <a:bodyPr>
            <a:normAutofit/>
          </a:bodyPr>
          <a:lstStyle/>
          <a:p>
            <a:r>
              <a:rPr lang="tr-TR" sz="3600" b="1" dirty="0" err="1" smtClean="0">
                <a:solidFill>
                  <a:srgbClr val="CC3399"/>
                </a:solidFill>
              </a:rPr>
              <a:t>Strjk</a:t>
            </a:r>
            <a:r>
              <a:rPr lang="tr-TR" sz="3600" b="1" dirty="0" smtClean="0">
                <a:solidFill>
                  <a:srgbClr val="CC3399"/>
                </a:solidFill>
              </a:rPr>
              <a:t> Amaç-Hedef örnekleri</a:t>
            </a:r>
            <a:endParaRPr lang="tr-TR" sz="3600" b="1" dirty="0">
              <a:solidFill>
                <a:srgbClr val="CC3399"/>
              </a:solidFill>
            </a:endParaRPr>
          </a:p>
        </p:txBody>
      </p:sp>
      <p:sp>
        <p:nvSpPr>
          <p:cNvPr id="3" name="2 İçerik Yer Tutucusu"/>
          <p:cNvSpPr>
            <a:spLocks noGrp="1"/>
          </p:cNvSpPr>
          <p:nvPr>
            <p:ph idx="1"/>
          </p:nvPr>
        </p:nvSpPr>
        <p:spPr>
          <a:xfrm>
            <a:off x="539552" y="1052736"/>
            <a:ext cx="8394136" cy="5805264"/>
          </a:xfrm>
        </p:spPr>
        <p:txBody>
          <a:bodyPr>
            <a:normAutofit fontScale="85000" lnSpcReduction="10000"/>
          </a:bodyPr>
          <a:lstStyle/>
          <a:p>
            <a:pPr algn="just"/>
            <a:r>
              <a:rPr lang="tr-TR" b="1" dirty="0" smtClean="0">
                <a:solidFill>
                  <a:srgbClr val="C00000"/>
                </a:solidFill>
              </a:rPr>
              <a:t>AMAÇ:</a:t>
            </a:r>
            <a:r>
              <a:rPr lang="tr-TR" b="1" dirty="0" smtClean="0">
                <a:solidFill>
                  <a:srgbClr val="333399"/>
                </a:solidFill>
              </a:rPr>
              <a:t> Yol ağımız üzerindeki trafik güvenliğini sürekli olarak artırmak.</a:t>
            </a:r>
          </a:p>
          <a:p>
            <a:pPr algn="just"/>
            <a:r>
              <a:rPr lang="tr-TR" b="1" dirty="0" smtClean="0">
                <a:solidFill>
                  <a:srgbClr val="C00000"/>
                </a:solidFill>
              </a:rPr>
              <a:t>Hedef 1:</a:t>
            </a:r>
            <a:r>
              <a:rPr lang="tr-TR" b="1" dirty="0" smtClean="0">
                <a:solidFill>
                  <a:srgbClr val="333399"/>
                </a:solidFill>
              </a:rPr>
              <a:t> </a:t>
            </a:r>
            <a:r>
              <a:rPr lang="tr-TR" dirty="0" smtClean="0">
                <a:solidFill>
                  <a:srgbClr val="333399"/>
                </a:solidFill>
              </a:rPr>
              <a:t>2020 yılına kadar yol ağımızda kar ve buzla mücadele uygun malzeme ve çağdaş ekipman kullanılarak yapılacaktır.</a:t>
            </a:r>
          </a:p>
          <a:p>
            <a:pPr algn="just"/>
            <a:r>
              <a:rPr lang="tr-TR" b="1" dirty="0" smtClean="0">
                <a:solidFill>
                  <a:srgbClr val="C00000"/>
                </a:solidFill>
              </a:rPr>
              <a:t>Hedef 2: </a:t>
            </a:r>
            <a:r>
              <a:rPr lang="tr-TR" dirty="0" smtClean="0">
                <a:solidFill>
                  <a:srgbClr val="333399"/>
                </a:solidFill>
              </a:rPr>
              <a:t>Yol bakım, onarım ve trafik güvenliği hizmetlerinin standartları her mevsimde konforlu ve güvenli ulaşımı sağlayacak şekilde yükseltilerek 5 yıl içerisinde müşteri memnuniyeti %20 artırılacaktır.</a:t>
            </a:r>
          </a:p>
          <a:p>
            <a:pPr algn="just"/>
            <a:r>
              <a:rPr lang="tr-TR" b="1" dirty="0" smtClean="0">
                <a:solidFill>
                  <a:srgbClr val="C00000"/>
                </a:solidFill>
              </a:rPr>
              <a:t>Hedef 3: </a:t>
            </a:r>
            <a:r>
              <a:rPr lang="tr-TR" dirty="0" smtClean="0">
                <a:solidFill>
                  <a:srgbClr val="333399"/>
                </a:solidFill>
              </a:rPr>
              <a:t>Karayollarından kaynaklanan ölümlü ve yaralanmalı kazalar 5 yıl içerisinde %40 azaltılacaktır</a:t>
            </a:r>
            <a:r>
              <a:rPr lang="tr-TR" dirty="0" smtClean="0"/>
              <a:t>.</a:t>
            </a:r>
          </a:p>
          <a:p>
            <a:pPr>
              <a:buNone/>
            </a:pPr>
            <a:r>
              <a:rPr lang="tr-TR" i="1" dirty="0" smtClean="0"/>
              <a:t>   </a:t>
            </a:r>
          </a:p>
          <a:p>
            <a:pPr>
              <a:buNone/>
            </a:pPr>
            <a:r>
              <a:rPr lang="tr-TR" i="1" dirty="0" smtClean="0"/>
              <a:t>(Karayolları Genel Müdürlüğü Stratejik Planı 2006-2010)</a:t>
            </a:r>
          </a:p>
          <a:p>
            <a:pPr>
              <a:buNone/>
            </a:pPr>
            <a:r>
              <a:rPr lang="tr-TR" i="1" dirty="0" smtClean="0"/>
              <a:t>                                                                              </a:t>
            </a:r>
            <a:r>
              <a:rPr lang="tr-TR" b="1" i="1" dirty="0" smtClean="0"/>
              <a:t>./..</a:t>
            </a:r>
            <a:endParaRPr lang="tr-TR" b="1"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0"/>
            <a:ext cx="7962088" cy="202034"/>
          </a:xfrm>
        </p:spPr>
        <p:txBody>
          <a:bodyPr>
            <a:normAutofit fontScale="90000"/>
          </a:bodyPr>
          <a:lstStyle/>
          <a:p>
            <a:endParaRPr lang="tr-TR" dirty="0"/>
          </a:p>
        </p:txBody>
      </p:sp>
      <p:sp>
        <p:nvSpPr>
          <p:cNvPr id="3" name="2 İçerik Yer Tutucusu"/>
          <p:cNvSpPr>
            <a:spLocks noGrp="1"/>
          </p:cNvSpPr>
          <p:nvPr>
            <p:ph idx="1"/>
          </p:nvPr>
        </p:nvSpPr>
        <p:spPr>
          <a:xfrm>
            <a:off x="539552" y="332656"/>
            <a:ext cx="8424936" cy="6525344"/>
          </a:xfrm>
        </p:spPr>
        <p:txBody>
          <a:bodyPr>
            <a:normAutofit fontScale="62500" lnSpcReduction="20000"/>
          </a:bodyPr>
          <a:lstStyle/>
          <a:p>
            <a:pPr algn="just"/>
            <a:r>
              <a:rPr lang="tr-TR" sz="4200" b="1" dirty="0" smtClean="0">
                <a:solidFill>
                  <a:srgbClr val="C00000"/>
                </a:solidFill>
              </a:rPr>
              <a:t>AMAÇ: </a:t>
            </a:r>
            <a:r>
              <a:rPr lang="tr-TR" sz="4200" b="1" dirty="0" smtClean="0">
                <a:solidFill>
                  <a:srgbClr val="333399"/>
                </a:solidFill>
              </a:rPr>
              <a:t>Uluslararası temasın olduğu yerlerde sağlık denetimlerini standartlara uygun, etkin ve eksiksiz olarak yerine getirmek</a:t>
            </a:r>
          </a:p>
          <a:p>
            <a:pPr algn="just"/>
            <a:r>
              <a:rPr lang="tr-TR" sz="4200" b="1" dirty="0" smtClean="0">
                <a:solidFill>
                  <a:srgbClr val="333399"/>
                </a:solidFill>
              </a:rPr>
              <a:t>Hedef 1:</a:t>
            </a:r>
            <a:r>
              <a:rPr lang="tr-TR" sz="4200" dirty="0" smtClean="0">
                <a:solidFill>
                  <a:srgbClr val="333399"/>
                </a:solidFill>
              </a:rPr>
              <a:t> Bütün limanlarımıza gelen gemilerde uygulanan pratika işlemlerinin standartlara uygun olarak yapılma oranı 2009 yılı sonuna kadar %99’a çıkarılacaktır.</a:t>
            </a:r>
          </a:p>
          <a:p>
            <a:pPr algn="just"/>
            <a:r>
              <a:rPr lang="tr-TR" sz="4200" b="1" dirty="0" smtClean="0">
                <a:solidFill>
                  <a:srgbClr val="333399"/>
                </a:solidFill>
              </a:rPr>
              <a:t>Hedef 2:</a:t>
            </a:r>
            <a:r>
              <a:rPr lang="tr-TR" sz="4200" dirty="0" smtClean="0">
                <a:solidFill>
                  <a:srgbClr val="333399"/>
                </a:solidFill>
              </a:rPr>
              <a:t> Bütün limanlarımıza gelen gemilerde uygulanan sağlık denetimi ve </a:t>
            </a:r>
            <a:r>
              <a:rPr lang="tr-TR" sz="4200" dirty="0" err="1" smtClean="0">
                <a:solidFill>
                  <a:srgbClr val="333399"/>
                </a:solidFill>
              </a:rPr>
              <a:t>patenta</a:t>
            </a:r>
            <a:r>
              <a:rPr lang="tr-TR" sz="4200" dirty="0" smtClean="0">
                <a:solidFill>
                  <a:srgbClr val="333399"/>
                </a:solidFill>
              </a:rPr>
              <a:t> işlemlerinin standartlara uygun olarak yapılma oranı 2009 yılı sonuna kadar %99’a çıkarılacaktır.</a:t>
            </a:r>
          </a:p>
          <a:p>
            <a:pPr algn="just"/>
            <a:r>
              <a:rPr lang="tr-TR" sz="4200" b="1" dirty="0" smtClean="0">
                <a:solidFill>
                  <a:srgbClr val="333399"/>
                </a:solidFill>
              </a:rPr>
              <a:t>Hedef 3:</a:t>
            </a:r>
            <a:r>
              <a:rPr lang="tr-TR" sz="4200" dirty="0" smtClean="0">
                <a:solidFill>
                  <a:srgbClr val="333399"/>
                </a:solidFill>
              </a:rPr>
              <a:t> Türk Boğazlarını kullanan gemilerde pratika yapılamama oranı 2009 yılı sonuna kadar %5’e indirilecektir.</a:t>
            </a:r>
          </a:p>
          <a:p>
            <a:pPr algn="just"/>
            <a:r>
              <a:rPr lang="tr-TR" sz="4200" b="1" dirty="0" smtClean="0">
                <a:solidFill>
                  <a:srgbClr val="333399"/>
                </a:solidFill>
              </a:rPr>
              <a:t>Hedef 4: </a:t>
            </a:r>
            <a:r>
              <a:rPr lang="tr-TR" sz="4200" dirty="0" smtClean="0">
                <a:solidFill>
                  <a:srgbClr val="333399"/>
                </a:solidFill>
              </a:rPr>
              <a:t>2009 yılı sonuna kadar kara ve hava hudut kapılarında, risk analizleri sonucunda riskli ülkelerden gelen araç ve kişilerin denetimi %99 oranında yapılacaktır.</a:t>
            </a:r>
          </a:p>
          <a:p>
            <a:r>
              <a:rPr lang="tr-TR" i="1" dirty="0" smtClean="0"/>
              <a:t>(Hudut ve Sahiller Sağlık Genel Müdürlüğü Stratejik Planı 2005-2009)</a:t>
            </a:r>
            <a:endParaRPr lang="tr-T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116632"/>
            <a:ext cx="7818072" cy="130026"/>
          </a:xfrm>
        </p:spPr>
        <p:txBody>
          <a:bodyPr>
            <a:normAutofit fontScale="90000"/>
          </a:bodyPr>
          <a:lstStyle/>
          <a:p>
            <a:endParaRPr lang="tr-TR" dirty="0"/>
          </a:p>
        </p:txBody>
      </p:sp>
      <p:sp>
        <p:nvSpPr>
          <p:cNvPr id="3" name="İçerik Yer Tutucusu 2"/>
          <p:cNvSpPr>
            <a:spLocks noGrp="1"/>
          </p:cNvSpPr>
          <p:nvPr>
            <p:ph idx="1"/>
          </p:nvPr>
        </p:nvSpPr>
        <p:spPr>
          <a:xfrm>
            <a:off x="611560" y="332656"/>
            <a:ext cx="8322128" cy="6336704"/>
          </a:xfrm>
        </p:spPr>
        <p:txBody>
          <a:bodyPr>
            <a:normAutofit fontScale="92500"/>
          </a:bodyPr>
          <a:lstStyle/>
          <a:p>
            <a:r>
              <a:rPr lang="tr-TR" sz="2800" b="1" dirty="0" smtClean="0">
                <a:solidFill>
                  <a:srgbClr val="C00000"/>
                </a:solidFill>
              </a:rPr>
              <a:t>AMAÇ:</a:t>
            </a:r>
            <a:r>
              <a:rPr lang="tr-TR" b="1" dirty="0" smtClean="0">
                <a:solidFill>
                  <a:srgbClr val="C00000"/>
                </a:solidFill>
              </a:rPr>
              <a:t> </a:t>
            </a:r>
            <a:r>
              <a:rPr lang="tr-TR" b="1" dirty="0" smtClean="0">
                <a:solidFill>
                  <a:srgbClr val="0070C0"/>
                </a:solidFill>
              </a:rPr>
              <a:t> Sorumluluk alanı genelinde içilecek nitelikte ve kesintisiz kent suyu sağlamak.</a:t>
            </a:r>
          </a:p>
          <a:p>
            <a:r>
              <a:rPr lang="tr-TR" b="1" dirty="0" smtClean="0">
                <a:solidFill>
                  <a:srgbClr val="333399"/>
                </a:solidFill>
              </a:rPr>
              <a:t>Hedef- 1: </a:t>
            </a:r>
            <a:r>
              <a:rPr lang="tr-TR" dirty="0" smtClean="0">
                <a:solidFill>
                  <a:srgbClr val="333399"/>
                </a:solidFill>
              </a:rPr>
              <a:t>Su havzalarını belirlemek, kontrol altına almak,</a:t>
            </a:r>
          </a:p>
          <a:p>
            <a:r>
              <a:rPr lang="tr-TR" b="1" dirty="0" smtClean="0">
                <a:solidFill>
                  <a:srgbClr val="333399"/>
                </a:solidFill>
              </a:rPr>
              <a:t>Hedef- 2:  </a:t>
            </a:r>
            <a:r>
              <a:rPr lang="tr-TR" dirty="0" smtClean="0">
                <a:solidFill>
                  <a:srgbClr val="333399"/>
                </a:solidFill>
              </a:rPr>
              <a:t>Yeni barajlar, göletler ve </a:t>
            </a:r>
            <a:r>
              <a:rPr lang="tr-TR" dirty="0" err="1" smtClean="0">
                <a:solidFill>
                  <a:srgbClr val="333399"/>
                </a:solidFill>
              </a:rPr>
              <a:t>kaptajlar</a:t>
            </a:r>
            <a:r>
              <a:rPr lang="tr-TR" dirty="0" smtClean="0">
                <a:solidFill>
                  <a:srgbClr val="333399"/>
                </a:solidFill>
              </a:rPr>
              <a:t> oluşturmak,</a:t>
            </a:r>
          </a:p>
          <a:p>
            <a:r>
              <a:rPr lang="tr-TR" b="1" dirty="0" smtClean="0">
                <a:solidFill>
                  <a:srgbClr val="333399"/>
                </a:solidFill>
              </a:rPr>
              <a:t>Hedef- 3: </a:t>
            </a:r>
            <a:r>
              <a:rPr lang="tr-TR" dirty="0" smtClean="0">
                <a:solidFill>
                  <a:srgbClr val="333399"/>
                </a:solidFill>
              </a:rPr>
              <a:t>İçme suyu şebekesini yenilemek,</a:t>
            </a:r>
          </a:p>
          <a:p>
            <a:r>
              <a:rPr lang="tr-TR" b="1" dirty="0" smtClean="0">
                <a:solidFill>
                  <a:srgbClr val="333399"/>
                </a:solidFill>
              </a:rPr>
              <a:t>Hedef- 4: </a:t>
            </a:r>
            <a:r>
              <a:rPr lang="tr-TR" dirty="0" smtClean="0">
                <a:solidFill>
                  <a:srgbClr val="333399"/>
                </a:solidFill>
              </a:rPr>
              <a:t>Kayıp ve kaçakları kontrol altına almak,</a:t>
            </a:r>
          </a:p>
          <a:p>
            <a:r>
              <a:rPr lang="tr-TR" b="1" dirty="0" smtClean="0">
                <a:solidFill>
                  <a:srgbClr val="333399"/>
                </a:solidFill>
              </a:rPr>
              <a:t>Hedef- 5: </a:t>
            </a:r>
            <a:r>
              <a:rPr lang="tr-TR" dirty="0" smtClean="0">
                <a:solidFill>
                  <a:srgbClr val="333399"/>
                </a:solidFill>
              </a:rPr>
              <a:t>Su arıtma ve klorlama sistemleri oluşturmak,</a:t>
            </a:r>
            <a:endParaRPr lang="tr-TR" b="1" dirty="0" smtClean="0">
              <a:solidFill>
                <a:srgbClr val="333399"/>
              </a:solidFill>
            </a:endParaRPr>
          </a:p>
          <a:p>
            <a:r>
              <a:rPr lang="tr-TR" b="1" dirty="0" smtClean="0">
                <a:solidFill>
                  <a:srgbClr val="333399"/>
                </a:solidFill>
              </a:rPr>
              <a:t>Hedef- 6: </a:t>
            </a:r>
            <a:r>
              <a:rPr lang="tr-TR" dirty="0" smtClean="0">
                <a:solidFill>
                  <a:srgbClr val="333399"/>
                </a:solidFill>
              </a:rPr>
              <a:t>İçme ve kullanma suyu konusunda tüketici bilincini geliştirmek….. </a:t>
            </a:r>
            <a:endParaRPr lang="tr-TR" b="1" dirty="0">
              <a:solidFill>
                <a:srgbClr val="333399"/>
              </a:solidFill>
            </a:endParaRPr>
          </a:p>
        </p:txBody>
      </p:sp>
    </p:spTree>
    <p:extLst>
      <p:ext uri="{BB962C8B-B14F-4D97-AF65-F5344CB8AC3E}">
        <p14:creationId xmlns:p14="http://schemas.microsoft.com/office/powerpoint/2010/main" val="41663276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58018"/>
          </a:xfrm>
        </p:spPr>
        <p:txBody>
          <a:bodyPr>
            <a:normAutofit fontScale="90000"/>
          </a:bodyPr>
          <a:lstStyle/>
          <a:p>
            <a:endParaRPr lang="tr-TR" dirty="0"/>
          </a:p>
        </p:txBody>
      </p:sp>
      <p:sp>
        <p:nvSpPr>
          <p:cNvPr id="3" name="İçerik Yer Tutucusu 2"/>
          <p:cNvSpPr>
            <a:spLocks noGrp="1"/>
          </p:cNvSpPr>
          <p:nvPr>
            <p:ph idx="1"/>
          </p:nvPr>
        </p:nvSpPr>
        <p:spPr>
          <a:xfrm>
            <a:off x="611560" y="476672"/>
            <a:ext cx="8208912" cy="5832648"/>
          </a:xfrm>
        </p:spPr>
        <p:txBody>
          <a:bodyPr>
            <a:normAutofit/>
          </a:bodyPr>
          <a:lstStyle/>
          <a:p>
            <a:r>
              <a:rPr lang="tr-TR" sz="2800" b="1" dirty="0" smtClean="0">
                <a:solidFill>
                  <a:srgbClr val="990033"/>
                </a:solidFill>
              </a:rPr>
              <a:t>AMAÇ:  </a:t>
            </a:r>
            <a:r>
              <a:rPr lang="tr-TR" sz="2800" b="1" dirty="0" smtClean="0">
                <a:solidFill>
                  <a:srgbClr val="0070C0"/>
                </a:solidFill>
              </a:rPr>
              <a:t>Kent genelinde yeşil dokuyu artırmak;  kişi başına yeşil alanı …m2 ye çıkarmak.</a:t>
            </a:r>
          </a:p>
          <a:p>
            <a:r>
              <a:rPr lang="tr-TR" sz="2800" b="1" dirty="0" smtClean="0">
                <a:solidFill>
                  <a:srgbClr val="333399"/>
                </a:solidFill>
              </a:rPr>
              <a:t>Hedef- 1: </a:t>
            </a:r>
            <a:r>
              <a:rPr lang="tr-TR" sz="2800" dirty="0" smtClean="0">
                <a:solidFill>
                  <a:srgbClr val="333399"/>
                </a:solidFill>
              </a:rPr>
              <a:t>Mevcut yeşil alanları ıslah etmek, geliştirmek,</a:t>
            </a:r>
          </a:p>
          <a:p>
            <a:r>
              <a:rPr lang="tr-TR" sz="2800" b="1" dirty="0" smtClean="0">
                <a:solidFill>
                  <a:srgbClr val="333399"/>
                </a:solidFill>
              </a:rPr>
              <a:t>Hedef- 2: </a:t>
            </a:r>
            <a:r>
              <a:rPr lang="tr-TR" sz="2800" dirty="0" smtClean="0">
                <a:solidFill>
                  <a:srgbClr val="333399"/>
                </a:solidFill>
              </a:rPr>
              <a:t>Yeni, mahalle/semt parkları yapmak,</a:t>
            </a:r>
          </a:p>
          <a:p>
            <a:r>
              <a:rPr lang="tr-TR" sz="2800" b="1" dirty="0" smtClean="0">
                <a:solidFill>
                  <a:srgbClr val="333399"/>
                </a:solidFill>
              </a:rPr>
              <a:t>Hedef- 3: </a:t>
            </a:r>
            <a:r>
              <a:rPr lang="tr-TR" sz="2800" dirty="0" smtClean="0">
                <a:solidFill>
                  <a:srgbClr val="333399"/>
                </a:solidFill>
              </a:rPr>
              <a:t>Yol kenarlarını ve orta refüjlerini yeşillendirmek, ağaçlandırmak, çiçeklendirmek,</a:t>
            </a:r>
          </a:p>
          <a:p>
            <a:r>
              <a:rPr lang="tr-TR" sz="2800" b="1" dirty="0" smtClean="0">
                <a:solidFill>
                  <a:srgbClr val="333399"/>
                </a:solidFill>
              </a:rPr>
              <a:t>Hedef- 4: </a:t>
            </a:r>
            <a:r>
              <a:rPr lang="tr-TR" sz="2800" dirty="0" smtClean="0">
                <a:solidFill>
                  <a:srgbClr val="333399"/>
                </a:solidFill>
              </a:rPr>
              <a:t>Kent ormanı ve koruluklar oluşturmak,</a:t>
            </a:r>
          </a:p>
          <a:p>
            <a:r>
              <a:rPr lang="tr-TR" sz="2800" b="1" dirty="0" smtClean="0">
                <a:solidFill>
                  <a:srgbClr val="333399"/>
                </a:solidFill>
              </a:rPr>
              <a:t>Hedef- 5: </a:t>
            </a:r>
            <a:r>
              <a:rPr lang="tr-TR" sz="2800" dirty="0" smtClean="0">
                <a:solidFill>
                  <a:srgbClr val="333399"/>
                </a:solidFill>
              </a:rPr>
              <a:t>Halkın ağaç sevgisi ve yeşil alanı koruma bilincini geliştirmek.</a:t>
            </a:r>
          </a:p>
          <a:p>
            <a:r>
              <a:rPr lang="tr-TR" sz="2800" b="1" dirty="0" smtClean="0">
                <a:solidFill>
                  <a:srgbClr val="333399"/>
                </a:solidFill>
              </a:rPr>
              <a:t>Hedef- 6: </a:t>
            </a:r>
            <a:r>
              <a:rPr lang="tr-TR" sz="2800" dirty="0" smtClean="0">
                <a:solidFill>
                  <a:srgbClr val="333399"/>
                </a:solidFill>
              </a:rPr>
              <a:t> Yeşil alanların bakımını yapmak, düzenli sulanmalarını sağlamak…..</a:t>
            </a:r>
            <a:endParaRPr lang="tr-TR" sz="2800" dirty="0">
              <a:solidFill>
                <a:srgbClr val="333399"/>
              </a:solidFill>
            </a:endParaRPr>
          </a:p>
        </p:txBody>
      </p:sp>
    </p:spTree>
    <p:extLst>
      <p:ext uri="{BB962C8B-B14F-4D97-AF65-F5344CB8AC3E}">
        <p14:creationId xmlns:p14="http://schemas.microsoft.com/office/powerpoint/2010/main" val="367723062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a:xfrm>
            <a:off x="971600" y="274638"/>
            <a:ext cx="7715200" cy="944562"/>
          </a:xfrm>
        </p:spPr>
        <p:txBody>
          <a:bodyPr>
            <a:normAutofit/>
          </a:bodyPr>
          <a:lstStyle/>
          <a:p>
            <a:pPr eaLnBrk="1" hangingPunct="1">
              <a:defRPr/>
            </a:pPr>
            <a:r>
              <a:rPr lang="tr-TR" sz="3200" dirty="0">
                <a:solidFill>
                  <a:srgbClr val="CC0066"/>
                </a:solidFill>
              </a:rPr>
              <a:t>STRATEJİK PLANIN </a:t>
            </a:r>
            <a:r>
              <a:rPr lang="tr-TR" sz="3200" dirty="0" smtClean="0">
                <a:solidFill>
                  <a:srgbClr val="CC0066"/>
                </a:solidFill>
              </a:rPr>
              <a:t>GÜNCELLENMESİ </a:t>
            </a:r>
            <a:r>
              <a:rPr lang="tr-TR" sz="3200" dirty="0">
                <a:solidFill>
                  <a:srgbClr val="CC0066"/>
                </a:solidFill>
              </a:rPr>
              <a:t>-1-</a:t>
            </a:r>
          </a:p>
        </p:txBody>
      </p:sp>
      <p:sp>
        <p:nvSpPr>
          <p:cNvPr id="28675" name="Rectangle 3"/>
          <p:cNvSpPr>
            <a:spLocks noGrp="1" noChangeArrowheads="1"/>
          </p:cNvSpPr>
          <p:nvPr>
            <p:ph type="body" idx="1"/>
          </p:nvPr>
        </p:nvSpPr>
        <p:spPr>
          <a:xfrm>
            <a:off x="611560" y="1340768"/>
            <a:ext cx="8064896" cy="5136232"/>
          </a:xfrm>
        </p:spPr>
        <p:txBody>
          <a:bodyPr>
            <a:normAutofit lnSpcReduction="10000"/>
          </a:bodyPr>
          <a:lstStyle/>
          <a:p>
            <a:pPr algn="just" eaLnBrk="1" hangingPunct="1">
              <a:defRPr/>
            </a:pPr>
            <a:r>
              <a:rPr lang="tr-TR" altLang="ko-KR" sz="3600" b="1" dirty="0">
                <a:solidFill>
                  <a:srgbClr val="002060"/>
                </a:solidFill>
              </a:rPr>
              <a:t>Stratejik planlar </a:t>
            </a:r>
            <a:r>
              <a:rPr lang="tr-TR" altLang="ko-KR" sz="3600" b="1" u="sng" dirty="0">
                <a:solidFill>
                  <a:srgbClr val="333399"/>
                </a:solidFill>
              </a:rPr>
              <a:t>en az iki yıl </a:t>
            </a:r>
            <a:r>
              <a:rPr lang="tr-TR" altLang="ko-KR" sz="3600" b="1" u="sng" dirty="0" smtClean="0">
                <a:solidFill>
                  <a:srgbClr val="333399"/>
                </a:solidFill>
              </a:rPr>
              <a:t>uygulandıktan </a:t>
            </a:r>
            <a:r>
              <a:rPr lang="tr-TR" altLang="ko-KR" sz="3600" b="1" u="sng" dirty="0">
                <a:solidFill>
                  <a:srgbClr val="333399"/>
                </a:solidFill>
              </a:rPr>
              <a:t>sonra </a:t>
            </a:r>
            <a:r>
              <a:rPr lang="tr-TR" altLang="ko-KR" sz="3600" b="1" dirty="0">
                <a:solidFill>
                  <a:srgbClr val="002060"/>
                </a:solidFill>
              </a:rPr>
              <a:t>stratejik planın kalan süresi için </a:t>
            </a:r>
            <a:r>
              <a:rPr lang="tr-TR" altLang="ko-KR" sz="3600" b="1" u="sng" dirty="0">
                <a:solidFill>
                  <a:srgbClr val="333399"/>
                </a:solidFill>
              </a:rPr>
              <a:t>güncelleştirilebilir</a:t>
            </a:r>
            <a:r>
              <a:rPr lang="tr-TR" altLang="ko-KR" sz="3600" b="1" dirty="0">
                <a:solidFill>
                  <a:srgbClr val="002060"/>
                </a:solidFill>
              </a:rPr>
              <a:t>.</a:t>
            </a:r>
          </a:p>
          <a:p>
            <a:pPr algn="just" eaLnBrk="1" hangingPunct="1">
              <a:defRPr/>
            </a:pPr>
            <a:r>
              <a:rPr lang="tr-TR" altLang="ko-KR" sz="3600" b="1" dirty="0">
                <a:solidFill>
                  <a:srgbClr val="333399"/>
                </a:solidFill>
              </a:rPr>
              <a:t>Güncelleştirme,</a:t>
            </a:r>
            <a:r>
              <a:rPr lang="tr-TR" altLang="ko-KR" sz="3600" b="1" dirty="0">
                <a:solidFill>
                  <a:srgbClr val="002060"/>
                </a:solidFill>
              </a:rPr>
              <a:t> stratejik planın misyon, vizyon ve amaçları değiştirilmeden, hedeflerde yapılan nicel değişikliklerdir.</a:t>
            </a:r>
          </a:p>
          <a:p>
            <a:pPr eaLnBrk="1" hangingPunct="1">
              <a:buFont typeface="Wingdings" pitchFamily="2" charset="2"/>
              <a:buNone/>
              <a:defRPr/>
            </a:pPr>
            <a:r>
              <a:rPr lang="tr-TR" sz="3600" b="1" dirty="0">
                <a:solidFill>
                  <a:schemeClr val="folHlink"/>
                </a:solidFill>
              </a:rPr>
              <a:t>  </a:t>
            </a:r>
            <a:r>
              <a:rPr lang="tr-TR" b="1" i="1" dirty="0" smtClean="0">
                <a:solidFill>
                  <a:schemeClr val="hlink"/>
                </a:solidFill>
              </a:rPr>
              <a:t>(</a:t>
            </a:r>
            <a:r>
              <a:rPr lang="tr-TR" b="1" i="1" dirty="0" err="1">
                <a:solidFill>
                  <a:schemeClr val="hlink"/>
                </a:solidFill>
              </a:rPr>
              <a:t>Stj</a:t>
            </a:r>
            <a:r>
              <a:rPr lang="tr-TR" b="1" i="1" dirty="0">
                <a:solidFill>
                  <a:schemeClr val="hlink"/>
                </a:solidFill>
              </a:rPr>
              <a:t>. </a:t>
            </a:r>
            <a:r>
              <a:rPr lang="tr-TR" b="1" i="1" dirty="0" err="1">
                <a:solidFill>
                  <a:schemeClr val="hlink"/>
                </a:solidFill>
              </a:rPr>
              <a:t>Pln</a:t>
            </a:r>
            <a:r>
              <a:rPr lang="tr-TR" b="1" i="1" dirty="0">
                <a:solidFill>
                  <a:schemeClr val="hlink"/>
                </a:solidFill>
              </a:rPr>
              <a:t>. Usul ve Esaslar Hak. Yön.  Md.7/2)</a:t>
            </a:r>
            <a:endParaRPr lang="tr-TR" sz="3600" b="1" i="1" dirty="0">
              <a:solidFill>
                <a:schemeClr val="folHlink"/>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611560" y="1124744"/>
            <a:ext cx="8303840" cy="5580856"/>
          </a:xfrm>
        </p:spPr>
        <p:txBody>
          <a:bodyPr>
            <a:normAutofit lnSpcReduction="10000"/>
          </a:bodyPr>
          <a:lstStyle/>
          <a:p>
            <a:pPr eaLnBrk="1" hangingPunct="1">
              <a:buFont typeface="Wingdings" pitchFamily="2" charset="2"/>
              <a:buNone/>
              <a:defRPr/>
            </a:pPr>
            <a:r>
              <a:rPr lang="tr-TR" altLang="ko-KR" dirty="0"/>
              <a:t>	</a:t>
            </a:r>
            <a:r>
              <a:rPr lang="tr-TR" altLang="ko-KR" sz="3600" b="1" dirty="0">
                <a:solidFill>
                  <a:srgbClr val="002060"/>
                </a:solidFill>
              </a:rPr>
              <a:t>Ayrıca</a:t>
            </a:r>
            <a:r>
              <a:rPr lang="tr-TR" altLang="ko-KR" sz="3600" b="1" dirty="0" smtClean="0">
                <a:solidFill>
                  <a:srgbClr val="002060"/>
                </a:solidFill>
              </a:rPr>
              <a:t>;</a:t>
            </a:r>
          </a:p>
          <a:p>
            <a:pPr algn="just"/>
            <a:r>
              <a:rPr lang="tr-TR" dirty="0" smtClean="0">
                <a:solidFill>
                  <a:srgbClr val="002060"/>
                </a:solidFill>
              </a:rPr>
              <a:t>Doğal afet, tehlikeli salgın hastalıklar veya ağır ekonomik bunalımların vuku bulması hallerinde,</a:t>
            </a:r>
          </a:p>
          <a:p>
            <a:pPr algn="just"/>
            <a:r>
              <a:rPr lang="tr-TR" dirty="0" smtClean="0">
                <a:solidFill>
                  <a:srgbClr val="002060"/>
                </a:solidFill>
              </a:rPr>
              <a:t>Görev, yetki ve sorumluluklarını düzenleyen mevzuatta değişiklik olması hâlinde, </a:t>
            </a:r>
          </a:p>
          <a:p>
            <a:pPr eaLnBrk="1" hangingPunct="1">
              <a:defRPr/>
            </a:pPr>
            <a:r>
              <a:rPr lang="tr-TR" altLang="ko-KR" sz="3600" b="1" dirty="0" smtClean="0">
                <a:solidFill>
                  <a:srgbClr val="002060"/>
                </a:solidFill>
              </a:rPr>
              <a:t> </a:t>
            </a:r>
            <a:r>
              <a:rPr lang="tr-TR" altLang="ko-KR" b="1" dirty="0">
                <a:solidFill>
                  <a:srgbClr val="002060"/>
                </a:solidFill>
              </a:rPr>
              <a:t>Mahalli idarelerde üst yöneticinin değişmesi </a:t>
            </a:r>
            <a:r>
              <a:rPr lang="tr-TR" altLang="ko-KR" b="1" dirty="0" smtClean="0">
                <a:solidFill>
                  <a:srgbClr val="002060"/>
                </a:solidFill>
              </a:rPr>
              <a:t>halinde,</a:t>
            </a:r>
          </a:p>
          <a:p>
            <a:pPr eaLnBrk="1" hangingPunct="1">
              <a:buNone/>
              <a:defRPr/>
            </a:pPr>
            <a:r>
              <a:rPr lang="tr-TR" altLang="ko-KR" dirty="0" smtClean="0">
                <a:solidFill>
                  <a:srgbClr val="002060"/>
                </a:solidFill>
              </a:rPr>
              <a:t>   </a:t>
            </a:r>
            <a:r>
              <a:rPr lang="tr-TR" altLang="ko-KR" dirty="0">
                <a:solidFill>
                  <a:srgbClr val="002060"/>
                </a:solidFill>
              </a:rPr>
              <a:t>ilgili mahalli idarenin</a:t>
            </a:r>
            <a:r>
              <a:rPr lang="tr-TR" altLang="ko-KR" dirty="0" smtClean="0">
                <a:solidFill>
                  <a:srgbClr val="002060"/>
                </a:solidFill>
              </a:rPr>
              <a:t>, </a:t>
            </a:r>
            <a:r>
              <a:rPr lang="tr-TR" dirty="0" smtClean="0">
                <a:solidFill>
                  <a:srgbClr val="002060"/>
                </a:solidFill>
              </a:rPr>
              <a:t>stratejik planı </a:t>
            </a:r>
            <a:r>
              <a:rPr lang="tr-TR" b="1" dirty="0">
                <a:solidFill>
                  <a:srgbClr val="002060"/>
                </a:solidFill>
              </a:rPr>
              <a:t>yenilenebilir.</a:t>
            </a:r>
          </a:p>
          <a:p>
            <a:pPr eaLnBrk="1" hangingPunct="1">
              <a:buFont typeface="Wingdings" pitchFamily="2" charset="2"/>
              <a:buNone/>
              <a:defRPr/>
            </a:pPr>
            <a:r>
              <a:rPr lang="tr-TR" b="1" dirty="0">
                <a:solidFill>
                  <a:schemeClr val="folHlink"/>
                </a:solidFill>
              </a:rPr>
              <a:t>	</a:t>
            </a:r>
            <a:r>
              <a:rPr lang="tr-TR" b="1" i="1" dirty="0" smtClean="0">
                <a:solidFill>
                  <a:srgbClr val="0070C0"/>
                </a:solidFill>
              </a:rPr>
              <a:t>(</a:t>
            </a:r>
            <a:r>
              <a:rPr lang="tr-TR" b="1" i="1" dirty="0" err="1" smtClean="0">
                <a:solidFill>
                  <a:srgbClr val="0070C0"/>
                </a:solidFill>
              </a:rPr>
              <a:t>Stj</a:t>
            </a:r>
            <a:r>
              <a:rPr lang="tr-TR" b="1" i="1" dirty="0" smtClean="0">
                <a:solidFill>
                  <a:srgbClr val="0070C0"/>
                </a:solidFill>
              </a:rPr>
              <a:t>. </a:t>
            </a:r>
            <a:r>
              <a:rPr lang="tr-TR" b="1" i="1" dirty="0" err="1" smtClean="0">
                <a:solidFill>
                  <a:srgbClr val="0070C0"/>
                </a:solidFill>
              </a:rPr>
              <a:t>Pln</a:t>
            </a:r>
            <a:r>
              <a:rPr lang="tr-TR" b="1" i="1" dirty="0" smtClean="0">
                <a:solidFill>
                  <a:srgbClr val="0070C0"/>
                </a:solidFill>
              </a:rPr>
              <a:t>.Yönetmelik- </a:t>
            </a:r>
            <a:r>
              <a:rPr lang="tr-TR" b="1" i="1" dirty="0">
                <a:solidFill>
                  <a:srgbClr val="0070C0"/>
                </a:solidFill>
              </a:rPr>
              <a:t>md. </a:t>
            </a:r>
            <a:r>
              <a:rPr lang="tr-TR" b="1" i="1" dirty="0" smtClean="0">
                <a:solidFill>
                  <a:srgbClr val="0070C0"/>
                </a:solidFill>
              </a:rPr>
              <a:t>7)</a:t>
            </a:r>
            <a:endParaRPr lang="tr-TR" b="1" i="1" dirty="0">
              <a:solidFill>
                <a:srgbClr val="0070C0"/>
              </a:solidFill>
            </a:endParaRPr>
          </a:p>
          <a:p>
            <a:pPr eaLnBrk="1" hangingPunct="1">
              <a:buFont typeface="Wingdings" pitchFamily="2" charset="2"/>
              <a:buNone/>
              <a:defRPr/>
            </a:pPr>
            <a:endParaRPr lang="tr-TR" dirty="0"/>
          </a:p>
        </p:txBody>
      </p:sp>
      <p:sp>
        <p:nvSpPr>
          <p:cNvPr id="29700" name="Rectangle 4"/>
          <p:cNvSpPr>
            <a:spLocks noGrp="1" noRot="1" noChangeArrowheads="1"/>
          </p:cNvSpPr>
          <p:nvPr>
            <p:ph type="title"/>
          </p:nvPr>
        </p:nvSpPr>
        <p:spPr>
          <a:xfrm>
            <a:off x="971600" y="152400"/>
            <a:ext cx="7715200" cy="1066800"/>
          </a:xfrm>
        </p:spPr>
        <p:txBody>
          <a:bodyPr/>
          <a:lstStyle/>
          <a:p>
            <a:pPr eaLnBrk="1" hangingPunct="1">
              <a:defRPr/>
            </a:pPr>
            <a:r>
              <a:rPr lang="tr-TR" sz="3200" dirty="0">
                <a:solidFill>
                  <a:srgbClr val="CC0066"/>
                </a:solidFill>
              </a:rPr>
              <a:t>STRATEJİK PLANIN YENİLENMESİ -2-</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539552" y="1219200"/>
            <a:ext cx="8375848" cy="5486400"/>
          </a:xfrm>
        </p:spPr>
        <p:txBody>
          <a:bodyPr/>
          <a:lstStyle/>
          <a:p>
            <a:pPr algn="just" eaLnBrk="1" hangingPunct="1">
              <a:buFont typeface="Wingdings" pitchFamily="2" charset="2"/>
              <a:buNone/>
              <a:defRPr/>
            </a:pPr>
            <a:r>
              <a:rPr lang="tr-TR" altLang="ko-KR" dirty="0"/>
              <a:t>	</a:t>
            </a:r>
            <a:r>
              <a:rPr lang="tr-TR" altLang="ko-KR" sz="3600" b="1" dirty="0" smtClean="0">
                <a:solidFill>
                  <a:srgbClr val="0070C0"/>
                </a:solidFill>
              </a:rPr>
              <a:t>Yenileme, </a:t>
            </a:r>
          </a:p>
          <a:p>
            <a:pPr algn="just" eaLnBrk="1" hangingPunct="1">
              <a:defRPr/>
            </a:pPr>
            <a:r>
              <a:rPr lang="tr-TR" altLang="ko-KR" sz="3600" b="1" dirty="0" smtClean="0">
                <a:solidFill>
                  <a:srgbClr val="002060"/>
                </a:solidFill>
              </a:rPr>
              <a:t>Stratejik planın beş yıllık bir dönem için yeniden hazırlanmasıdır. </a:t>
            </a:r>
          </a:p>
          <a:p>
            <a:pPr algn="just" eaLnBrk="1" hangingPunct="1">
              <a:defRPr/>
            </a:pPr>
            <a:r>
              <a:rPr lang="tr-TR" altLang="ko-KR" sz="3600" b="1" dirty="0" smtClean="0">
                <a:solidFill>
                  <a:srgbClr val="0070C0"/>
                </a:solidFill>
              </a:rPr>
              <a:t>Stratejik planın yenilenmesi kararı</a:t>
            </a:r>
            <a:r>
              <a:rPr lang="tr-TR" altLang="ko-KR" sz="3600" b="1" dirty="0" smtClean="0">
                <a:solidFill>
                  <a:srgbClr val="002060"/>
                </a:solidFill>
              </a:rPr>
              <a:t>, yukarıdaki şartların oluşmasını müteakip en geç </a:t>
            </a:r>
            <a:r>
              <a:rPr lang="tr-TR" altLang="ko-KR" sz="3600" b="1" dirty="0" smtClean="0">
                <a:solidFill>
                  <a:srgbClr val="0070C0"/>
                </a:solidFill>
              </a:rPr>
              <a:t>üç ay içinde </a:t>
            </a:r>
            <a:r>
              <a:rPr lang="tr-TR" altLang="ko-KR" sz="3600" b="1" dirty="0" smtClean="0">
                <a:solidFill>
                  <a:srgbClr val="002060"/>
                </a:solidFill>
              </a:rPr>
              <a:t>alınır. Bu kararı takip eden </a:t>
            </a:r>
            <a:r>
              <a:rPr lang="tr-TR" altLang="ko-KR" sz="3600" b="1" dirty="0" smtClean="0">
                <a:solidFill>
                  <a:srgbClr val="0070C0"/>
                </a:solidFill>
              </a:rPr>
              <a:t>altı ay </a:t>
            </a:r>
            <a:r>
              <a:rPr lang="tr-TR" altLang="ko-KR" sz="3600" b="1" dirty="0" smtClean="0">
                <a:solidFill>
                  <a:srgbClr val="002060"/>
                </a:solidFill>
              </a:rPr>
              <a:t>içinde stratejik plan </a:t>
            </a:r>
            <a:r>
              <a:rPr lang="tr-TR" altLang="ko-KR" sz="3600" b="1" dirty="0" smtClean="0">
                <a:solidFill>
                  <a:srgbClr val="0070C0"/>
                </a:solidFill>
              </a:rPr>
              <a:t>yenilenir</a:t>
            </a:r>
            <a:r>
              <a:rPr lang="tr-TR" altLang="ko-KR" sz="3600" b="1" dirty="0" smtClean="0">
                <a:solidFill>
                  <a:srgbClr val="002060"/>
                </a:solidFill>
              </a:rPr>
              <a:t>.</a:t>
            </a:r>
          </a:p>
          <a:p>
            <a:pPr eaLnBrk="1" hangingPunct="1">
              <a:buFont typeface="Wingdings" pitchFamily="2" charset="2"/>
              <a:buNone/>
              <a:defRPr/>
            </a:pPr>
            <a:r>
              <a:rPr lang="tr-TR" sz="3600" b="1" dirty="0" smtClean="0">
                <a:solidFill>
                  <a:schemeClr val="folHlink"/>
                </a:solidFill>
              </a:rPr>
              <a:t>	</a:t>
            </a:r>
            <a:r>
              <a:rPr lang="tr-TR" b="1" dirty="0" smtClean="0">
                <a:solidFill>
                  <a:schemeClr val="hlink"/>
                </a:solidFill>
              </a:rPr>
              <a:t>(Yönetmelik md. 7/4) </a:t>
            </a:r>
            <a:endParaRPr lang="tr-TR" sz="3600" b="1" dirty="0">
              <a:solidFill>
                <a:schemeClr val="folHlink"/>
              </a:solidFill>
            </a:endParaRPr>
          </a:p>
        </p:txBody>
      </p:sp>
      <p:sp>
        <p:nvSpPr>
          <p:cNvPr id="30724" name="Rectangle 4"/>
          <p:cNvSpPr>
            <a:spLocks noGrp="1" noRot="1" noChangeArrowheads="1"/>
          </p:cNvSpPr>
          <p:nvPr>
            <p:ph type="title"/>
          </p:nvPr>
        </p:nvSpPr>
        <p:spPr>
          <a:xfrm>
            <a:off x="1115616" y="274638"/>
            <a:ext cx="7818072" cy="1143000"/>
          </a:xfrm>
        </p:spPr>
        <p:txBody>
          <a:bodyPr/>
          <a:lstStyle/>
          <a:p>
            <a:pPr eaLnBrk="1" hangingPunct="1">
              <a:defRPr/>
            </a:pPr>
            <a:r>
              <a:rPr lang="tr-TR" sz="3200" dirty="0" smtClean="0">
                <a:solidFill>
                  <a:srgbClr val="CC0066"/>
                </a:solidFill>
              </a:rPr>
              <a:t>STRATEJİK PLANIN YENİLENMESİ -3-</a:t>
            </a:r>
            <a:endParaRPr lang="tr-TR" sz="3200" dirty="0">
              <a:solidFill>
                <a:srgbClr val="CC0066"/>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1187624" y="274638"/>
            <a:ext cx="7746064" cy="1143000"/>
          </a:xfrm>
        </p:spPr>
        <p:txBody>
          <a:bodyPr/>
          <a:lstStyle/>
          <a:p>
            <a:pPr eaLnBrk="1" hangingPunct="1">
              <a:defRPr/>
            </a:pPr>
            <a:r>
              <a:rPr lang="tr-TR" sz="2800" dirty="0">
                <a:solidFill>
                  <a:srgbClr val="CC0066"/>
                </a:solidFill>
              </a:rPr>
              <a:t>STRATEJİK PLANIN BAKANLIĞA GÖNDERİLMESİ VE YAYINLANMASI</a:t>
            </a:r>
          </a:p>
        </p:txBody>
      </p:sp>
      <p:sp>
        <p:nvSpPr>
          <p:cNvPr id="31747" name="Rectangle 3"/>
          <p:cNvSpPr>
            <a:spLocks noGrp="1" noChangeArrowheads="1"/>
          </p:cNvSpPr>
          <p:nvPr>
            <p:ph type="body" idx="1"/>
          </p:nvPr>
        </p:nvSpPr>
        <p:spPr>
          <a:xfrm>
            <a:off x="611560" y="1600200"/>
            <a:ext cx="8303840" cy="5257800"/>
          </a:xfrm>
        </p:spPr>
        <p:txBody>
          <a:bodyPr/>
          <a:lstStyle/>
          <a:p>
            <a:pPr algn="just" eaLnBrk="1" hangingPunct="1">
              <a:lnSpc>
                <a:spcPct val="90000"/>
              </a:lnSpc>
              <a:buFont typeface="Wingdings" pitchFamily="2" charset="2"/>
              <a:buNone/>
              <a:defRPr/>
            </a:pPr>
            <a:r>
              <a:rPr lang="tr-TR" altLang="ko-KR" dirty="0"/>
              <a:t>     </a:t>
            </a:r>
            <a:r>
              <a:rPr lang="tr-TR" altLang="ko-KR" sz="3600" b="1" dirty="0">
                <a:solidFill>
                  <a:srgbClr val="002060"/>
                </a:solidFill>
              </a:rPr>
              <a:t>Mahallî idareler,</a:t>
            </a:r>
          </a:p>
          <a:p>
            <a:pPr algn="just" eaLnBrk="1" hangingPunct="1">
              <a:lnSpc>
                <a:spcPct val="90000"/>
              </a:lnSpc>
              <a:defRPr/>
            </a:pPr>
            <a:r>
              <a:rPr lang="tr-TR" altLang="ko-KR" sz="3600" b="1" dirty="0">
                <a:solidFill>
                  <a:srgbClr val="002060"/>
                </a:solidFill>
              </a:rPr>
              <a:t> ilgili meclis tarafından kabulünü müteakip stratejik planlarını </a:t>
            </a:r>
            <a:r>
              <a:rPr lang="tr-TR" altLang="ko-KR" sz="3600" b="1" dirty="0">
                <a:solidFill>
                  <a:srgbClr val="0070C0"/>
                </a:solidFill>
              </a:rPr>
              <a:t>İçişleri Bakanlığına ve Müsteşarlığa (</a:t>
            </a:r>
            <a:r>
              <a:rPr lang="tr-TR" altLang="ko-KR" sz="3600" b="1" dirty="0" smtClean="0">
                <a:solidFill>
                  <a:srgbClr val="0070C0"/>
                </a:solidFill>
              </a:rPr>
              <a:t>DPT-Kalkınma Bakanlığı</a:t>
            </a:r>
            <a:r>
              <a:rPr lang="tr-TR" altLang="ko-KR" sz="3600" b="1" dirty="0" smtClean="0">
                <a:solidFill>
                  <a:srgbClr val="002060"/>
                </a:solidFill>
              </a:rPr>
              <a:t>) </a:t>
            </a:r>
            <a:r>
              <a:rPr lang="tr-TR" altLang="ko-KR" sz="3600" b="1" dirty="0">
                <a:solidFill>
                  <a:srgbClr val="002060"/>
                </a:solidFill>
              </a:rPr>
              <a:t>gönderir.</a:t>
            </a:r>
          </a:p>
          <a:p>
            <a:pPr algn="just" eaLnBrk="1" hangingPunct="1">
              <a:lnSpc>
                <a:spcPct val="90000"/>
              </a:lnSpc>
              <a:defRPr/>
            </a:pPr>
            <a:r>
              <a:rPr lang="tr-TR" altLang="ko-KR" sz="3600" b="1" dirty="0">
                <a:solidFill>
                  <a:srgbClr val="002060"/>
                </a:solidFill>
              </a:rPr>
              <a:t>Stratejik planlar kamuoyuna duyurulur ve kamu idarelerinin internet sitelerinde yayınlanır.</a:t>
            </a:r>
          </a:p>
          <a:p>
            <a:pPr eaLnBrk="1" hangingPunct="1">
              <a:lnSpc>
                <a:spcPct val="90000"/>
              </a:lnSpc>
              <a:buFont typeface="Wingdings" pitchFamily="2" charset="2"/>
              <a:buNone/>
              <a:defRPr/>
            </a:pPr>
            <a:r>
              <a:rPr lang="tr-TR" sz="3600" b="1" dirty="0">
                <a:solidFill>
                  <a:schemeClr val="folHlink"/>
                </a:solidFill>
              </a:rPr>
              <a:t>	  </a:t>
            </a:r>
            <a:r>
              <a:rPr lang="tr-TR" b="1" i="1" dirty="0">
                <a:solidFill>
                  <a:schemeClr val="hlink"/>
                </a:solidFill>
              </a:rPr>
              <a:t>(Yönetmelik md. 15/3, 4)</a:t>
            </a:r>
            <a:endParaRPr lang="tr-TR" sz="3600" b="1" i="1" dirty="0">
              <a:solidFill>
                <a:schemeClr val="folHlink"/>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323528" y="1447800"/>
            <a:ext cx="8610160" cy="4800600"/>
          </a:xfrm>
        </p:spPr>
        <p:txBody>
          <a:bodyPr/>
          <a:lstStyle/>
          <a:p>
            <a:endParaRPr lang="tr-TR" dirty="0" smtClean="0"/>
          </a:p>
          <a:p>
            <a:endParaRPr lang="tr-TR" dirty="0" smtClean="0"/>
          </a:p>
          <a:p>
            <a:pPr algn="ctr"/>
            <a:r>
              <a:rPr lang="tr-TR" sz="4000" b="1" dirty="0" smtClean="0">
                <a:solidFill>
                  <a:srgbClr val="CC0066"/>
                </a:solidFill>
              </a:rPr>
              <a:t>PERFORMANS   PROGRAMI</a:t>
            </a:r>
            <a:endParaRPr lang="tr-TR" sz="4000" b="1" dirty="0">
              <a:solidFill>
                <a:srgbClr val="CC0066"/>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1354162"/>
          </a:xfrm>
        </p:spPr>
        <p:txBody>
          <a:bodyPr>
            <a:normAutofit/>
          </a:bodyPr>
          <a:lstStyle/>
          <a:p>
            <a:r>
              <a:rPr lang="tr-TR" sz="4000" b="1" dirty="0" smtClean="0">
                <a:solidFill>
                  <a:srgbClr val="C00000"/>
                </a:solidFill>
                <a:latin typeface="Times New Roman" pitchFamily="18" charset="0"/>
                <a:cs typeface="Times New Roman" pitchFamily="18" charset="0"/>
              </a:rPr>
              <a:t>5018 – md. 9</a:t>
            </a:r>
            <a:endParaRPr lang="tr-TR" sz="4000" b="1" dirty="0">
              <a:solidFill>
                <a:srgbClr val="C00000"/>
              </a:solidFill>
              <a:latin typeface="Times New Roman" pitchFamily="18" charset="0"/>
              <a:cs typeface="Times New Roman" pitchFamily="18" charset="0"/>
            </a:endParaRPr>
          </a:p>
        </p:txBody>
      </p:sp>
      <p:sp>
        <p:nvSpPr>
          <p:cNvPr id="3" name="2 İçerik Yer Tutucusu"/>
          <p:cNvSpPr>
            <a:spLocks noGrp="1"/>
          </p:cNvSpPr>
          <p:nvPr>
            <p:ph idx="1"/>
          </p:nvPr>
        </p:nvSpPr>
        <p:spPr>
          <a:xfrm>
            <a:off x="683568" y="1772816"/>
            <a:ext cx="8064896" cy="4475584"/>
          </a:xfrm>
        </p:spPr>
        <p:txBody>
          <a:bodyPr/>
          <a:lstStyle/>
          <a:p>
            <a:r>
              <a:rPr lang="tr-TR" b="1" dirty="0" smtClean="0">
                <a:solidFill>
                  <a:srgbClr val="0070C0"/>
                </a:solidFill>
              </a:rPr>
              <a:t>Kamu idareleri, </a:t>
            </a:r>
            <a:r>
              <a:rPr lang="tr-TR" dirty="0" smtClean="0">
                <a:solidFill>
                  <a:srgbClr val="002060"/>
                </a:solidFill>
              </a:rPr>
              <a:t>yürütecekleri faaliyet ve projeler ile bunların kaynak ihtiyacını, performans hedef ve göstergelerini içeren </a:t>
            </a:r>
            <a:r>
              <a:rPr lang="tr-TR" b="1" dirty="0" smtClean="0">
                <a:solidFill>
                  <a:srgbClr val="0070C0"/>
                </a:solidFill>
              </a:rPr>
              <a:t>performans programı hazırlar.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1115616" y="103188"/>
            <a:ext cx="7571184" cy="1314450"/>
          </a:xfrm>
        </p:spPr>
        <p:txBody>
          <a:bodyPr>
            <a:normAutofit fontScale="90000"/>
          </a:bodyPr>
          <a:lstStyle/>
          <a:p>
            <a:pPr eaLnBrk="1" hangingPunct="1">
              <a:defRPr/>
            </a:pPr>
            <a:r>
              <a:rPr lang="tr-TR" sz="4000" dirty="0"/>
              <a:t/>
            </a:r>
            <a:br>
              <a:rPr lang="tr-TR" sz="4000" dirty="0"/>
            </a:br>
            <a:r>
              <a:rPr lang="tr-TR" sz="4000" dirty="0"/>
              <a:t/>
            </a:r>
            <a:br>
              <a:rPr lang="tr-TR" sz="4000" dirty="0"/>
            </a:br>
            <a:r>
              <a:rPr lang="tr-TR" sz="4000" b="1" dirty="0">
                <a:solidFill>
                  <a:srgbClr val="0000CC"/>
                </a:solidFill>
              </a:rPr>
              <a:t>Çıktı Sonuç Odaklı Bütçeleme</a:t>
            </a:r>
            <a:r>
              <a:rPr lang="tr-TR" sz="4000" dirty="0"/>
              <a:t/>
            </a:r>
            <a:br>
              <a:rPr lang="tr-TR" sz="4000" dirty="0"/>
            </a:br>
            <a:endParaRPr lang="tr-TR" sz="4000" dirty="0"/>
          </a:p>
        </p:txBody>
      </p:sp>
      <p:graphicFrame>
        <p:nvGraphicFramePr>
          <p:cNvPr id="265294" name="Group 78"/>
          <p:cNvGraphicFramePr>
            <a:graphicFrameLocks noGrp="1"/>
          </p:cNvGraphicFramePr>
          <p:nvPr>
            <p:ph sz="quarter" idx="2"/>
          </p:nvPr>
        </p:nvGraphicFramePr>
        <p:xfrm>
          <a:off x="2667000" y="1772816"/>
          <a:ext cx="6297488" cy="4478339"/>
        </p:xfrm>
        <a:graphic>
          <a:graphicData uri="http://schemas.openxmlformats.org/drawingml/2006/table">
            <a:tbl>
              <a:tblPr/>
              <a:tblGrid>
                <a:gridCol w="2000379"/>
                <a:gridCol w="1148365"/>
                <a:gridCol w="1433937"/>
                <a:gridCol w="1714807"/>
              </a:tblGrid>
              <a:tr h="2105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Verdana" pitchFamily="34" charset="0"/>
                        </a:rPr>
                        <a:t>Planlanan Nitelik</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Planlan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Miktar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Verdana" pitchFamily="34" charset="0"/>
                        </a:rPr>
                        <a:t>Planlanan Birim Maliyet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Verdana" pitchFamily="34" charset="0"/>
                        </a:rPr>
                        <a:t>(TL)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Verdana" pitchFamily="34" charset="0"/>
                        </a:rPr>
                        <a:t>Planlanan Çıktı Maliyeti (TL)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 Teslim süresi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 Vatandaş memnuniyeti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Verdana" pitchFamily="34" charset="0"/>
                        </a:rPr>
                        <a:t>350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4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8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Verdana" pitchFamily="34" charset="0"/>
                        </a:rPr>
                        <a:t>550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65298" name="Group 82"/>
          <p:cNvGraphicFramePr>
            <a:graphicFrameLocks noGrp="1"/>
          </p:cNvGraphicFramePr>
          <p:nvPr>
            <p:ph sz="quarter" idx="3"/>
          </p:nvPr>
        </p:nvGraphicFramePr>
        <p:xfrm>
          <a:off x="395536" y="3733800"/>
          <a:ext cx="2271464" cy="2438401"/>
        </p:xfrm>
        <a:graphic>
          <a:graphicData uri="http://schemas.openxmlformats.org/drawingml/2006/table">
            <a:tbl>
              <a:tblPr/>
              <a:tblGrid>
                <a:gridCol w="2271464"/>
              </a:tblGrid>
              <a:tr h="746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Verdana" pitchFamily="34" charset="0"/>
                        </a:rPr>
                        <a:t>Çıktı-Sonuç 1</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37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Verdana" pitchFamily="34" charset="0"/>
                        </a:rPr>
                        <a:t>Çıktı-Sonuç2</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8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dirty="0" smtClean="0">
                          <a:ln>
                            <a:noFill/>
                          </a:ln>
                          <a:solidFill>
                            <a:schemeClr val="tx1"/>
                          </a:solidFill>
                          <a:effectLst/>
                          <a:latin typeface="Verdana" pitchFamily="34" charset="0"/>
                        </a:rPr>
                        <a:t>Toplam Maliyet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rrowheads="1"/>
          </p:cNvSpPr>
          <p:nvPr>
            <p:ph type="title"/>
          </p:nvPr>
        </p:nvSpPr>
        <p:spPr>
          <a:xfrm>
            <a:off x="971601" y="620688"/>
            <a:ext cx="7920880" cy="1872208"/>
          </a:xfrm>
        </p:spPr>
        <p:txBody>
          <a:bodyPr>
            <a:normAutofit/>
          </a:bodyPr>
          <a:lstStyle/>
          <a:p>
            <a:pPr algn="just" eaLnBrk="1" hangingPunct="1">
              <a:defRPr/>
            </a:pPr>
            <a:r>
              <a:rPr lang="tr-TR" sz="3200" b="1" dirty="0" smtClean="0">
                <a:solidFill>
                  <a:srgbClr val="CC3399"/>
                </a:solidFill>
                <a:latin typeface="Arial Unicode MS" pitchFamily="34" charset="-128"/>
              </a:rPr>
              <a:t>Performans programı ile bütçe arasında doğrudan ve güçlü bir bağ kurulması gerekir</a:t>
            </a:r>
            <a:endParaRPr lang="tr-TR" sz="3200" b="1" dirty="0">
              <a:solidFill>
                <a:srgbClr val="CC3399"/>
              </a:solidFill>
              <a:latin typeface="Arial Unicode MS" pitchFamily="34" charset="-128"/>
            </a:endParaRPr>
          </a:p>
        </p:txBody>
      </p:sp>
      <p:sp>
        <p:nvSpPr>
          <p:cNvPr id="60419" name="Rectangle 3"/>
          <p:cNvSpPr>
            <a:spLocks noGrp="1" noChangeArrowheads="1"/>
          </p:cNvSpPr>
          <p:nvPr>
            <p:ph type="body" idx="1"/>
          </p:nvPr>
        </p:nvSpPr>
        <p:spPr>
          <a:xfrm>
            <a:off x="577850" y="2060848"/>
            <a:ext cx="8242622" cy="4339952"/>
          </a:xfrm>
        </p:spPr>
        <p:txBody>
          <a:bodyPr/>
          <a:lstStyle/>
          <a:p>
            <a:pPr algn="ctr" eaLnBrk="1" hangingPunct="1">
              <a:spcBef>
                <a:spcPct val="0"/>
              </a:spcBef>
              <a:buFont typeface="Wingdings" pitchFamily="2" charset="2"/>
              <a:buNone/>
              <a:defRPr/>
            </a:pPr>
            <a:endParaRPr lang="tr-TR" sz="3600" b="1" dirty="0"/>
          </a:p>
          <a:p>
            <a:pPr algn="ctr" eaLnBrk="1" hangingPunct="1">
              <a:spcBef>
                <a:spcPct val="0"/>
              </a:spcBef>
              <a:buFont typeface="Wingdings" pitchFamily="2" charset="2"/>
              <a:buNone/>
              <a:defRPr/>
            </a:pPr>
            <a:r>
              <a:rPr lang="tr-TR" b="1" dirty="0">
                <a:solidFill>
                  <a:srgbClr val="0070C0"/>
                </a:solidFill>
              </a:rPr>
              <a:t>“</a:t>
            </a:r>
            <a:r>
              <a:rPr lang="tr-TR" b="1" dirty="0">
                <a:solidFill>
                  <a:srgbClr val="C00000"/>
                </a:solidFill>
              </a:rPr>
              <a:t>Kamu idareleri bütçelerini</a:t>
            </a:r>
            <a:r>
              <a:rPr lang="tr-TR" b="1" dirty="0">
                <a:solidFill>
                  <a:srgbClr val="0070C0"/>
                </a:solidFill>
              </a:rPr>
              <a:t>, stratejik planlarda yer alan misyon, vizyon, stratejik amaç ve hedeflere uyumlu </a:t>
            </a:r>
            <a:r>
              <a:rPr lang="tr-TR" b="1" dirty="0">
                <a:solidFill>
                  <a:srgbClr val="C00000"/>
                </a:solidFill>
              </a:rPr>
              <a:t>ve performans esasına dayalı olarak </a:t>
            </a:r>
            <a:r>
              <a:rPr lang="tr-TR" b="1" dirty="0">
                <a:solidFill>
                  <a:srgbClr val="0070C0"/>
                </a:solidFill>
              </a:rPr>
              <a:t>hazırlarlar</a:t>
            </a:r>
            <a:r>
              <a:rPr lang="tr-TR" b="1" dirty="0" smtClean="0">
                <a:solidFill>
                  <a:srgbClr val="0070C0"/>
                </a:solidFill>
              </a:rPr>
              <a:t>.”</a:t>
            </a:r>
          </a:p>
          <a:p>
            <a:pPr algn="ctr" eaLnBrk="1" hangingPunct="1">
              <a:spcBef>
                <a:spcPct val="0"/>
              </a:spcBef>
              <a:buFont typeface="Wingdings" pitchFamily="2" charset="2"/>
              <a:buNone/>
              <a:defRPr/>
            </a:pPr>
            <a:r>
              <a:rPr lang="tr-TR" sz="3600" b="1" dirty="0" smtClean="0">
                <a:solidFill>
                  <a:srgbClr val="0070C0"/>
                </a:solidFill>
              </a:rPr>
              <a:t> </a:t>
            </a:r>
            <a:r>
              <a:rPr lang="tr-TR" sz="2800" b="1" i="1" dirty="0">
                <a:solidFill>
                  <a:srgbClr val="CC0066"/>
                </a:solidFill>
              </a:rPr>
              <a:t>(5018- md. 9)</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76672"/>
            <a:ext cx="7890080" cy="1143000"/>
          </a:xfrm>
        </p:spPr>
        <p:txBody>
          <a:bodyPr>
            <a:normAutofit/>
          </a:bodyPr>
          <a:lstStyle/>
          <a:p>
            <a:r>
              <a:rPr lang="tr-TR" sz="4000" b="1" dirty="0" smtClean="0">
                <a:solidFill>
                  <a:srgbClr val="CC0066"/>
                </a:solidFill>
              </a:rPr>
              <a:t>Performans programı</a:t>
            </a:r>
            <a:endParaRPr lang="tr-TR" sz="4000" b="1" dirty="0">
              <a:solidFill>
                <a:srgbClr val="CC0066"/>
              </a:solidFill>
            </a:endParaRPr>
          </a:p>
        </p:txBody>
      </p:sp>
      <p:sp>
        <p:nvSpPr>
          <p:cNvPr id="3" name="2 İçerik Yer Tutucusu"/>
          <p:cNvSpPr>
            <a:spLocks noGrp="1"/>
          </p:cNvSpPr>
          <p:nvPr>
            <p:ph idx="1"/>
          </p:nvPr>
        </p:nvSpPr>
        <p:spPr>
          <a:xfrm>
            <a:off x="683568" y="1916832"/>
            <a:ext cx="8136904" cy="4752528"/>
          </a:xfrm>
        </p:spPr>
        <p:txBody>
          <a:bodyPr/>
          <a:lstStyle/>
          <a:p>
            <a:pPr algn="just"/>
            <a:r>
              <a:rPr lang="tr-TR" b="1" dirty="0" smtClean="0">
                <a:solidFill>
                  <a:srgbClr val="002060"/>
                </a:solidFill>
              </a:rPr>
              <a:t>Performans programı: </a:t>
            </a:r>
            <a:r>
              <a:rPr lang="tr-TR" dirty="0" smtClean="0">
                <a:solidFill>
                  <a:srgbClr val="002060"/>
                </a:solidFill>
              </a:rPr>
              <a:t>Bir kamu idaresinin </a:t>
            </a:r>
            <a:r>
              <a:rPr lang="tr-TR" u="sng" dirty="0" smtClean="0">
                <a:solidFill>
                  <a:srgbClr val="002060"/>
                </a:solidFill>
              </a:rPr>
              <a:t>program dönemine ilişkin</a:t>
            </a:r>
            <a:r>
              <a:rPr lang="tr-TR" dirty="0" smtClean="0">
                <a:solidFill>
                  <a:srgbClr val="002060"/>
                </a:solidFill>
              </a:rPr>
              <a:t> öncelikli stratejik amaç ve hedeflerini, performans hedeflerini, bu hedeflere ulaşmak için yürütecekleri faaliyetler ile bunların kaynak ihtiyacını ve performans göstergelerini içeren programı,</a:t>
            </a:r>
          </a:p>
          <a:p>
            <a:pPr algn="just">
              <a:buNone/>
            </a:pPr>
            <a:endParaRPr lang="tr-TR" dirty="0" smtClean="0">
              <a:solidFill>
                <a:srgbClr val="002060"/>
              </a:solidFill>
            </a:endParaRPr>
          </a:p>
          <a:p>
            <a:endParaRPr lang="tr-T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1138138"/>
          </a:xfrm>
        </p:spPr>
        <p:txBody>
          <a:bodyPr>
            <a:normAutofit fontScale="90000"/>
          </a:bodyPr>
          <a:lstStyle/>
          <a:p>
            <a:r>
              <a:rPr lang="tr-TR" sz="3600" b="1" dirty="0" smtClean="0">
                <a:solidFill>
                  <a:srgbClr val="CC0066"/>
                </a:solidFill>
              </a:rPr>
              <a:t>Performans programının dayanakları</a:t>
            </a:r>
            <a:br>
              <a:rPr lang="tr-TR" sz="3600" b="1" dirty="0" smtClean="0">
                <a:solidFill>
                  <a:srgbClr val="CC0066"/>
                </a:solidFill>
              </a:rPr>
            </a:br>
            <a:r>
              <a:rPr lang="tr-TR" sz="3600" b="1" dirty="0" smtClean="0">
                <a:solidFill>
                  <a:srgbClr val="C00000"/>
                </a:solidFill>
              </a:rPr>
              <a:t>(ilgili mevzuat)</a:t>
            </a:r>
            <a:endParaRPr lang="tr-TR" sz="3600" b="1" dirty="0">
              <a:solidFill>
                <a:srgbClr val="C00000"/>
              </a:solidFill>
            </a:endParaRPr>
          </a:p>
        </p:txBody>
      </p:sp>
      <p:sp>
        <p:nvSpPr>
          <p:cNvPr id="3" name="2 İçerik Yer Tutucusu"/>
          <p:cNvSpPr>
            <a:spLocks noGrp="1"/>
          </p:cNvSpPr>
          <p:nvPr>
            <p:ph idx="1"/>
          </p:nvPr>
        </p:nvSpPr>
        <p:spPr>
          <a:xfrm>
            <a:off x="611560" y="1556792"/>
            <a:ext cx="8322128" cy="5112568"/>
          </a:xfrm>
        </p:spPr>
        <p:txBody>
          <a:bodyPr/>
          <a:lstStyle/>
          <a:p>
            <a:r>
              <a:rPr lang="tr-TR" dirty="0" smtClean="0">
                <a:solidFill>
                  <a:srgbClr val="002060"/>
                </a:solidFill>
              </a:rPr>
              <a:t>5018 sayılı Kamu Mali Yönetimi ve Kontrol Kanunu,</a:t>
            </a:r>
          </a:p>
          <a:p>
            <a:r>
              <a:rPr lang="tr-TR" dirty="0" smtClean="0">
                <a:solidFill>
                  <a:srgbClr val="002060"/>
                </a:solidFill>
              </a:rPr>
              <a:t>5393, 5216, 5302 sayılı Kanunlar,</a:t>
            </a:r>
          </a:p>
          <a:p>
            <a:r>
              <a:rPr lang="tr-TR" sz="2800" b="1" dirty="0" smtClean="0">
                <a:solidFill>
                  <a:srgbClr val="0070C0"/>
                </a:solidFill>
              </a:rPr>
              <a:t>Kamu İdarelerince Hazırlanacak Performans Programları Hakkında Yönetmelik,</a:t>
            </a:r>
          </a:p>
          <a:p>
            <a:r>
              <a:rPr lang="tr-TR" dirty="0" smtClean="0">
                <a:solidFill>
                  <a:srgbClr val="002060"/>
                </a:solidFill>
              </a:rPr>
              <a:t>Performans Programı Hazırlama Rehberi,</a:t>
            </a:r>
          </a:p>
          <a:p>
            <a:r>
              <a:rPr lang="tr-TR" dirty="0" smtClean="0">
                <a:solidFill>
                  <a:srgbClr val="002060"/>
                </a:solidFill>
              </a:rPr>
              <a:t>Strateji Geliştirme Birimlerinin Çalışma Usul Ve</a:t>
            </a:r>
          </a:p>
          <a:p>
            <a:pPr>
              <a:buNone/>
            </a:pPr>
            <a:r>
              <a:rPr lang="tr-TR" dirty="0" smtClean="0">
                <a:solidFill>
                  <a:srgbClr val="002060"/>
                </a:solidFill>
              </a:rPr>
              <a:t>   Esasları Hakkında Yönetmelik </a:t>
            </a:r>
          </a:p>
          <a:p>
            <a:endParaRPr lang="tr-TR" dirty="0" smtClean="0">
              <a:solidFill>
                <a:srgbClr val="002060"/>
              </a:solidFill>
            </a:endParaRPr>
          </a:p>
          <a:p>
            <a:endParaRPr lang="tr-TR" dirty="0" smtClean="0"/>
          </a:p>
          <a:p>
            <a:endParaRPr lang="tr-T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778098"/>
          </a:xfrm>
        </p:spPr>
        <p:txBody>
          <a:bodyPr>
            <a:normAutofit fontScale="90000"/>
          </a:bodyPr>
          <a:lstStyle/>
          <a:p>
            <a:r>
              <a:rPr lang="tr-TR" sz="3600" b="1" dirty="0" smtClean="0">
                <a:solidFill>
                  <a:srgbClr val="CC0066"/>
                </a:solidFill>
              </a:rPr>
              <a:t>Performans programları hazırlanırken</a:t>
            </a:r>
            <a:endParaRPr lang="tr-TR" sz="3600" b="1" dirty="0">
              <a:solidFill>
                <a:srgbClr val="CC0066"/>
              </a:solidFill>
            </a:endParaRPr>
          </a:p>
        </p:txBody>
      </p:sp>
      <p:sp>
        <p:nvSpPr>
          <p:cNvPr id="3" name="2 İçerik Yer Tutucusu"/>
          <p:cNvSpPr>
            <a:spLocks noGrp="1"/>
          </p:cNvSpPr>
          <p:nvPr>
            <p:ph idx="1"/>
          </p:nvPr>
        </p:nvSpPr>
        <p:spPr>
          <a:xfrm>
            <a:off x="683568" y="1124744"/>
            <a:ext cx="8250120" cy="5472608"/>
          </a:xfrm>
        </p:spPr>
        <p:txBody>
          <a:bodyPr>
            <a:normAutofit lnSpcReduction="10000"/>
          </a:bodyPr>
          <a:lstStyle/>
          <a:p>
            <a:r>
              <a:rPr lang="tr-TR" dirty="0" smtClean="0">
                <a:solidFill>
                  <a:srgbClr val="002060"/>
                </a:solidFill>
              </a:rPr>
              <a:t>Kalkınma planları,</a:t>
            </a:r>
          </a:p>
          <a:p>
            <a:r>
              <a:rPr lang="tr-TR" dirty="0" smtClean="0">
                <a:solidFill>
                  <a:srgbClr val="002060"/>
                </a:solidFill>
              </a:rPr>
              <a:t>Hükümet programları,</a:t>
            </a:r>
          </a:p>
          <a:p>
            <a:r>
              <a:rPr lang="tr-TR" dirty="0" smtClean="0">
                <a:solidFill>
                  <a:srgbClr val="002060"/>
                </a:solidFill>
              </a:rPr>
              <a:t>Orta Vadeli Program, </a:t>
            </a:r>
          </a:p>
          <a:p>
            <a:r>
              <a:rPr lang="tr-TR" dirty="0" smtClean="0">
                <a:solidFill>
                  <a:srgbClr val="002060"/>
                </a:solidFill>
              </a:rPr>
              <a:t>Orta Vadeli Mali Plan, </a:t>
            </a:r>
          </a:p>
          <a:p>
            <a:r>
              <a:rPr lang="tr-TR" dirty="0" smtClean="0">
                <a:solidFill>
                  <a:srgbClr val="002060"/>
                </a:solidFill>
              </a:rPr>
              <a:t>Yıllık Program,</a:t>
            </a:r>
          </a:p>
          <a:p>
            <a:r>
              <a:rPr lang="tr-TR" b="1" dirty="0" smtClean="0">
                <a:solidFill>
                  <a:srgbClr val="002060"/>
                </a:solidFill>
              </a:rPr>
              <a:t>İdarenin stratejik planı,</a:t>
            </a:r>
          </a:p>
          <a:p>
            <a:r>
              <a:rPr lang="tr-TR" b="1" dirty="0" smtClean="0">
                <a:solidFill>
                  <a:srgbClr val="002060"/>
                </a:solidFill>
              </a:rPr>
              <a:t>Bütçe imkanları,</a:t>
            </a:r>
          </a:p>
          <a:p>
            <a:r>
              <a:rPr lang="tr-TR" b="1" dirty="0" smtClean="0">
                <a:solidFill>
                  <a:srgbClr val="002060"/>
                </a:solidFill>
              </a:rPr>
              <a:t>Bağlı bulunulan mevzuat hükümleri</a:t>
            </a:r>
            <a:r>
              <a:rPr lang="tr-TR" dirty="0" smtClean="0">
                <a:solidFill>
                  <a:srgbClr val="002060"/>
                </a:solidFill>
              </a:rPr>
              <a:t>,</a:t>
            </a:r>
          </a:p>
          <a:p>
            <a:pPr>
              <a:buNone/>
            </a:pPr>
            <a:r>
              <a:rPr lang="tr-TR" b="1" dirty="0" smtClean="0">
                <a:solidFill>
                  <a:srgbClr val="0070C0"/>
                </a:solidFill>
              </a:rPr>
              <a:t>    esas alınmalı,</a:t>
            </a:r>
          </a:p>
          <a:p>
            <a:pPr>
              <a:buNone/>
            </a:pPr>
            <a:r>
              <a:rPr lang="tr-TR" b="1" dirty="0" smtClean="0">
                <a:solidFill>
                  <a:srgbClr val="0070C0"/>
                </a:solidFill>
              </a:rPr>
              <a:t>    göz önünde bulundurulmalıdır.</a:t>
            </a:r>
            <a:endParaRPr lang="tr-TR" b="1" dirty="0">
              <a:solidFill>
                <a:srgbClr val="0070C0"/>
              </a:solidFill>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274638"/>
            <a:ext cx="7746064" cy="202034"/>
          </a:xfrm>
        </p:spPr>
        <p:txBody>
          <a:bodyPr>
            <a:normAutofit fontScale="90000"/>
          </a:bodyPr>
          <a:lstStyle/>
          <a:p>
            <a:endParaRPr lang="tr-TR" dirty="0"/>
          </a:p>
        </p:txBody>
      </p:sp>
      <p:sp>
        <p:nvSpPr>
          <p:cNvPr id="3" name="2 İçerik Yer Tutucusu"/>
          <p:cNvSpPr>
            <a:spLocks noGrp="1"/>
          </p:cNvSpPr>
          <p:nvPr>
            <p:ph idx="1"/>
          </p:nvPr>
        </p:nvSpPr>
        <p:spPr>
          <a:xfrm>
            <a:off x="611560" y="620688"/>
            <a:ext cx="8322128" cy="5976664"/>
          </a:xfrm>
        </p:spPr>
        <p:txBody>
          <a:bodyPr/>
          <a:lstStyle/>
          <a:p>
            <a:pPr>
              <a:buNone/>
            </a:pPr>
            <a:r>
              <a:rPr lang="tr-TR" b="1" dirty="0" smtClean="0">
                <a:solidFill>
                  <a:srgbClr val="0070C0"/>
                </a:solidFill>
              </a:rPr>
              <a:t>   </a:t>
            </a:r>
            <a:r>
              <a:rPr lang="tr-TR" sz="4000" b="1" dirty="0" smtClean="0">
                <a:solidFill>
                  <a:srgbClr val="CC0066"/>
                </a:solidFill>
              </a:rPr>
              <a:t>Performans programı,</a:t>
            </a:r>
          </a:p>
          <a:p>
            <a:pPr>
              <a:buClr>
                <a:srgbClr val="CC0066"/>
              </a:buClr>
              <a:buFont typeface="Wingdings" pitchFamily="2" charset="2"/>
              <a:buChar char="Ø"/>
            </a:pPr>
            <a:r>
              <a:rPr lang="tr-TR" sz="4000" b="1" dirty="0" smtClean="0">
                <a:solidFill>
                  <a:srgbClr val="CC0066"/>
                </a:solidFill>
              </a:rPr>
              <a:t>  </a:t>
            </a:r>
            <a:r>
              <a:rPr lang="tr-TR" b="1" dirty="0" smtClean="0">
                <a:solidFill>
                  <a:srgbClr val="0070C0"/>
                </a:solidFill>
              </a:rPr>
              <a:t>Performans Esaslı Bütçeleme Sisteminin unsurlarından/araçlarından biridir.</a:t>
            </a:r>
          </a:p>
          <a:p>
            <a:pPr>
              <a:buClr>
                <a:srgbClr val="CC0066"/>
              </a:buClr>
              <a:buFont typeface="Wingdings" pitchFamily="2" charset="2"/>
              <a:buChar char="Ø"/>
            </a:pPr>
            <a:r>
              <a:rPr lang="tr-TR" b="1" dirty="0" smtClean="0">
                <a:solidFill>
                  <a:srgbClr val="0070C0"/>
                </a:solidFill>
              </a:rPr>
              <a:t>   Stratejik planın bir yıllık uygulama dilimine (program dönemi) ilişkin bilgiler içerir.</a:t>
            </a:r>
          </a:p>
          <a:p>
            <a:pPr>
              <a:buClr>
                <a:srgbClr val="CC0066"/>
              </a:buClr>
              <a:buFont typeface="Wingdings" pitchFamily="2" charset="2"/>
              <a:buChar char="Ø"/>
            </a:pPr>
            <a:r>
              <a:rPr lang="tr-TR" b="1" dirty="0" smtClean="0">
                <a:solidFill>
                  <a:srgbClr val="0070C0"/>
                </a:solidFill>
                <a:latin typeface="Baskerville Old Face" pitchFamily="18" charset="0"/>
                <a:cs typeface="Aharoni" pitchFamily="2" charset="-79"/>
              </a:rPr>
              <a:t> </a:t>
            </a:r>
            <a:r>
              <a:rPr lang="tr-TR" b="1" i="1" dirty="0" smtClean="0">
                <a:solidFill>
                  <a:srgbClr val="0070C0"/>
                </a:solidFill>
                <a:latin typeface="Times New Roman" pitchFamily="18" charset="0"/>
                <a:cs typeface="Times New Roman" pitchFamily="18" charset="0"/>
              </a:rPr>
              <a:t>İdarenin kıt kaynaklarının, öncelikli ihtiyaçlar doğrultusunda en verimli şekilde kullanılmasını hedefler</a:t>
            </a:r>
            <a:endParaRPr lang="tr-TR" b="1" i="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60648"/>
            <a:ext cx="8244408" cy="980728"/>
          </a:xfrm>
        </p:spPr>
        <p:txBody>
          <a:bodyPr>
            <a:noAutofit/>
          </a:bodyPr>
          <a:lstStyle/>
          <a:p>
            <a:r>
              <a:rPr lang="tr-TR" sz="3600" b="1" dirty="0" smtClean="0">
                <a:solidFill>
                  <a:srgbClr val="CC0066"/>
                </a:solidFill>
              </a:rPr>
              <a:t>Performans programına ilişkin tanımlar</a:t>
            </a:r>
            <a:endParaRPr lang="tr-TR" sz="3600" b="1" dirty="0">
              <a:solidFill>
                <a:srgbClr val="CC0066"/>
              </a:solidFill>
            </a:endParaRPr>
          </a:p>
        </p:txBody>
      </p:sp>
      <p:sp>
        <p:nvSpPr>
          <p:cNvPr id="3" name="2 İçerik Yer Tutucusu"/>
          <p:cNvSpPr>
            <a:spLocks noGrp="1"/>
          </p:cNvSpPr>
          <p:nvPr>
            <p:ph idx="1"/>
          </p:nvPr>
        </p:nvSpPr>
        <p:spPr>
          <a:xfrm>
            <a:off x="611560" y="1457400"/>
            <a:ext cx="8322128" cy="5400600"/>
          </a:xfrm>
        </p:spPr>
        <p:txBody>
          <a:bodyPr>
            <a:normAutofit lnSpcReduction="10000"/>
          </a:bodyPr>
          <a:lstStyle/>
          <a:p>
            <a:pPr algn="just">
              <a:spcBef>
                <a:spcPts val="0"/>
              </a:spcBef>
            </a:pPr>
            <a:r>
              <a:rPr lang="tr-TR" b="1" dirty="0" smtClean="0">
                <a:solidFill>
                  <a:srgbClr val="002060"/>
                </a:solidFill>
              </a:rPr>
              <a:t>Performans hedefi: </a:t>
            </a:r>
            <a:r>
              <a:rPr lang="tr-TR" dirty="0" smtClean="0">
                <a:solidFill>
                  <a:srgbClr val="002060"/>
                </a:solidFill>
              </a:rPr>
              <a:t>Kamu idarelerinin stratejik planlarında yer alan amaç ve hedeflerine ulaşmak için </a:t>
            </a:r>
            <a:r>
              <a:rPr lang="tr-TR" u="sng" dirty="0" smtClean="0">
                <a:solidFill>
                  <a:srgbClr val="002060"/>
                </a:solidFill>
              </a:rPr>
              <a:t>program döneminde gerçekleştirmeyi planladıkları çıktı-sonuç odaklı hedefleri,</a:t>
            </a:r>
          </a:p>
          <a:p>
            <a:pPr algn="just">
              <a:spcBef>
                <a:spcPts val="0"/>
              </a:spcBef>
            </a:pPr>
            <a:r>
              <a:rPr lang="tr-TR" b="1" dirty="0" smtClean="0">
                <a:solidFill>
                  <a:srgbClr val="002060"/>
                </a:solidFill>
              </a:rPr>
              <a:t>Performans göstergesi: </a:t>
            </a:r>
            <a:r>
              <a:rPr lang="tr-TR" dirty="0" smtClean="0">
                <a:solidFill>
                  <a:srgbClr val="002060"/>
                </a:solidFill>
              </a:rPr>
              <a:t>Kamu idarelerince performans hedeflerine ulaşılıp ulaşılmadığını ya da ne kadar ulaşıldığını ölçmek, izlemek ve değerlendirmek için kullanılan ve </a:t>
            </a:r>
            <a:r>
              <a:rPr lang="tr-TR" u="sng" dirty="0" smtClean="0">
                <a:solidFill>
                  <a:srgbClr val="002060"/>
                </a:solidFill>
              </a:rPr>
              <a:t>sayısal olarak ifade edilen</a:t>
            </a:r>
            <a:r>
              <a:rPr lang="tr-TR" dirty="0" smtClean="0">
                <a:solidFill>
                  <a:srgbClr val="002060"/>
                </a:solidFill>
              </a:rPr>
              <a:t> araçları,</a:t>
            </a:r>
          </a:p>
          <a:p>
            <a:pPr algn="just"/>
            <a:r>
              <a:rPr lang="tr-TR" b="1" dirty="0" smtClean="0">
                <a:solidFill>
                  <a:srgbClr val="002060"/>
                </a:solidFill>
              </a:rPr>
              <a:t>Program dönemi: </a:t>
            </a:r>
            <a:r>
              <a:rPr lang="tr-TR" dirty="0" smtClean="0">
                <a:solidFill>
                  <a:srgbClr val="002060"/>
                </a:solidFill>
              </a:rPr>
              <a:t>Bütçesi hazırlanan yıl, </a:t>
            </a:r>
          </a:p>
          <a:p>
            <a:pPr algn="just"/>
            <a:endParaRPr lang="tr-TR" dirty="0" smtClean="0"/>
          </a:p>
          <a:p>
            <a:pPr algn="just"/>
            <a:endParaRPr lang="tr-TR" dirty="0" smtClean="0"/>
          </a:p>
          <a:p>
            <a:endParaRPr lang="tr-T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0"/>
            <a:ext cx="7746064" cy="202034"/>
          </a:xfrm>
        </p:spPr>
        <p:txBody>
          <a:bodyPr>
            <a:normAutofit fontScale="90000"/>
          </a:bodyPr>
          <a:lstStyle/>
          <a:p>
            <a:endParaRPr lang="tr-TR" dirty="0"/>
          </a:p>
        </p:txBody>
      </p:sp>
      <p:sp>
        <p:nvSpPr>
          <p:cNvPr id="3" name="2 İçerik Yer Tutucusu"/>
          <p:cNvSpPr>
            <a:spLocks noGrp="1"/>
          </p:cNvSpPr>
          <p:nvPr>
            <p:ph idx="1"/>
          </p:nvPr>
        </p:nvSpPr>
        <p:spPr>
          <a:xfrm>
            <a:off x="611560" y="404664"/>
            <a:ext cx="8208912" cy="6264696"/>
          </a:xfrm>
        </p:spPr>
        <p:txBody>
          <a:bodyPr>
            <a:normAutofit fontScale="92500" lnSpcReduction="10000"/>
          </a:bodyPr>
          <a:lstStyle/>
          <a:p>
            <a:pPr algn="just"/>
            <a:r>
              <a:rPr lang="tr-TR" b="1" dirty="0" smtClean="0">
                <a:solidFill>
                  <a:srgbClr val="002060"/>
                </a:solidFill>
              </a:rPr>
              <a:t>Faaliyet: </a:t>
            </a:r>
            <a:r>
              <a:rPr lang="tr-TR" dirty="0" smtClean="0">
                <a:solidFill>
                  <a:srgbClr val="002060"/>
                </a:solidFill>
              </a:rPr>
              <a:t>Belirli bir amaca ve hedefe yönelen, başlı başına bir bütünlük oluşturan, yönetilebilir ve </a:t>
            </a:r>
            <a:r>
              <a:rPr lang="tr-TR" dirty="0" err="1" smtClean="0">
                <a:solidFill>
                  <a:srgbClr val="002060"/>
                </a:solidFill>
              </a:rPr>
              <a:t>maliyetlendirilebilir</a:t>
            </a:r>
            <a:r>
              <a:rPr lang="tr-TR" dirty="0" smtClean="0">
                <a:solidFill>
                  <a:srgbClr val="002060"/>
                </a:solidFill>
              </a:rPr>
              <a:t> üretim veya hizmetlerdir.</a:t>
            </a:r>
          </a:p>
          <a:p>
            <a:pPr algn="just"/>
            <a:r>
              <a:rPr lang="tr-TR" b="1" dirty="0" smtClean="0">
                <a:solidFill>
                  <a:srgbClr val="002060"/>
                </a:solidFill>
              </a:rPr>
              <a:t>Kaynak: </a:t>
            </a:r>
            <a:r>
              <a:rPr lang="tr-TR" dirty="0" smtClean="0">
                <a:solidFill>
                  <a:srgbClr val="002060"/>
                </a:solidFill>
              </a:rPr>
              <a:t>Bütçe, döner sermaye, Avrupa Birliği fonları gibi yurt içi ve yurt dışından kamu idarelerine sağlanan </a:t>
            </a:r>
            <a:r>
              <a:rPr lang="tr-TR" b="1" dirty="0" smtClean="0">
                <a:solidFill>
                  <a:srgbClr val="002060"/>
                </a:solidFill>
              </a:rPr>
              <a:t>her türlü mali kaynağı </a:t>
            </a:r>
            <a:r>
              <a:rPr lang="tr-TR" dirty="0" smtClean="0">
                <a:solidFill>
                  <a:srgbClr val="002060"/>
                </a:solidFill>
              </a:rPr>
              <a:t>ifade etmektedir.</a:t>
            </a:r>
          </a:p>
          <a:p>
            <a:pPr algn="just"/>
            <a:r>
              <a:rPr lang="tr-TR" b="1" dirty="0" smtClean="0">
                <a:solidFill>
                  <a:srgbClr val="002060"/>
                </a:solidFill>
              </a:rPr>
              <a:t>Girdi: </a:t>
            </a:r>
            <a:r>
              <a:rPr lang="tr-TR" dirty="0" smtClean="0">
                <a:solidFill>
                  <a:srgbClr val="002060"/>
                </a:solidFill>
              </a:rPr>
              <a:t>Bir ürün veya hizmetin üretilmesi için gereken </a:t>
            </a:r>
            <a:r>
              <a:rPr lang="tr-TR" b="1" dirty="0" smtClean="0">
                <a:solidFill>
                  <a:srgbClr val="002060"/>
                </a:solidFill>
              </a:rPr>
              <a:t>beşeri, mali ve fiziksel değerler</a:t>
            </a:r>
            <a:r>
              <a:rPr lang="tr-TR" dirty="0" smtClean="0">
                <a:solidFill>
                  <a:srgbClr val="002060"/>
                </a:solidFill>
              </a:rPr>
              <a:t>dir.</a:t>
            </a:r>
          </a:p>
          <a:p>
            <a:pPr algn="just"/>
            <a:r>
              <a:rPr lang="tr-TR" b="1" dirty="0" smtClean="0">
                <a:solidFill>
                  <a:srgbClr val="002060"/>
                </a:solidFill>
              </a:rPr>
              <a:t>Çıktı: </a:t>
            </a:r>
            <a:r>
              <a:rPr lang="tr-TR" dirty="0" smtClean="0">
                <a:solidFill>
                  <a:srgbClr val="002060"/>
                </a:solidFill>
              </a:rPr>
              <a:t>İdare tarafından üretilen nihai ürün veya hizmetlerdir.</a:t>
            </a:r>
          </a:p>
          <a:p>
            <a:pPr algn="just"/>
            <a:r>
              <a:rPr lang="tr-TR" b="1" dirty="0" smtClean="0">
                <a:solidFill>
                  <a:srgbClr val="002060"/>
                </a:solidFill>
              </a:rPr>
              <a:t>Sonuç: </a:t>
            </a:r>
            <a:r>
              <a:rPr lang="tr-TR" dirty="0" smtClean="0">
                <a:solidFill>
                  <a:srgbClr val="002060"/>
                </a:solidFill>
              </a:rPr>
              <a:t>İdarenin sunduğu ürün ve hizmetlerin, bireyler ve toplum üzerinde meydana getirdiği etkilerdir.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778098"/>
          </a:xfrm>
        </p:spPr>
        <p:txBody>
          <a:bodyPr>
            <a:normAutofit fontScale="90000"/>
          </a:bodyPr>
          <a:lstStyle/>
          <a:p>
            <a:r>
              <a:rPr lang="tr-TR" dirty="0" smtClean="0">
                <a:solidFill>
                  <a:srgbClr val="002060"/>
                </a:solidFill>
              </a:rPr>
              <a:t/>
            </a:r>
            <a:br>
              <a:rPr lang="tr-TR" dirty="0" smtClean="0">
                <a:solidFill>
                  <a:srgbClr val="002060"/>
                </a:solidFill>
              </a:rPr>
            </a:br>
            <a:r>
              <a:rPr lang="tr-TR" b="1" dirty="0" smtClean="0">
                <a:solidFill>
                  <a:srgbClr val="CC0066"/>
                </a:solidFill>
              </a:rPr>
              <a:t>performans programları,</a:t>
            </a:r>
            <a:br>
              <a:rPr lang="tr-TR" b="1" dirty="0" smtClean="0">
                <a:solidFill>
                  <a:srgbClr val="CC0066"/>
                </a:solidFill>
              </a:rPr>
            </a:br>
            <a:endParaRPr lang="tr-TR" b="1" dirty="0">
              <a:solidFill>
                <a:srgbClr val="CC0066"/>
              </a:solidFill>
            </a:endParaRPr>
          </a:p>
        </p:txBody>
      </p:sp>
      <p:sp>
        <p:nvSpPr>
          <p:cNvPr id="3" name="2 İçerik Yer Tutucusu"/>
          <p:cNvSpPr>
            <a:spLocks noGrp="1"/>
          </p:cNvSpPr>
          <p:nvPr>
            <p:ph idx="1"/>
          </p:nvPr>
        </p:nvSpPr>
        <p:spPr>
          <a:xfrm>
            <a:off x="611560" y="1196752"/>
            <a:ext cx="8280920" cy="5472608"/>
          </a:xfrm>
        </p:spPr>
        <p:txBody>
          <a:bodyPr>
            <a:normAutofit fontScale="92500" lnSpcReduction="20000"/>
          </a:bodyPr>
          <a:lstStyle/>
          <a:p>
            <a:pPr algn="just"/>
            <a:r>
              <a:rPr lang="tr-TR" b="1" dirty="0" smtClean="0">
                <a:solidFill>
                  <a:srgbClr val="0070C0"/>
                </a:solidFill>
              </a:rPr>
              <a:t>Stratejik planlarla bütçeler arasında daha güçlü bir bağ kurulmasını sağlayan araçlardır. </a:t>
            </a:r>
          </a:p>
          <a:p>
            <a:pPr algn="just"/>
            <a:r>
              <a:rPr lang="tr-TR" b="1" dirty="0" smtClean="0">
                <a:solidFill>
                  <a:srgbClr val="002060"/>
                </a:solidFill>
              </a:rPr>
              <a:t>Bu kapsamda, performans programlarında, </a:t>
            </a:r>
            <a:r>
              <a:rPr lang="tr-TR" dirty="0" smtClean="0">
                <a:solidFill>
                  <a:srgbClr val="002060"/>
                </a:solidFill>
              </a:rPr>
              <a:t>stratejik planlarda yer alan orta ve uzun vadeli amaç ve hedeflere ilişkin </a:t>
            </a:r>
            <a:r>
              <a:rPr lang="tr-TR" u="sng" dirty="0" smtClean="0">
                <a:solidFill>
                  <a:srgbClr val="002060"/>
                </a:solidFill>
              </a:rPr>
              <a:t>yıllık hedefler</a:t>
            </a:r>
            <a:r>
              <a:rPr lang="tr-TR" dirty="0" smtClean="0">
                <a:solidFill>
                  <a:srgbClr val="002060"/>
                </a:solidFill>
              </a:rPr>
              <a:t>,  söz konusu hedefleri gerçekleştirmek üzere belirlenen </a:t>
            </a:r>
            <a:r>
              <a:rPr lang="tr-TR" u="sng" dirty="0" smtClean="0">
                <a:solidFill>
                  <a:srgbClr val="002060"/>
                </a:solidFill>
              </a:rPr>
              <a:t>faaliyetler</a:t>
            </a:r>
            <a:r>
              <a:rPr lang="tr-TR" dirty="0" smtClean="0">
                <a:solidFill>
                  <a:srgbClr val="002060"/>
                </a:solidFill>
              </a:rPr>
              <a:t> ile bunların </a:t>
            </a:r>
            <a:r>
              <a:rPr lang="tr-TR" u="sng" dirty="0" smtClean="0">
                <a:solidFill>
                  <a:srgbClr val="002060"/>
                </a:solidFill>
              </a:rPr>
              <a:t>kaynak ihtiyacı</a:t>
            </a:r>
            <a:r>
              <a:rPr lang="tr-TR" dirty="0" smtClean="0">
                <a:solidFill>
                  <a:srgbClr val="002060"/>
                </a:solidFill>
              </a:rPr>
              <a:t> yer almaktadır. </a:t>
            </a:r>
          </a:p>
          <a:p>
            <a:pPr algn="just"/>
            <a:r>
              <a:rPr lang="tr-TR" dirty="0" smtClean="0">
                <a:solidFill>
                  <a:srgbClr val="002060"/>
                </a:solidFill>
              </a:rPr>
              <a:t>Performans hedeflerine ne derece ulaşıldığını ölçmek, izlemek ve değerlendirmek üzere oluşturulan </a:t>
            </a:r>
            <a:r>
              <a:rPr lang="tr-TR" b="1" dirty="0" smtClean="0">
                <a:solidFill>
                  <a:srgbClr val="002060"/>
                </a:solidFill>
              </a:rPr>
              <a:t>performans göstergelerine </a:t>
            </a:r>
            <a:r>
              <a:rPr lang="tr-TR" dirty="0" smtClean="0">
                <a:solidFill>
                  <a:srgbClr val="002060"/>
                </a:solidFill>
              </a:rPr>
              <a:t>de bu programlarda yer verilmektedir.  </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1210146"/>
          </a:xfrm>
        </p:spPr>
        <p:txBody>
          <a:bodyPr>
            <a:normAutofit fontScale="90000"/>
          </a:bodyPr>
          <a:lstStyle/>
          <a:p>
            <a:r>
              <a:rPr lang="tr-TR" sz="4000" b="1" dirty="0" smtClean="0">
                <a:solidFill>
                  <a:srgbClr val="CC0066"/>
                </a:solidFill>
              </a:rPr>
              <a:t/>
            </a:r>
            <a:br>
              <a:rPr lang="tr-TR" sz="4000" b="1" dirty="0" smtClean="0">
                <a:solidFill>
                  <a:srgbClr val="CC0066"/>
                </a:solidFill>
              </a:rPr>
            </a:br>
            <a:r>
              <a:rPr lang="tr-TR" sz="3600" b="1" i="1" dirty="0" smtClean="0">
                <a:solidFill>
                  <a:srgbClr val="C00000"/>
                </a:solidFill>
              </a:rPr>
              <a:t>(Belediye meclisinin görev ve yetkileri)</a:t>
            </a:r>
            <a:r>
              <a:rPr lang="tr-TR" sz="4000" b="1" dirty="0" smtClean="0">
                <a:solidFill>
                  <a:srgbClr val="CC0066"/>
                </a:solidFill>
              </a:rPr>
              <a:t/>
            </a:r>
            <a:br>
              <a:rPr lang="tr-TR" sz="4000" b="1" dirty="0" smtClean="0">
                <a:solidFill>
                  <a:srgbClr val="CC0066"/>
                </a:solidFill>
              </a:rPr>
            </a:br>
            <a:endParaRPr lang="tr-TR" sz="4000" b="1" dirty="0">
              <a:solidFill>
                <a:srgbClr val="CC0066"/>
              </a:solidFill>
            </a:endParaRPr>
          </a:p>
        </p:txBody>
      </p:sp>
      <p:sp>
        <p:nvSpPr>
          <p:cNvPr id="3" name="2 İçerik Yer Tutucusu"/>
          <p:cNvSpPr>
            <a:spLocks noGrp="1"/>
          </p:cNvSpPr>
          <p:nvPr>
            <p:ph idx="1"/>
          </p:nvPr>
        </p:nvSpPr>
        <p:spPr>
          <a:xfrm>
            <a:off x="611560" y="1484784"/>
            <a:ext cx="8208912" cy="5184576"/>
          </a:xfrm>
        </p:spPr>
        <p:txBody>
          <a:bodyPr>
            <a:normAutofit/>
          </a:bodyPr>
          <a:lstStyle/>
          <a:p>
            <a:pPr algn="just"/>
            <a:r>
              <a:rPr lang="tr-TR" b="1" dirty="0" smtClean="0">
                <a:solidFill>
                  <a:srgbClr val="002060"/>
                </a:solidFill>
              </a:rPr>
              <a:t>Stratejik plân</a:t>
            </a:r>
            <a:r>
              <a:rPr lang="tr-TR" dirty="0" smtClean="0">
                <a:solidFill>
                  <a:srgbClr val="002060"/>
                </a:solidFill>
              </a:rPr>
              <a:t> ile </a:t>
            </a:r>
            <a:r>
              <a:rPr lang="tr-TR" b="1" dirty="0" smtClean="0">
                <a:solidFill>
                  <a:srgbClr val="002060"/>
                </a:solidFill>
              </a:rPr>
              <a:t>yatırım ve çalışma programlarını</a:t>
            </a:r>
            <a:r>
              <a:rPr lang="tr-TR" dirty="0" smtClean="0">
                <a:solidFill>
                  <a:srgbClr val="002060"/>
                </a:solidFill>
              </a:rPr>
              <a:t>, belediye faaliyetlerinin ve personelinin performans ölçütlerini görüşmek ve kabul etmek.</a:t>
            </a:r>
            <a:r>
              <a:rPr lang="tr-TR" b="1" i="1" dirty="0" smtClean="0">
                <a:solidFill>
                  <a:srgbClr val="002060"/>
                </a:solidFill>
              </a:rPr>
              <a:t> (5393/ md. 18-a)</a:t>
            </a:r>
            <a:endParaRPr lang="tr-TR" i="1" dirty="0" smtClean="0">
              <a:solidFill>
                <a:srgbClr val="002060"/>
              </a:solidFill>
            </a:endParaRPr>
          </a:p>
          <a:p>
            <a:pPr algn="just"/>
            <a:endParaRPr lang="tr-TR" dirty="0" smtClean="0">
              <a:solidFill>
                <a:srgbClr val="002060"/>
              </a:solidFill>
            </a:endParaRPr>
          </a:p>
          <a:p>
            <a:pPr algn="just"/>
            <a:r>
              <a:rPr lang="tr-TR" b="1" dirty="0" smtClean="0">
                <a:solidFill>
                  <a:srgbClr val="0070C0"/>
                </a:solidFill>
              </a:rPr>
              <a:t>Stratejik plân ve performans programı bütçenin hazırlanmasına esas teşkil eder ve belediye meclisinde </a:t>
            </a:r>
            <a:r>
              <a:rPr lang="tr-TR" b="1" u="sng" dirty="0" smtClean="0">
                <a:solidFill>
                  <a:srgbClr val="0070C0"/>
                </a:solidFill>
              </a:rPr>
              <a:t>bütçeden önce </a:t>
            </a:r>
            <a:r>
              <a:rPr lang="tr-TR" b="1" dirty="0" smtClean="0">
                <a:solidFill>
                  <a:srgbClr val="0070C0"/>
                </a:solidFill>
              </a:rPr>
              <a:t>görüşülerek </a:t>
            </a:r>
            <a:r>
              <a:rPr lang="tr-TR" b="1" u="sng" dirty="0" smtClean="0">
                <a:solidFill>
                  <a:srgbClr val="990033"/>
                </a:solidFill>
              </a:rPr>
              <a:t>kabul edilir</a:t>
            </a:r>
            <a:r>
              <a:rPr lang="tr-TR" b="1" dirty="0" smtClean="0">
                <a:solidFill>
                  <a:srgbClr val="C00000"/>
                </a:solidFill>
              </a:rPr>
              <a:t>.</a:t>
            </a:r>
            <a:r>
              <a:rPr lang="tr-TR" b="1" dirty="0" smtClean="0">
                <a:solidFill>
                  <a:srgbClr val="0070C0"/>
                </a:solidFill>
              </a:rPr>
              <a:t>  </a:t>
            </a:r>
            <a:r>
              <a:rPr lang="tr-TR" sz="2800" b="1" i="1" dirty="0" smtClean="0">
                <a:solidFill>
                  <a:srgbClr val="002060"/>
                </a:solidFill>
              </a:rPr>
              <a:t>(5393/41)</a:t>
            </a:r>
          </a:p>
          <a:p>
            <a:pPr algn="just"/>
            <a:endParaRPr lang="tr-TR" dirty="0" smtClean="0">
              <a:solidFill>
                <a:srgbClr val="002060"/>
              </a:solidFill>
            </a:endParaRPr>
          </a:p>
          <a:p>
            <a:endParaRPr lang="tr-T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1426170"/>
          </a:xfrm>
        </p:spPr>
        <p:txBody>
          <a:bodyPr>
            <a:normAutofit/>
          </a:bodyPr>
          <a:lstStyle/>
          <a:p>
            <a:r>
              <a:rPr lang="tr-TR" sz="3600" b="1" dirty="0" smtClean="0">
                <a:solidFill>
                  <a:srgbClr val="CC0066"/>
                </a:solidFill>
              </a:rPr>
              <a:t>5302 sayılı Kanun- </a:t>
            </a:r>
            <a:r>
              <a:rPr lang="tr-TR" sz="3200" b="1" dirty="0" smtClean="0">
                <a:solidFill>
                  <a:srgbClr val="C00000"/>
                </a:solidFill>
              </a:rPr>
              <a:t>(md. 31)</a:t>
            </a:r>
            <a:endParaRPr lang="tr-TR" sz="3200" b="1" dirty="0">
              <a:solidFill>
                <a:srgbClr val="C00000"/>
              </a:solidFill>
            </a:endParaRPr>
          </a:p>
        </p:txBody>
      </p:sp>
      <p:sp>
        <p:nvSpPr>
          <p:cNvPr id="3" name="2 İçerik Yer Tutucusu"/>
          <p:cNvSpPr>
            <a:spLocks noGrp="1"/>
          </p:cNvSpPr>
          <p:nvPr>
            <p:ph idx="1"/>
          </p:nvPr>
        </p:nvSpPr>
        <p:spPr>
          <a:xfrm>
            <a:off x="683568" y="1988840"/>
            <a:ext cx="7992888" cy="4259560"/>
          </a:xfrm>
        </p:spPr>
        <p:txBody>
          <a:bodyPr/>
          <a:lstStyle/>
          <a:p>
            <a:pPr algn="just"/>
            <a:r>
              <a:rPr lang="tr-TR" b="1" dirty="0" smtClean="0">
                <a:solidFill>
                  <a:srgbClr val="002060"/>
                </a:solidFill>
              </a:rPr>
              <a:t>Stratejik plân ve performans plânı bütçenin hazırlanmasına esas teşkil eder ve il genel meclisinde bütçeden önce görüşülerek kabul edilir.</a:t>
            </a:r>
          </a:p>
          <a:p>
            <a:endParaRPr lang="tr-T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1115616" y="332656"/>
            <a:ext cx="7818072" cy="1368152"/>
          </a:xfrm>
        </p:spPr>
        <p:txBody>
          <a:bodyPr>
            <a:normAutofit fontScale="90000"/>
          </a:bodyPr>
          <a:lstStyle/>
          <a:p>
            <a:pPr eaLnBrk="1" hangingPunct="1">
              <a:defRPr/>
            </a:pPr>
            <a:r>
              <a:rPr lang="tr-TR" dirty="0" smtClean="0">
                <a:solidFill>
                  <a:srgbClr val="CC0066"/>
                </a:solidFill>
              </a:rPr>
              <a:t>Performans Esaslı Bütçeleme</a:t>
            </a:r>
            <a:br>
              <a:rPr lang="tr-TR" dirty="0" smtClean="0">
                <a:solidFill>
                  <a:srgbClr val="CC0066"/>
                </a:solidFill>
              </a:rPr>
            </a:br>
            <a:r>
              <a:rPr lang="tr-TR" dirty="0" smtClean="0">
                <a:solidFill>
                  <a:srgbClr val="CC0066"/>
                </a:solidFill>
              </a:rPr>
              <a:t/>
            </a:r>
            <a:br>
              <a:rPr lang="tr-TR" dirty="0" smtClean="0">
                <a:solidFill>
                  <a:srgbClr val="CC0066"/>
                </a:solidFill>
              </a:rPr>
            </a:br>
            <a:r>
              <a:rPr lang="tr-TR" sz="3600" dirty="0" smtClean="0">
                <a:solidFill>
                  <a:srgbClr val="0070C0"/>
                </a:solidFill>
              </a:rPr>
              <a:t>HEDEFLER  (Uzun - Kısa vadeli)</a:t>
            </a:r>
            <a:endParaRPr lang="tr-TR" sz="3600" dirty="0">
              <a:solidFill>
                <a:srgbClr val="CC0066"/>
              </a:solidFill>
            </a:endParaRPr>
          </a:p>
        </p:txBody>
      </p:sp>
      <p:pic>
        <p:nvPicPr>
          <p:cNvPr id="13315" name="Picture 4"/>
          <p:cNvPicPr>
            <a:picLocks noGrp="1" noChangeAspect="1" noChangeArrowheads="1"/>
          </p:cNvPicPr>
          <p:nvPr>
            <p:ph type="body" idx="1"/>
          </p:nvPr>
        </p:nvPicPr>
        <p:blipFill>
          <a:blip r:embed="rId3" cstate="print"/>
          <a:srcRect/>
          <a:stretch>
            <a:fillRect/>
          </a:stretch>
        </p:blipFill>
        <p:spPr>
          <a:xfrm>
            <a:off x="0" y="1916832"/>
            <a:ext cx="9144000" cy="4752528"/>
          </a:xfrm>
          <a:solidFill>
            <a:srgbClr val="FFFFFF"/>
          </a:solidFill>
          <a:ln>
            <a:solidFill>
              <a:schemeClr val="tx1"/>
            </a:solidFill>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AutoShape 4"/>
          <p:cNvSpPr>
            <a:spLocks noGrp="1" noChangeArrowheads="1"/>
          </p:cNvSpPr>
          <p:nvPr>
            <p:ph type="title"/>
          </p:nvPr>
        </p:nvSpPr>
        <p:spPr>
          <a:xfrm>
            <a:off x="971600" y="260648"/>
            <a:ext cx="7962088" cy="648072"/>
          </a:xfrm>
          <a:prstGeom prst="roundRect">
            <a:avLst>
              <a:gd name="adj" fmla="val 21667"/>
            </a:avLst>
          </a:prstGeom>
        </p:spPr>
        <p:txBody>
          <a:bodyPr>
            <a:normAutofit fontScale="90000"/>
          </a:bodyPr>
          <a:lstStyle/>
          <a:p>
            <a:pPr eaLnBrk="1" hangingPunct="1">
              <a:defRPr/>
            </a:pPr>
            <a:r>
              <a:rPr lang="tr-TR" sz="3600" b="1" dirty="0">
                <a:solidFill>
                  <a:srgbClr val="CC0066"/>
                </a:solidFill>
              </a:rPr>
              <a:t>5393 S.Belediye Kanunu </a:t>
            </a:r>
            <a:r>
              <a:rPr lang="tr-TR" sz="2800" b="1" i="1" dirty="0">
                <a:solidFill>
                  <a:srgbClr val="C00000"/>
                </a:solidFill>
              </a:rPr>
              <a:t>(Md.</a:t>
            </a:r>
            <a:r>
              <a:rPr lang="de-DE" sz="2800" b="1" i="1" dirty="0">
                <a:solidFill>
                  <a:srgbClr val="C00000"/>
                </a:solidFill>
              </a:rPr>
              <a:t> 41</a:t>
            </a:r>
            <a:r>
              <a:rPr lang="tr-TR" sz="2800" b="1" i="1" dirty="0">
                <a:solidFill>
                  <a:srgbClr val="C00000"/>
                </a:solidFill>
              </a:rPr>
              <a:t>)</a:t>
            </a:r>
          </a:p>
        </p:txBody>
      </p:sp>
      <p:sp>
        <p:nvSpPr>
          <p:cNvPr id="15365" name="Rectangle 5"/>
          <p:cNvSpPr>
            <a:spLocks noGrp="1" noChangeArrowheads="1"/>
          </p:cNvSpPr>
          <p:nvPr>
            <p:ph type="body" idx="1"/>
          </p:nvPr>
        </p:nvSpPr>
        <p:spPr>
          <a:xfrm>
            <a:off x="611560" y="1124744"/>
            <a:ext cx="8303840" cy="5576664"/>
          </a:xfrm>
        </p:spPr>
        <p:txBody>
          <a:bodyPr>
            <a:normAutofit lnSpcReduction="10000"/>
          </a:bodyPr>
          <a:lstStyle/>
          <a:p>
            <a:pPr algn="just" eaLnBrk="1" hangingPunct="1">
              <a:lnSpc>
                <a:spcPct val="90000"/>
              </a:lnSpc>
              <a:defRPr/>
            </a:pPr>
            <a:r>
              <a:rPr lang="tr-TR" b="1" dirty="0" smtClean="0">
                <a:solidFill>
                  <a:srgbClr val="002060"/>
                </a:solidFill>
              </a:rPr>
              <a:t>Belediye başkanı, </a:t>
            </a:r>
            <a:r>
              <a:rPr lang="tr-TR" dirty="0" smtClean="0">
                <a:solidFill>
                  <a:srgbClr val="002060"/>
                </a:solidFill>
              </a:rPr>
              <a:t>mahallî idareler genel seçimlerinden itibaren altı ay içinde; stratejik plân ve</a:t>
            </a:r>
            <a:r>
              <a:rPr lang="tr-TR" b="1" dirty="0" smtClean="0">
                <a:solidFill>
                  <a:srgbClr val="002060"/>
                </a:solidFill>
              </a:rPr>
              <a:t> ilgili olduğu yıl başından önce de yıllık performans programı hazırlar. </a:t>
            </a:r>
          </a:p>
          <a:p>
            <a:pPr algn="just" eaLnBrk="1" hangingPunct="1">
              <a:lnSpc>
                <a:spcPct val="90000"/>
              </a:lnSpc>
              <a:buNone/>
              <a:defRPr/>
            </a:pPr>
            <a:endParaRPr lang="tr-TR" b="1" dirty="0">
              <a:solidFill>
                <a:srgbClr val="002060"/>
              </a:solidFill>
            </a:endParaRPr>
          </a:p>
          <a:p>
            <a:pPr algn="just" eaLnBrk="1" hangingPunct="1">
              <a:lnSpc>
                <a:spcPct val="90000"/>
              </a:lnSpc>
              <a:defRPr/>
            </a:pPr>
            <a:r>
              <a:rPr lang="tr-TR" dirty="0" smtClean="0">
                <a:solidFill>
                  <a:srgbClr val="002060"/>
                </a:solidFill>
              </a:rPr>
              <a:t>Nüfusu 50.000'in altında olan belediyelerde stratejik plân (ve performans programı) yapılması zorunlu değildir.</a:t>
            </a:r>
          </a:p>
          <a:p>
            <a:pPr algn="just" eaLnBrk="1" hangingPunct="1">
              <a:lnSpc>
                <a:spcPct val="90000"/>
              </a:lnSpc>
              <a:buNone/>
              <a:defRPr/>
            </a:pPr>
            <a:endParaRPr lang="tr-TR" dirty="0" smtClean="0">
              <a:solidFill>
                <a:srgbClr val="002060"/>
              </a:solidFill>
            </a:endParaRPr>
          </a:p>
          <a:p>
            <a:pPr algn="just" eaLnBrk="1" hangingPunct="1">
              <a:lnSpc>
                <a:spcPct val="90000"/>
              </a:lnSpc>
              <a:defRPr/>
            </a:pPr>
            <a:r>
              <a:rPr lang="tr-TR" b="1" dirty="0" smtClean="0">
                <a:solidFill>
                  <a:srgbClr val="CC0066"/>
                </a:solidFill>
              </a:rPr>
              <a:t>Stratejik plân ve performans programı bütçenin hazırlanmasına esas teşkil eder ve belediye meclisinde </a:t>
            </a:r>
            <a:r>
              <a:rPr lang="tr-TR" b="1" u="sng" dirty="0" smtClean="0">
                <a:solidFill>
                  <a:srgbClr val="CC0066"/>
                </a:solidFill>
              </a:rPr>
              <a:t>bütçeden önce </a:t>
            </a:r>
            <a:r>
              <a:rPr lang="tr-TR" b="1" dirty="0" smtClean="0">
                <a:solidFill>
                  <a:srgbClr val="CC0066"/>
                </a:solidFill>
              </a:rPr>
              <a:t>görüşülerek </a:t>
            </a:r>
            <a:r>
              <a:rPr lang="tr-TR" b="1" u="sng" dirty="0" smtClean="0">
                <a:solidFill>
                  <a:srgbClr val="CC0066"/>
                </a:solidFill>
              </a:rPr>
              <a:t>kabul edilir</a:t>
            </a:r>
            <a:r>
              <a:rPr lang="tr-TR" b="1" dirty="0">
                <a:solidFill>
                  <a:srgbClr val="CC0066"/>
                </a:solidFill>
              </a:rPr>
              <a:t>.</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1143000"/>
          </a:xfrm>
        </p:spPr>
        <p:txBody>
          <a:bodyPr>
            <a:normAutofit/>
          </a:bodyPr>
          <a:lstStyle/>
          <a:p>
            <a:r>
              <a:rPr lang="tr-TR" sz="4000" b="1" dirty="0" err="1" smtClean="0">
                <a:solidFill>
                  <a:srgbClr val="CC0066"/>
                </a:solidFill>
              </a:rPr>
              <a:t>Perf</a:t>
            </a:r>
            <a:r>
              <a:rPr lang="tr-TR" sz="4000" b="1" dirty="0" smtClean="0">
                <a:solidFill>
                  <a:srgbClr val="CC0066"/>
                </a:solidFill>
              </a:rPr>
              <a:t> </a:t>
            </a:r>
            <a:r>
              <a:rPr lang="tr-TR" sz="4000" b="1" dirty="0" err="1" smtClean="0">
                <a:solidFill>
                  <a:srgbClr val="CC0066"/>
                </a:solidFill>
              </a:rPr>
              <a:t>progr</a:t>
            </a:r>
            <a:r>
              <a:rPr lang="tr-TR" sz="4000" b="1" dirty="0" smtClean="0">
                <a:solidFill>
                  <a:srgbClr val="CC0066"/>
                </a:solidFill>
              </a:rPr>
              <a:t>. Yön. - md.2</a:t>
            </a:r>
            <a:endParaRPr lang="tr-TR" sz="4000" b="1" dirty="0">
              <a:solidFill>
                <a:srgbClr val="CC0066"/>
              </a:solidFill>
            </a:endParaRPr>
          </a:p>
        </p:txBody>
      </p:sp>
      <p:sp>
        <p:nvSpPr>
          <p:cNvPr id="3" name="2 İçerik Yer Tutucusu"/>
          <p:cNvSpPr>
            <a:spLocks noGrp="1"/>
          </p:cNvSpPr>
          <p:nvPr>
            <p:ph idx="1"/>
          </p:nvPr>
        </p:nvSpPr>
        <p:spPr>
          <a:xfrm>
            <a:off x="611560" y="1447800"/>
            <a:ext cx="8322128" cy="4800600"/>
          </a:xfrm>
        </p:spPr>
        <p:txBody>
          <a:bodyPr/>
          <a:lstStyle/>
          <a:p>
            <a:r>
              <a:rPr lang="tr-TR" dirty="0" smtClean="0">
                <a:solidFill>
                  <a:srgbClr val="0070C0"/>
                </a:solidFill>
              </a:rPr>
              <a:t>(Değişik fıkra: 15/07/2009 - 27289 S.R.G ,Yön\ 1.md.) </a:t>
            </a:r>
          </a:p>
          <a:p>
            <a:pPr>
              <a:buNone/>
            </a:pPr>
            <a:r>
              <a:rPr lang="tr-TR" dirty="0" smtClean="0"/>
              <a:t>   </a:t>
            </a:r>
            <a:r>
              <a:rPr lang="tr-TR" dirty="0" smtClean="0">
                <a:solidFill>
                  <a:srgbClr val="002060"/>
                </a:solidFill>
              </a:rPr>
              <a:t>Stratejik plan hazırlamakla yükümlü olmayan idarelerin performans programı hazırlaması zorunlu değildir." </a:t>
            </a:r>
          </a:p>
          <a:p>
            <a:endParaRPr lang="tr-TR"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755576" y="1447800"/>
            <a:ext cx="8178112" cy="4800600"/>
          </a:xfrm>
        </p:spPr>
        <p:txBody>
          <a:bodyPr>
            <a:normAutofit/>
          </a:bodyPr>
          <a:lstStyle/>
          <a:p>
            <a:r>
              <a:rPr lang="tr-TR" sz="4000" b="1" dirty="0" smtClean="0">
                <a:solidFill>
                  <a:srgbClr val="0070C0"/>
                </a:solidFill>
              </a:rPr>
              <a:t>Performans programı – Bütçe,</a:t>
            </a:r>
          </a:p>
          <a:p>
            <a:pPr>
              <a:buNone/>
            </a:pPr>
            <a:r>
              <a:rPr lang="tr-TR" sz="4000" dirty="0" smtClean="0">
                <a:solidFill>
                  <a:srgbClr val="002060"/>
                </a:solidFill>
              </a:rPr>
              <a:t>   hazırlık aşamasında hangisi önceliğe   </a:t>
            </a:r>
          </a:p>
          <a:p>
            <a:pPr>
              <a:buNone/>
            </a:pPr>
            <a:r>
              <a:rPr lang="tr-TR" sz="4000" dirty="0" smtClean="0">
                <a:solidFill>
                  <a:srgbClr val="002060"/>
                </a:solidFill>
              </a:rPr>
              <a:t>   sahiptir ?</a:t>
            </a:r>
            <a:endParaRPr lang="tr-TR" sz="4000" dirty="0">
              <a:solidFill>
                <a:srgbClr val="002060"/>
              </a:solidFill>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778098"/>
          </a:xfrm>
        </p:spPr>
        <p:txBody>
          <a:bodyPr>
            <a:normAutofit/>
          </a:bodyPr>
          <a:lstStyle/>
          <a:p>
            <a:r>
              <a:rPr lang="tr-TR" sz="3600" b="1" dirty="0" smtClean="0">
                <a:solidFill>
                  <a:srgbClr val="CC0066"/>
                </a:solidFill>
              </a:rPr>
              <a:t>Performans programı - Bütçe</a:t>
            </a:r>
            <a:endParaRPr lang="tr-TR" sz="3600" b="1" dirty="0">
              <a:solidFill>
                <a:srgbClr val="CC0066"/>
              </a:solidFill>
            </a:endParaRPr>
          </a:p>
        </p:txBody>
      </p:sp>
      <p:sp>
        <p:nvSpPr>
          <p:cNvPr id="3" name="2 İçerik Yer Tutucusu"/>
          <p:cNvSpPr>
            <a:spLocks noGrp="1"/>
          </p:cNvSpPr>
          <p:nvPr>
            <p:ph idx="1"/>
          </p:nvPr>
        </p:nvSpPr>
        <p:spPr>
          <a:xfrm>
            <a:off x="539552" y="1052736"/>
            <a:ext cx="8352928" cy="5616624"/>
          </a:xfrm>
        </p:spPr>
        <p:txBody>
          <a:bodyPr>
            <a:normAutofit/>
          </a:bodyPr>
          <a:lstStyle/>
          <a:p>
            <a:pPr algn="just"/>
            <a:r>
              <a:rPr lang="tr-TR" dirty="0" smtClean="0">
                <a:solidFill>
                  <a:srgbClr val="002060"/>
                </a:solidFill>
              </a:rPr>
              <a:t>Mevzuat gereği performans programının bütçeden önce görüşülerek karara bağlanması gerekir,</a:t>
            </a:r>
          </a:p>
          <a:p>
            <a:pPr algn="just"/>
            <a:r>
              <a:rPr lang="tr-TR" dirty="0" smtClean="0">
                <a:solidFill>
                  <a:srgbClr val="002060"/>
                </a:solidFill>
              </a:rPr>
              <a:t>Aynı meclis toplantısında bütçeden önce görüşülmesi mümkündür,</a:t>
            </a:r>
          </a:p>
          <a:p>
            <a:pPr algn="just"/>
            <a:r>
              <a:rPr lang="tr-TR" dirty="0" smtClean="0">
                <a:solidFill>
                  <a:srgbClr val="002060"/>
                </a:solidFill>
              </a:rPr>
              <a:t>Hazırlanma ve görüşme sürecinde bütçeden önceliğe sahip olmasına rağmen, hazırlık çalışmalarının eş zamanlı yürütülmesi zorunluluğu vardır; zira program dönemi hem performans programı hem de bütçe uygulama dönemidir.</a:t>
            </a:r>
          </a:p>
          <a:p>
            <a:endParaRPr lang="tr-TR" dirty="0" smtClean="0"/>
          </a:p>
          <a:p>
            <a:endParaRPr lang="tr-TR"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611560" y="1447800"/>
            <a:ext cx="7920880" cy="4800600"/>
          </a:xfrm>
        </p:spPr>
        <p:txBody>
          <a:bodyPr>
            <a:normAutofit lnSpcReduction="10000"/>
          </a:bodyPr>
          <a:lstStyle/>
          <a:p>
            <a:r>
              <a:rPr lang="tr-TR" b="1" dirty="0" smtClean="0">
                <a:solidFill>
                  <a:srgbClr val="002060"/>
                </a:solidFill>
              </a:rPr>
              <a:t>Stratejik plan idare düzeyinde,</a:t>
            </a:r>
          </a:p>
          <a:p>
            <a:r>
              <a:rPr lang="tr-TR" b="1" dirty="0" smtClean="0">
                <a:solidFill>
                  <a:srgbClr val="002060"/>
                </a:solidFill>
              </a:rPr>
              <a:t>Performans programı </a:t>
            </a:r>
            <a:r>
              <a:rPr lang="tr-TR" sz="2400" b="1" i="1" dirty="0" smtClean="0">
                <a:solidFill>
                  <a:srgbClr val="CC0000"/>
                </a:solidFill>
              </a:rPr>
              <a:t>ise hem </a:t>
            </a:r>
            <a:r>
              <a:rPr lang="tr-TR" b="1" dirty="0" smtClean="0">
                <a:solidFill>
                  <a:srgbClr val="002060"/>
                </a:solidFill>
              </a:rPr>
              <a:t>idare </a:t>
            </a:r>
            <a:r>
              <a:rPr lang="tr-TR" sz="2400" b="1" i="1" dirty="0" smtClean="0">
                <a:solidFill>
                  <a:srgbClr val="CC0000"/>
                </a:solidFill>
              </a:rPr>
              <a:t>hem harcama birimleri </a:t>
            </a:r>
            <a:r>
              <a:rPr lang="tr-TR" b="1" dirty="0" smtClean="0">
                <a:solidFill>
                  <a:srgbClr val="002060"/>
                </a:solidFill>
              </a:rPr>
              <a:t>düzeyinde</a:t>
            </a:r>
          </a:p>
          <a:p>
            <a:pPr>
              <a:buNone/>
            </a:pPr>
            <a:r>
              <a:rPr lang="tr-TR" b="1" dirty="0" smtClean="0">
                <a:solidFill>
                  <a:srgbClr val="0070C0"/>
                </a:solidFill>
              </a:rPr>
              <a:t>        </a:t>
            </a:r>
            <a:r>
              <a:rPr lang="tr-TR" b="1" dirty="0" smtClean="0">
                <a:solidFill>
                  <a:srgbClr val="002060"/>
                </a:solidFill>
              </a:rPr>
              <a:t>hazırlanır  </a:t>
            </a:r>
            <a:r>
              <a:rPr lang="tr-TR" b="1" i="1" dirty="0" smtClean="0">
                <a:solidFill>
                  <a:srgbClr val="0070C0"/>
                </a:solidFill>
              </a:rPr>
              <a:t>(idi)</a:t>
            </a:r>
          </a:p>
          <a:p>
            <a:pPr>
              <a:buNone/>
            </a:pPr>
            <a:endParaRPr lang="tr-TR" b="1" dirty="0" smtClean="0">
              <a:solidFill>
                <a:srgbClr val="0070C0"/>
              </a:solidFill>
            </a:endParaRPr>
          </a:p>
          <a:p>
            <a:pPr algn="just">
              <a:buNone/>
            </a:pPr>
            <a:r>
              <a:rPr lang="tr-TR" b="1" i="1" dirty="0" smtClean="0">
                <a:solidFill>
                  <a:srgbClr val="0070C0"/>
                </a:solidFill>
              </a:rPr>
              <a:t>     (15.07.2009 tarihli R.G. :</a:t>
            </a:r>
          </a:p>
          <a:p>
            <a:pPr algn="just">
              <a:buNone/>
            </a:pPr>
            <a:r>
              <a:rPr lang="tr-TR" b="1" i="1" dirty="0" smtClean="0">
                <a:solidFill>
                  <a:srgbClr val="0070C0"/>
                </a:solidFill>
              </a:rPr>
              <a:t>    Yapılan değişikliğe göre, performans programı da idare düzeyinde hazırlanacaktır)</a:t>
            </a:r>
            <a:endParaRPr lang="tr-TR" b="1" i="1" dirty="0">
              <a:solidFill>
                <a:srgbClr val="0070C0"/>
              </a:solidFill>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620688"/>
            <a:ext cx="7818072" cy="1296144"/>
          </a:xfrm>
        </p:spPr>
        <p:txBody>
          <a:bodyPr>
            <a:normAutofit fontScale="90000"/>
          </a:bodyPr>
          <a:lstStyle/>
          <a:p>
            <a:r>
              <a:rPr lang="tr-TR" dirty="0" smtClean="0"/>
              <a:t> </a:t>
            </a:r>
            <a:r>
              <a:rPr lang="tr-TR" b="1" dirty="0" smtClean="0">
                <a:solidFill>
                  <a:srgbClr val="CC0066"/>
                </a:solidFill>
              </a:rPr>
              <a:t>5018 </a:t>
            </a:r>
            <a:r>
              <a:rPr lang="tr-TR" dirty="0" smtClean="0">
                <a:solidFill>
                  <a:srgbClr val="CC0066"/>
                </a:solidFill>
              </a:rPr>
              <a:t>– </a:t>
            </a:r>
            <a:r>
              <a:rPr lang="tr-TR" sz="3100" b="1" i="1" dirty="0" smtClean="0">
                <a:solidFill>
                  <a:srgbClr val="CC3399"/>
                </a:solidFill>
              </a:rPr>
              <a:t>(md. 60/ b)</a:t>
            </a:r>
            <a:br>
              <a:rPr lang="tr-TR" sz="3100" b="1" i="1" dirty="0" smtClean="0">
                <a:solidFill>
                  <a:srgbClr val="CC3399"/>
                </a:solidFill>
              </a:rPr>
            </a:br>
            <a:r>
              <a:rPr lang="tr-TR" dirty="0" smtClean="0">
                <a:solidFill>
                  <a:srgbClr val="C00000"/>
                </a:solidFill>
              </a:rPr>
              <a:t> </a:t>
            </a:r>
            <a:r>
              <a:rPr lang="tr-TR" sz="3600" b="1" dirty="0" smtClean="0">
                <a:solidFill>
                  <a:srgbClr val="0070C0"/>
                </a:solidFill>
              </a:rPr>
              <a:t>(Mali Hizmetler Birimi)</a:t>
            </a:r>
            <a:endParaRPr lang="tr-TR" sz="3600" b="1" dirty="0">
              <a:solidFill>
                <a:srgbClr val="0070C0"/>
              </a:solidFill>
            </a:endParaRPr>
          </a:p>
        </p:txBody>
      </p:sp>
      <p:sp>
        <p:nvSpPr>
          <p:cNvPr id="3" name="2 İçerik Yer Tutucusu"/>
          <p:cNvSpPr>
            <a:spLocks noGrp="1"/>
          </p:cNvSpPr>
          <p:nvPr>
            <p:ph idx="1"/>
          </p:nvPr>
        </p:nvSpPr>
        <p:spPr>
          <a:xfrm>
            <a:off x="611560" y="2204864"/>
            <a:ext cx="8208912" cy="4043536"/>
          </a:xfrm>
        </p:spPr>
        <p:txBody>
          <a:bodyPr/>
          <a:lstStyle/>
          <a:p>
            <a:pPr algn="just"/>
            <a:r>
              <a:rPr lang="tr-TR" dirty="0" smtClean="0">
                <a:solidFill>
                  <a:srgbClr val="002060"/>
                </a:solidFill>
              </a:rPr>
              <a:t>İzleyen iki yılın bütçe tahminlerini de içeren </a:t>
            </a:r>
            <a:r>
              <a:rPr lang="tr-TR" b="1" dirty="0" smtClean="0">
                <a:solidFill>
                  <a:srgbClr val="002060"/>
                </a:solidFill>
              </a:rPr>
              <a:t>idare bütçesini</a:t>
            </a:r>
            <a:r>
              <a:rPr lang="tr-TR" dirty="0" smtClean="0">
                <a:solidFill>
                  <a:srgbClr val="002060"/>
                </a:solidFill>
              </a:rPr>
              <a:t>, </a:t>
            </a:r>
            <a:r>
              <a:rPr lang="tr-TR" b="1" dirty="0" smtClean="0">
                <a:solidFill>
                  <a:srgbClr val="002060"/>
                </a:solidFill>
              </a:rPr>
              <a:t>stratejik plan </a:t>
            </a:r>
            <a:r>
              <a:rPr lang="tr-TR" dirty="0" smtClean="0">
                <a:solidFill>
                  <a:srgbClr val="002060"/>
                </a:solidFill>
              </a:rPr>
              <a:t>ve </a:t>
            </a:r>
            <a:r>
              <a:rPr lang="tr-TR" b="1" dirty="0" smtClean="0">
                <a:solidFill>
                  <a:srgbClr val="002060"/>
                </a:solidFill>
              </a:rPr>
              <a:t>yıllık</a:t>
            </a:r>
            <a:r>
              <a:rPr lang="tr-TR" dirty="0" smtClean="0">
                <a:solidFill>
                  <a:srgbClr val="002060"/>
                </a:solidFill>
              </a:rPr>
              <a:t> </a:t>
            </a:r>
            <a:r>
              <a:rPr lang="tr-TR" b="1" dirty="0" smtClean="0">
                <a:solidFill>
                  <a:srgbClr val="002060"/>
                </a:solidFill>
              </a:rPr>
              <a:t>performans programına uygun olarak hazırlamak </a:t>
            </a:r>
            <a:r>
              <a:rPr lang="tr-TR" dirty="0" smtClean="0">
                <a:solidFill>
                  <a:srgbClr val="002060"/>
                </a:solidFill>
              </a:rPr>
              <a:t>ve idare faaliyetlerinin bunlara uygunluğunu izlemek ve değerlendirmek.</a:t>
            </a:r>
          </a:p>
          <a:p>
            <a:endParaRPr lang="tr-TR"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706090"/>
          </a:xfrm>
        </p:spPr>
        <p:txBody>
          <a:bodyPr>
            <a:normAutofit/>
          </a:bodyPr>
          <a:lstStyle/>
          <a:p>
            <a:r>
              <a:rPr lang="tr-TR" sz="4000" b="1" dirty="0" smtClean="0">
                <a:solidFill>
                  <a:srgbClr val="CC0066"/>
                </a:solidFill>
              </a:rPr>
              <a:t>Yönetmelik- md. 4/1</a:t>
            </a:r>
            <a:endParaRPr lang="tr-TR" sz="4000" b="1" dirty="0">
              <a:solidFill>
                <a:srgbClr val="CC0066"/>
              </a:solidFill>
            </a:endParaRPr>
          </a:p>
        </p:txBody>
      </p:sp>
      <p:sp>
        <p:nvSpPr>
          <p:cNvPr id="3" name="2 İçerik Yer Tutucusu"/>
          <p:cNvSpPr>
            <a:spLocks noGrp="1"/>
          </p:cNvSpPr>
          <p:nvPr>
            <p:ph idx="1"/>
          </p:nvPr>
        </p:nvSpPr>
        <p:spPr>
          <a:xfrm>
            <a:off x="611560" y="1052736"/>
            <a:ext cx="8208912" cy="5616624"/>
          </a:xfrm>
        </p:spPr>
        <p:txBody>
          <a:bodyPr>
            <a:normAutofit fontScale="92500" lnSpcReduction="10000"/>
          </a:bodyPr>
          <a:lstStyle/>
          <a:p>
            <a:pPr algn="just"/>
            <a:r>
              <a:rPr lang="tr-TR" dirty="0" smtClean="0">
                <a:solidFill>
                  <a:srgbClr val="002060"/>
                </a:solidFill>
              </a:rPr>
              <a:t>Performans programları; bu Yönetmelik, </a:t>
            </a:r>
            <a:r>
              <a:rPr lang="tr-TR" b="1" dirty="0" smtClean="0">
                <a:solidFill>
                  <a:srgbClr val="0070C0"/>
                </a:solidFill>
              </a:rPr>
              <a:t>Performans Programı Hazırlama Rehberi </a:t>
            </a:r>
            <a:r>
              <a:rPr lang="tr-TR" dirty="0" smtClean="0">
                <a:solidFill>
                  <a:srgbClr val="002060"/>
                </a:solidFill>
              </a:rPr>
              <a:t>ve Bakanlıkça </a:t>
            </a:r>
            <a:r>
              <a:rPr lang="tr-TR" b="1" dirty="0" smtClean="0">
                <a:solidFill>
                  <a:srgbClr val="0070C0"/>
                </a:solidFill>
              </a:rPr>
              <a:t>performans esaslı bütçelemeye ilişkin</a:t>
            </a:r>
            <a:r>
              <a:rPr lang="tr-TR" dirty="0" smtClean="0">
                <a:solidFill>
                  <a:srgbClr val="002060"/>
                </a:solidFill>
              </a:rPr>
              <a:t> yapılacak diğer </a:t>
            </a:r>
            <a:r>
              <a:rPr lang="tr-TR" b="1" dirty="0" smtClean="0">
                <a:solidFill>
                  <a:srgbClr val="0070C0"/>
                </a:solidFill>
              </a:rPr>
              <a:t>düzenlemelere</a:t>
            </a:r>
            <a:r>
              <a:rPr lang="tr-TR" dirty="0" smtClean="0">
                <a:solidFill>
                  <a:srgbClr val="002060"/>
                </a:solidFill>
              </a:rPr>
              <a:t> uygun olarak idarenin program dönemine ilişkin </a:t>
            </a:r>
            <a:r>
              <a:rPr lang="tr-TR" u="sng" dirty="0" smtClean="0">
                <a:solidFill>
                  <a:srgbClr val="002060"/>
                </a:solidFill>
              </a:rPr>
              <a:t>performans hedef ve göstergelerini</a:t>
            </a:r>
            <a:r>
              <a:rPr lang="tr-TR" dirty="0" smtClean="0">
                <a:solidFill>
                  <a:srgbClr val="002060"/>
                </a:solidFill>
              </a:rPr>
              <a:t>, performans hedeflerine ulaşmak için yürütülecek </a:t>
            </a:r>
            <a:r>
              <a:rPr lang="tr-TR" u="sng" dirty="0" smtClean="0">
                <a:solidFill>
                  <a:srgbClr val="002060"/>
                </a:solidFill>
              </a:rPr>
              <a:t>faaliyetle</a:t>
            </a:r>
            <a:r>
              <a:rPr lang="tr-TR" dirty="0" smtClean="0">
                <a:solidFill>
                  <a:srgbClr val="002060"/>
                </a:solidFill>
              </a:rPr>
              <a:t>r ile bunların </a:t>
            </a:r>
            <a:r>
              <a:rPr lang="tr-TR" u="sng" dirty="0" smtClean="0">
                <a:solidFill>
                  <a:srgbClr val="002060"/>
                </a:solidFill>
              </a:rPr>
              <a:t>kaynak ihtiyacını</a:t>
            </a:r>
            <a:r>
              <a:rPr lang="tr-TR" dirty="0" smtClean="0">
                <a:solidFill>
                  <a:srgbClr val="002060"/>
                </a:solidFill>
              </a:rPr>
              <a:t>, </a:t>
            </a:r>
            <a:r>
              <a:rPr lang="tr-TR" u="sng" dirty="0" smtClean="0">
                <a:solidFill>
                  <a:srgbClr val="002060"/>
                </a:solidFill>
              </a:rPr>
              <a:t>idareye ilişkin mali ve mali olmayan diğer bilgileri içerecek şekilde </a:t>
            </a:r>
            <a:r>
              <a:rPr lang="tr-TR" b="1" dirty="0" smtClean="0">
                <a:solidFill>
                  <a:srgbClr val="333399"/>
                </a:solidFill>
              </a:rPr>
              <a:t>mali hizmetler biriminin koordinasyonunda </a:t>
            </a:r>
            <a:r>
              <a:rPr lang="tr-TR" b="1" dirty="0" smtClean="0">
                <a:solidFill>
                  <a:srgbClr val="0070C0"/>
                </a:solidFill>
              </a:rPr>
              <a:t>harcama yetkililerinin katılımıyla </a:t>
            </a:r>
            <a:r>
              <a:rPr lang="tr-TR" b="1" dirty="0" smtClean="0">
                <a:solidFill>
                  <a:srgbClr val="002060"/>
                </a:solidFill>
              </a:rPr>
              <a:t>üst yönetici tarafından </a:t>
            </a:r>
            <a:r>
              <a:rPr lang="tr-TR" b="1" u="sng" dirty="0" smtClean="0">
                <a:solidFill>
                  <a:srgbClr val="002060"/>
                </a:solidFill>
              </a:rPr>
              <a:t>idare düzeyinde </a:t>
            </a:r>
            <a:r>
              <a:rPr lang="tr-TR" b="1" dirty="0" smtClean="0">
                <a:solidFill>
                  <a:srgbClr val="002060"/>
                </a:solidFill>
              </a:rPr>
              <a:t>hazırlanır. </a:t>
            </a:r>
          </a:p>
          <a:p>
            <a:endParaRPr lang="tr-TR"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476672"/>
            <a:ext cx="7890080" cy="922114"/>
          </a:xfrm>
        </p:spPr>
        <p:txBody>
          <a:bodyPr>
            <a:normAutofit/>
          </a:bodyPr>
          <a:lstStyle/>
          <a:p>
            <a:r>
              <a:rPr lang="tr-TR" sz="4000" b="1" dirty="0" smtClean="0">
                <a:solidFill>
                  <a:srgbClr val="CC0066"/>
                </a:solidFill>
              </a:rPr>
              <a:t>Yönetmelik/ md. 4</a:t>
            </a:r>
            <a:endParaRPr lang="tr-TR" sz="4000" b="1" dirty="0">
              <a:solidFill>
                <a:srgbClr val="CC0066"/>
              </a:solidFill>
            </a:endParaRPr>
          </a:p>
        </p:txBody>
      </p:sp>
      <p:sp>
        <p:nvSpPr>
          <p:cNvPr id="3" name="2 İçerik Yer Tutucusu"/>
          <p:cNvSpPr>
            <a:spLocks noGrp="1"/>
          </p:cNvSpPr>
          <p:nvPr>
            <p:ph idx="1"/>
          </p:nvPr>
        </p:nvSpPr>
        <p:spPr>
          <a:xfrm>
            <a:off x="611560" y="1772816"/>
            <a:ext cx="8322128" cy="4896544"/>
          </a:xfrm>
        </p:spPr>
        <p:txBody>
          <a:bodyPr>
            <a:normAutofit/>
          </a:bodyPr>
          <a:lstStyle/>
          <a:p>
            <a:pPr algn="just"/>
            <a:r>
              <a:rPr lang="tr-TR" dirty="0" smtClean="0">
                <a:solidFill>
                  <a:srgbClr val="002060"/>
                </a:solidFill>
              </a:rPr>
              <a:t>Performans programları; çıktı ve sonuç odaklı bir anlayışla, doğru ve güvenilir bilgiye dayalı, </a:t>
            </a:r>
            <a:r>
              <a:rPr lang="tr-TR" u="sng" dirty="0" smtClean="0">
                <a:solidFill>
                  <a:srgbClr val="002060"/>
                </a:solidFill>
              </a:rPr>
              <a:t>mali saydamlığı </a:t>
            </a:r>
            <a:r>
              <a:rPr lang="tr-TR" dirty="0" smtClean="0">
                <a:solidFill>
                  <a:srgbClr val="002060"/>
                </a:solidFill>
              </a:rPr>
              <a:t>ve </a:t>
            </a:r>
            <a:r>
              <a:rPr lang="tr-TR" u="sng" dirty="0" smtClean="0">
                <a:solidFill>
                  <a:srgbClr val="002060"/>
                </a:solidFill>
              </a:rPr>
              <a:t>hesap verebilirliği </a:t>
            </a:r>
            <a:r>
              <a:rPr lang="tr-TR" dirty="0" smtClean="0">
                <a:solidFill>
                  <a:srgbClr val="002060"/>
                </a:solidFill>
              </a:rPr>
              <a:t>sağlayacak şekilde </a:t>
            </a:r>
            <a:r>
              <a:rPr lang="tr-TR" b="1" dirty="0" smtClean="0">
                <a:solidFill>
                  <a:srgbClr val="002060"/>
                </a:solidFill>
              </a:rPr>
              <a:t>her yıl hazırlanır</a:t>
            </a:r>
            <a:r>
              <a:rPr lang="tr-TR" dirty="0" smtClean="0">
                <a:solidFill>
                  <a:srgbClr val="002060"/>
                </a:solidFill>
              </a:rPr>
              <a:t>.</a:t>
            </a:r>
          </a:p>
          <a:p>
            <a:pPr algn="just"/>
            <a:r>
              <a:rPr lang="tr-TR" dirty="0" smtClean="0">
                <a:solidFill>
                  <a:srgbClr val="002060"/>
                </a:solidFill>
              </a:rPr>
              <a:t>Performans programlarında yer alan hedef ve göstergelerin sade ve anlaşılır olması esastır.</a:t>
            </a:r>
          </a:p>
          <a:p>
            <a:endParaRPr lang="tr-T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a:xfrm>
            <a:off x="827584" y="1447800"/>
            <a:ext cx="7992888" cy="4800600"/>
          </a:xfrm>
        </p:spPr>
        <p:txBody>
          <a:bodyPr/>
          <a:lstStyle/>
          <a:p>
            <a:pPr algn="ctr">
              <a:buNone/>
            </a:pPr>
            <a:endParaRPr lang="tr-TR" dirty="0" smtClean="0"/>
          </a:p>
          <a:p>
            <a:pPr algn="ctr">
              <a:buNone/>
            </a:pPr>
            <a:r>
              <a:rPr lang="tr-TR" sz="4000" b="1" dirty="0" smtClean="0">
                <a:solidFill>
                  <a:srgbClr val="CC0066"/>
                </a:solidFill>
              </a:rPr>
              <a:t>PERFORMANS PROGRAMI </a:t>
            </a:r>
          </a:p>
          <a:p>
            <a:pPr algn="ctr">
              <a:buNone/>
            </a:pPr>
            <a:endParaRPr lang="tr-TR" sz="4000" b="1" dirty="0" smtClean="0">
              <a:solidFill>
                <a:srgbClr val="CC0066"/>
              </a:solidFill>
            </a:endParaRPr>
          </a:p>
          <a:p>
            <a:pPr algn="ctr">
              <a:buNone/>
            </a:pPr>
            <a:r>
              <a:rPr lang="tr-TR" sz="4000" b="1" dirty="0" smtClean="0">
                <a:solidFill>
                  <a:srgbClr val="CC0066"/>
                </a:solidFill>
              </a:rPr>
              <a:t>HAZIRLAMA SÜRECİ</a:t>
            </a:r>
            <a:endParaRPr lang="tr-TR" sz="4000" b="1" dirty="0">
              <a:solidFill>
                <a:srgbClr val="CC0066"/>
              </a:solidFill>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634082"/>
          </a:xfrm>
        </p:spPr>
        <p:txBody>
          <a:bodyPr>
            <a:normAutofit fontScale="90000"/>
          </a:bodyPr>
          <a:lstStyle/>
          <a:p>
            <a:r>
              <a:rPr lang="tr-TR" sz="4000" b="1" dirty="0" smtClean="0">
                <a:solidFill>
                  <a:srgbClr val="CC0066"/>
                </a:solidFill>
              </a:rPr>
              <a:t>Yönetmelik- md. 4</a:t>
            </a:r>
            <a:endParaRPr lang="tr-TR" sz="4000" b="1" dirty="0">
              <a:solidFill>
                <a:srgbClr val="CC0066"/>
              </a:solidFill>
            </a:endParaRPr>
          </a:p>
        </p:txBody>
      </p:sp>
      <p:sp>
        <p:nvSpPr>
          <p:cNvPr id="3" name="2 İçerik Yer Tutucusu"/>
          <p:cNvSpPr>
            <a:spLocks noGrp="1"/>
          </p:cNvSpPr>
          <p:nvPr>
            <p:ph idx="1"/>
          </p:nvPr>
        </p:nvSpPr>
        <p:spPr>
          <a:xfrm>
            <a:off x="539552" y="1052736"/>
            <a:ext cx="8280920" cy="5616624"/>
          </a:xfrm>
        </p:spPr>
        <p:txBody>
          <a:bodyPr>
            <a:normAutofit fontScale="92500" lnSpcReduction="20000"/>
          </a:bodyPr>
          <a:lstStyle/>
          <a:p>
            <a:pPr algn="just"/>
            <a:r>
              <a:rPr lang="tr-TR" dirty="0" smtClean="0"/>
              <a:t> </a:t>
            </a:r>
            <a:r>
              <a:rPr lang="tr-TR" dirty="0" smtClean="0">
                <a:solidFill>
                  <a:srgbClr val="002060"/>
                </a:solidFill>
              </a:rPr>
              <a:t>(5) </a:t>
            </a:r>
            <a:r>
              <a:rPr lang="tr-TR" b="1" dirty="0" smtClean="0">
                <a:solidFill>
                  <a:srgbClr val="002060"/>
                </a:solidFill>
              </a:rPr>
              <a:t>Kamu idarelerinin performans programını hazırlama süreci</a:t>
            </a:r>
            <a:r>
              <a:rPr lang="tr-TR" dirty="0" smtClean="0">
                <a:solidFill>
                  <a:srgbClr val="002060"/>
                </a:solidFill>
              </a:rPr>
              <a:t>, kamu idarelerinin üst yöneticisi ve harcama yetkilileri tarafından program dönemine ilişkin öncelikli stratejik amaç ve hedeflerin, performans hedef ve göstergelerinin, faaliyetlerin ve bunlardan sorumlu harcama birimlerinin belirlenerek, en geç </a:t>
            </a:r>
            <a:r>
              <a:rPr lang="tr-TR" b="1" u="sng" dirty="0" smtClean="0">
                <a:solidFill>
                  <a:srgbClr val="002060"/>
                </a:solidFill>
              </a:rPr>
              <a:t>Mayıs ayı </a:t>
            </a:r>
            <a:r>
              <a:rPr lang="tr-TR" u="sng" dirty="0" smtClean="0">
                <a:solidFill>
                  <a:srgbClr val="002060"/>
                </a:solidFill>
              </a:rPr>
              <a:t>sonuna kadar</a:t>
            </a:r>
            <a:r>
              <a:rPr lang="tr-TR" dirty="0" smtClean="0">
                <a:solidFill>
                  <a:srgbClr val="002060"/>
                </a:solidFill>
              </a:rPr>
              <a:t> üst yönetici tarafından </a:t>
            </a:r>
            <a:r>
              <a:rPr lang="tr-TR" u="sng" dirty="0" smtClean="0">
                <a:solidFill>
                  <a:srgbClr val="002060"/>
                </a:solidFill>
              </a:rPr>
              <a:t>harcama birimlerine yazılı olarak duyurulmasıyla başlar</a:t>
            </a:r>
            <a:r>
              <a:rPr lang="tr-TR" dirty="0" smtClean="0">
                <a:solidFill>
                  <a:srgbClr val="002060"/>
                </a:solidFill>
              </a:rPr>
              <a:t>.</a:t>
            </a:r>
          </a:p>
          <a:p>
            <a:pPr algn="just"/>
            <a:r>
              <a:rPr lang="tr-TR" dirty="0" smtClean="0">
                <a:solidFill>
                  <a:srgbClr val="002060"/>
                </a:solidFill>
              </a:rPr>
              <a:t> (6) </a:t>
            </a:r>
            <a:r>
              <a:rPr lang="tr-TR" b="1" dirty="0" smtClean="0">
                <a:solidFill>
                  <a:srgbClr val="002060"/>
                </a:solidFill>
              </a:rPr>
              <a:t>Üst yönetici </a:t>
            </a:r>
            <a:r>
              <a:rPr lang="tr-TR" dirty="0" smtClean="0">
                <a:solidFill>
                  <a:srgbClr val="002060"/>
                </a:solidFill>
              </a:rPr>
              <a:t>ve harcama yetkilileri, performans programlarının hazırlanmasında ihtiyaç duyulacak her türlü bilgi ve verinin toplanması ile analiz edilmesi için gerekli ortam, yapı ve süreçleri oluştururlar.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1043608" y="332656"/>
            <a:ext cx="7391400" cy="522287"/>
          </a:xfrm>
          <a:prstGeom prst="rect">
            <a:avLst/>
          </a:prstGeom>
          <a:noFill/>
          <a:ln w="9525">
            <a:noFill/>
            <a:miter lim="800000"/>
            <a:headEnd/>
            <a:tailEnd/>
          </a:ln>
        </p:spPr>
        <p:txBody>
          <a:bodyPr>
            <a:spAutoFit/>
          </a:bodyPr>
          <a:lstStyle/>
          <a:p>
            <a:pPr eaLnBrk="0" hangingPunct="0">
              <a:spcBef>
                <a:spcPct val="50000"/>
              </a:spcBef>
            </a:pPr>
            <a:r>
              <a:rPr lang="tr-TR" sz="2800" b="1" dirty="0">
                <a:solidFill>
                  <a:srgbClr val="CC0066"/>
                </a:solidFill>
                <a:latin typeface="Times New Roman" pitchFamily="18" charset="0"/>
              </a:rPr>
              <a:t>PERFORMANS ESASLI BÜTÇELEME</a:t>
            </a:r>
            <a:endParaRPr lang="fr-FR" sz="2800" b="1" dirty="0">
              <a:solidFill>
                <a:srgbClr val="CC0066"/>
              </a:solidFill>
              <a:latin typeface="Times New Roman" pitchFamily="18" charset="0"/>
            </a:endParaRPr>
          </a:p>
        </p:txBody>
      </p:sp>
      <p:sp>
        <p:nvSpPr>
          <p:cNvPr id="33795" name="Rectangle 3"/>
          <p:cNvSpPr>
            <a:spLocks noChangeArrowheads="1"/>
          </p:cNvSpPr>
          <p:nvPr/>
        </p:nvSpPr>
        <p:spPr bwMode="auto">
          <a:xfrm>
            <a:off x="611188" y="1052737"/>
            <a:ext cx="8228012" cy="5576664"/>
          </a:xfrm>
          <a:prstGeom prst="rect">
            <a:avLst/>
          </a:prstGeom>
          <a:noFill/>
          <a:ln w="9525">
            <a:noFill/>
            <a:miter lim="800000"/>
            <a:headEnd/>
            <a:tailEnd/>
          </a:ln>
        </p:spPr>
        <p:txBody>
          <a:bodyPr/>
          <a:lstStyle/>
          <a:p>
            <a:pPr marL="342900" indent="-342900" algn="just">
              <a:lnSpc>
                <a:spcPct val="90000"/>
              </a:lnSpc>
              <a:buClr>
                <a:schemeClr val="tx1"/>
              </a:buClr>
              <a:buFont typeface="Wingdings" pitchFamily="2" charset="2"/>
              <a:buChar char="Ø"/>
            </a:pPr>
            <a:r>
              <a:rPr lang="tr-TR" sz="3200" dirty="0">
                <a:solidFill>
                  <a:srgbClr val="000000"/>
                </a:solidFill>
                <a:latin typeface="Verdana" pitchFamily="34" charset="0"/>
              </a:rPr>
              <a:t>  </a:t>
            </a:r>
            <a:r>
              <a:rPr lang="tr-TR" sz="3200" dirty="0">
                <a:solidFill>
                  <a:srgbClr val="002060"/>
                </a:solidFill>
                <a:latin typeface="Times New Roman" pitchFamily="18" charset="0"/>
              </a:rPr>
              <a:t>Kamu idareleri tarafından hazırlanan </a:t>
            </a:r>
            <a:r>
              <a:rPr lang="tr-TR" sz="3200" b="1" dirty="0">
                <a:solidFill>
                  <a:srgbClr val="C00000"/>
                </a:solidFill>
                <a:latin typeface="Times New Roman" pitchFamily="18" charset="0"/>
              </a:rPr>
              <a:t>stratejik planlarda</a:t>
            </a:r>
            <a:r>
              <a:rPr lang="tr-TR" sz="3200" dirty="0">
                <a:solidFill>
                  <a:srgbClr val="C00000"/>
                </a:solidFill>
                <a:latin typeface="Times New Roman" pitchFamily="18" charset="0"/>
              </a:rPr>
              <a:t> yer alan </a:t>
            </a:r>
            <a:r>
              <a:rPr lang="tr-TR" sz="3200" u="sng" dirty="0">
                <a:solidFill>
                  <a:srgbClr val="C00000"/>
                </a:solidFill>
                <a:latin typeface="Times New Roman" pitchFamily="18" charset="0"/>
              </a:rPr>
              <a:t>misyon, vizyon</a:t>
            </a:r>
            <a:r>
              <a:rPr lang="tr-TR" sz="3200" dirty="0">
                <a:solidFill>
                  <a:srgbClr val="C00000"/>
                </a:solidFill>
                <a:latin typeface="Times New Roman" pitchFamily="18" charset="0"/>
              </a:rPr>
              <a:t>, stratejik amaç ve hedeflerle uyumlu bütçelerin oluşturulmasını öngören, </a:t>
            </a:r>
          </a:p>
          <a:p>
            <a:pPr marL="342900" indent="-342900" algn="just">
              <a:lnSpc>
                <a:spcPct val="90000"/>
              </a:lnSpc>
              <a:buClr>
                <a:schemeClr val="tx1"/>
              </a:buClr>
              <a:buFont typeface="Wingdings" pitchFamily="2" charset="2"/>
              <a:buChar char="Ø"/>
            </a:pPr>
            <a:r>
              <a:rPr lang="tr-TR" sz="3200" dirty="0">
                <a:solidFill>
                  <a:srgbClr val="000000"/>
                </a:solidFill>
                <a:latin typeface="Times New Roman" pitchFamily="18" charset="0"/>
              </a:rPr>
              <a:t>   </a:t>
            </a:r>
            <a:r>
              <a:rPr lang="tr-TR" sz="3200" u="sng" dirty="0">
                <a:solidFill>
                  <a:srgbClr val="002060"/>
                </a:solidFill>
                <a:latin typeface="Times New Roman" pitchFamily="18" charset="0"/>
              </a:rPr>
              <a:t>Kaynakların bu amaç ve hedefler doğrultusunda tahsisini ve kullanılmasını </a:t>
            </a:r>
            <a:r>
              <a:rPr lang="tr-TR" sz="3200" u="sng" dirty="0">
                <a:solidFill>
                  <a:srgbClr val="C00000"/>
                </a:solidFill>
                <a:latin typeface="Times New Roman" pitchFamily="18" charset="0"/>
              </a:rPr>
              <a:t>performans programları </a:t>
            </a:r>
            <a:r>
              <a:rPr lang="tr-TR" sz="3200" u="sng" dirty="0">
                <a:solidFill>
                  <a:srgbClr val="002060"/>
                </a:solidFill>
                <a:latin typeface="Times New Roman" pitchFamily="18" charset="0"/>
              </a:rPr>
              <a:t>aracılığıyla sağlayan</a:t>
            </a:r>
            <a:r>
              <a:rPr lang="tr-TR" sz="3200" dirty="0">
                <a:solidFill>
                  <a:srgbClr val="002060"/>
                </a:solidFill>
                <a:latin typeface="Times New Roman" pitchFamily="18" charset="0"/>
              </a:rPr>
              <a:t>, </a:t>
            </a:r>
          </a:p>
          <a:p>
            <a:pPr marL="342900" indent="-342900" algn="just">
              <a:lnSpc>
                <a:spcPct val="90000"/>
              </a:lnSpc>
              <a:buClr>
                <a:schemeClr val="tx1"/>
              </a:buClr>
              <a:buFont typeface="Wingdings" pitchFamily="2" charset="2"/>
              <a:buChar char="Ø"/>
            </a:pPr>
            <a:r>
              <a:rPr lang="tr-TR" sz="3200" dirty="0">
                <a:solidFill>
                  <a:srgbClr val="E4005C"/>
                </a:solidFill>
                <a:latin typeface="Times New Roman" pitchFamily="18" charset="0"/>
              </a:rPr>
              <a:t>   </a:t>
            </a:r>
            <a:r>
              <a:rPr lang="tr-TR" sz="3200" dirty="0">
                <a:solidFill>
                  <a:srgbClr val="C00000"/>
                </a:solidFill>
                <a:latin typeface="Times New Roman" pitchFamily="18" charset="0"/>
              </a:rPr>
              <a:t>Performans göstergeleri </a:t>
            </a:r>
            <a:r>
              <a:rPr lang="tr-TR" sz="3200" dirty="0">
                <a:solidFill>
                  <a:srgbClr val="002060"/>
                </a:solidFill>
                <a:latin typeface="Times New Roman" pitchFamily="18" charset="0"/>
              </a:rPr>
              <a:t>ile uygulama sonuçlarını takip ve kontrol eden ve raporlayan bir bütçeleme tekniğidir.</a:t>
            </a:r>
          </a:p>
          <a:p>
            <a:pPr marL="342900" indent="-342900" algn="just">
              <a:lnSpc>
                <a:spcPct val="90000"/>
              </a:lnSpc>
              <a:buClr>
                <a:schemeClr val="tx1"/>
              </a:buClr>
              <a:buFont typeface="Wingdings" pitchFamily="2" charset="2"/>
              <a:buChar char="Ø"/>
            </a:pPr>
            <a:r>
              <a:rPr lang="tr-TR" sz="3200" b="1" i="1" dirty="0">
                <a:solidFill>
                  <a:srgbClr val="0070C0"/>
                </a:solidFill>
                <a:latin typeface="Times New Roman" pitchFamily="18" charset="0"/>
                <a:cs typeface="Times New Roman" pitchFamily="18" charset="0"/>
              </a:rPr>
              <a:t>Kamu kaynağı kullanılmasında girdi-çıktı, maliyet-fayda ilişkisini kurar</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274638"/>
            <a:ext cx="8034096" cy="1138138"/>
          </a:xfrm>
        </p:spPr>
        <p:txBody>
          <a:bodyPr>
            <a:normAutofit fontScale="90000"/>
          </a:bodyPr>
          <a:lstStyle/>
          <a:p>
            <a:r>
              <a:rPr lang="tr-TR" sz="3600" b="1" dirty="0" smtClean="0">
                <a:solidFill>
                  <a:srgbClr val="CC0066"/>
                </a:solidFill>
              </a:rPr>
              <a:t>Mahalli İdareler Bütçe ve Muhasebe Yönetmeliği</a:t>
            </a:r>
            <a:endParaRPr lang="tr-TR" sz="3600" b="1" dirty="0">
              <a:solidFill>
                <a:srgbClr val="CC0066"/>
              </a:solidFill>
            </a:endParaRPr>
          </a:p>
        </p:txBody>
      </p:sp>
      <p:sp>
        <p:nvSpPr>
          <p:cNvPr id="3" name="2 İçerik Yer Tutucusu"/>
          <p:cNvSpPr>
            <a:spLocks noGrp="1"/>
          </p:cNvSpPr>
          <p:nvPr>
            <p:ph idx="1"/>
          </p:nvPr>
        </p:nvSpPr>
        <p:spPr>
          <a:xfrm>
            <a:off x="611560" y="1447800"/>
            <a:ext cx="8322128" cy="5221560"/>
          </a:xfrm>
        </p:spPr>
        <p:txBody>
          <a:bodyPr>
            <a:normAutofit fontScale="85000" lnSpcReduction="20000"/>
          </a:bodyPr>
          <a:lstStyle/>
          <a:p>
            <a:pPr algn="just"/>
            <a:r>
              <a:rPr lang="tr-TR" b="1" dirty="0" smtClean="0">
                <a:solidFill>
                  <a:srgbClr val="002060"/>
                </a:solidFill>
              </a:rPr>
              <a:t>Bütçe çağrısı</a:t>
            </a:r>
            <a:endParaRPr lang="tr-TR" dirty="0" smtClean="0">
              <a:solidFill>
                <a:srgbClr val="002060"/>
              </a:solidFill>
            </a:endParaRPr>
          </a:p>
          <a:p>
            <a:pPr algn="just"/>
            <a:r>
              <a:rPr lang="tr-TR" b="1" dirty="0" smtClean="0">
                <a:solidFill>
                  <a:srgbClr val="002060"/>
                </a:solidFill>
              </a:rPr>
              <a:t>MADDE 22-</a:t>
            </a:r>
            <a:r>
              <a:rPr lang="tr-TR" dirty="0" smtClean="0">
                <a:solidFill>
                  <a:srgbClr val="002060"/>
                </a:solidFill>
              </a:rPr>
              <a:t> (1) Kurumlarda üst yönetici, her yıl </a:t>
            </a:r>
            <a:r>
              <a:rPr lang="tr-TR" b="1" dirty="0" smtClean="0">
                <a:solidFill>
                  <a:srgbClr val="002060"/>
                </a:solidFill>
              </a:rPr>
              <a:t>Haziran ayı</a:t>
            </a:r>
            <a:r>
              <a:rPr lang="tr-TR" dirty="0" smtClean="0">
                <a:solidFill>
                  <a:srgbClr val="002060"/>
                </a:solidFill>
              </a:rPr>
              <a:t>nın sonuna kadar </a:t>
            </a:r>
            <a:r>
              <a:rPr lang="tr-TR" u="sng" dirty="0" smtClean="0">
                <a:solidFill>
                  <a:srgbClr val="002060"/>
                </a:solidFill>
              </a:rPr>
              <a:t>stratejik plân ve performans programına uygun olarak </a:t>
            </a:r>
            <a:r>
              <a:rPr lang="tr-TR" dirty="0" smtClean="0">
                <a:solidFill>
                  <a:srgbClr val="002060"/>
                </a:solidFill>
              </a:rPr>
              <a:t>gider bütçelerini hazırlamak üzere birimlere çağrı yapar. </a:t>
            </a:r>
          </a:p>
          <a:p>
            <a:pPr algn="just"/>
            <a:r>
              <a:rPr lang="tr-TR" b="1" dirty="0" smtClean="0">
                <a:solidFill>
                  <a:srgbClr val="002060"/>
                </a:solidFill>
              </a:rPr>
              <a:t> </a:t>
            </a:r>
            <a:endParaRPr lang="tr-TR" dirty="0" smtClean="0">
              <a:solidFill>
                <a:srgbClr val="002060"/>
              </a:solidFill>
            </a:endParaRPr>
          </a:p>
          <a:p>
            <a:pPr algn="just"/>
            <a:r>
              <a:rPr lang="tr-TR" b="1" dirty="0" smtClean="0">
                <a:solidFill>
                  <a:srgbClr val="002060"/>
                </a:solidFill>
              </a:rPr>
              <a:t>Birimlerin gider teklifleri</a:t>
            </a:r>
            <a:endParaRPr lang="tr-TR" dirty="0" smtClean="0">
              <a:solidFill>
                <a:srgbClr val="002060"/>
              </a:solidFill>
            </a:endParaRPr>
          </a:p>
          <a:p>
            <a:pPr algn="just"/>
            <a:r>
              <a:rPr lang="tr-TR" b="1" dirty="0" smtClean="0">
                <a:solidFill>
                  <a:srgbClr val="002060"/>
                </a:solidFill>
              </a:rPr>
              <a:t>MADDE 23-</a:t>
            </a:r>
            <a:r>
              <a:rPr lang="tr-TR" dirty="0" smtClean="0">
                <a:solidFill>
                  <a:srgbClr val="002060"/>
                </a:solidFill>
              </a:rPr>
              <a:t> (1) Birimler bütçe fişini (Örnek-3/A) kullanarak gerekçeli bütçe yılı gider teklifleri  ve izleyen iki yılın gider tahminleri ile ödenek cetveli (Örnek-9) ve ayrıntılı harcama programını (Örnek-27) mali hizmetler biriminin koordinasyonunda hazırlayarak hizmet gerekçesi (Örnek-2) ile birlikte Temmuz ayının sonuna kadar mali hizmetler birimine verir.                     </a:t>
            </a:r>
            <a:r>
              <a:rPr lang="tr-TR" sz="3300" b="1" dirty="0" smtClean="0">
                <a:solidFill>
                  <a:srgbClr val="002060"/>
                </a:solidFill>
              </a:rPr>
              <a:t>./..</a:t>
            </a:r>
          </a:p>
          <a:p>
            <a:endParaRPr lang="tr-TR"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274638"/>
            <a:ext cx="7746064" cy="346050"/>
          </a:xfrm>
        </p:spPr>
        <p:txBody>
          <a:bodyPr>
            <a:normAutofit fontScale="90000"/>
          </a:bodyPr>
          <a:lstStyle/>
          <a:p>
            <a:endParaRPr lang="tr-TR" dirty="0"/>
          </a:p>
        </p:txBody>
      </p:sp>
      <p:sp>
        <p:nvSpPr>
          <p:cNvPr id="3" name="2 İçerik Yer Tutucusu"/>
          <p:cNvSpPr>
            <a:spLocks noGrp="1"/>
          </p:cNvSpPr>
          <p:nvPr>
            <p:ph idx="1"/>
          </p:nvPr>
        </p:nvSpPr>
        <p:spPr>
          <a:xfrm>
            <a:off x="611560" y="764704"/>
            <a:ext cx="8208912" cy="5760640"/>
          </a:xfrm>
        </p:spPr>
        <p:txBody>
          <a:bodyPr>
            <a:normAutofit/>
          </a:bodyPr>
          <a:lstStyle/>
          <a:p>
            <a:pPr algn="just"/>
            <a:r>
              <a:rPr lang="tr-TR" dirty="0" smtClean="0"/>
              <a:t>(</a:t>
            </a:r>
            <a:r>
              <a:rPr lang="tr-TR" dirty="0" smtClean="0">
                <a:solidFill>
                  <a:srgbClr val="002060"/>
                </a:solidFill>
              </a:rPr>
              <a:t>2) Bütçe çağrısında belirtilmek suretiyle yukarıda belirtilen cetvellerin dışındaki bütçe hazırlığına ilişkin diğer cetvellerin de birimler tarafından  doldurulması istenebilir.</a:t>
            </a:r>
          </a:p>
          <a:p>
            <a:pPr algn="just"/>
            <a:r>
              <a:rPr lang="tr-TR" dirty="0" smtClean="0">
                <a:solidFill>
                  <a:srgbClr val="002060"/>
                </a:solidFill>
              </a:rPr>
              <a:t>(3) </a:t>
            </a:r>
            <a:r>
              <a:rPr lang="tr-TR" b="1" dirty="0" smtClean="0">
                <a:solidFill>
                  <a:srgbClr val="002060"/>
                </a:solidFill>
              </a:rPr>
              <a:t>Gider tahminlerinde</a:t>
            </a:r>
            <a:r>
              <a:rPr lang="tr-TR" dirty="0" smtClean="0">
                <a:solidFill>
                  <a:srgbClr val="002060"/>
                </a:solidFill>
              </a:rPr>
              <a:t>, stratejik plan, </a:t>
            </a:r>
            <a:r>
              <a:rPr lang="tr-TR" b="1" dirty="0" smtClean="0">
                <a:solidFill>
                  <a:srgbClr val="002060"/>
                </a:solidFill>
              </a:rPr>
              <a:t>performans programı </a:t>
            </a:r>
            <a:r>
              <a:rPr lang="tr-TR" dirty="0" smtClean="0">
                <a:solidFill>
                  <a:srgbClr val="002060"/>
                </a:solidFill>
              </a:rPr>
              <a:t>ve yatırım programlarındaki hedef ve ilkeler </a:t>
            </a:r>
            <a:r>
              <a:rPr lang="tr-TR" b="1" dirty="0" smtClean="0">
                <a:solidFill>
                  <a:srgbClr val="002060"/>
                </a:solidFill>
              </a:rPr>
              <a:t>göz önünde bulundurulur.</a:t>
            </a:r>
            <a:r>
              <a:rPr lang="tr-TR" dirty="0" smtClean="0">
                <a:solidFill>
                  <a:srgbClr val="002060"/>
                </a:solidFill>
              </a:rPr>
              <a:t> Ayrıca merkezi idarenin ekonomik verileri ve gelecek yıllara ilişkin öngörülerinden faydalanılır.  </a:t>
            </a:r>
            <a:r>
              <a:rPr lang="tr-TR" sz="2800" b="1" i="1" dirty="0" smtClean="0">
                <a:solidFill>
                  <a:srgbClr val="002060"/>
                </a:solidFill>
              </a:rPr>
              <a:t>(MİBMY- 23)</a:t>
            </a:r>
          </a:p>
          <a:p>
            <a:endParaRPr lang="tr-TR"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274638"/>
            <a:ext cx="8388424" cy="706090"/>
          </a:xfrm>
        </p:spPr>
        <p:txBody>
          <a:bodyPr>
            <a:normAutofit/>
          </a:bodyPr>
          <a:lstStyle/>
          <a:p>
            <a:r>
              <a:rPr lang="tr-TR" sz="3200" b="1" dirty="0" smtClean="0">
                <a:solidFill>
                  <a:srgbClr val="CC0066"/>
                </a:solidFill>
                <a:effectLst/>
              </a:rPr>
              <a:t>Performans programı hazırlama aşamaları</a:t>
            </a:r>
            <a:endParaRPr lang="tr-TR" sz="3200" b="1" dirty="0">
              <a:solidFill>
                <a:srgbClr val="CC0066"/>
              </a:solidFill>
              <a:effectLst/>
            </a:endParaRPr>
          </a:p>
        </p:txBody>
      </p:sp>
      <p:sp>
        <p:nvSpPr>
          <p:cNvPr id="3" name="2 İçerik Yer Tutucusu"/>
          <p:cNvSpPr>
            <a:spLocks noGrp="1"/>
          </p:cNvSpPr>
          <p:nvPr>
            <p:ph idx="1"/>
          </p:nvPr>
        </p:nvSpPr>
        <p:spPr>
          <a:xfrm>
            <a:off x="611560" y="1052736"/>
            <a:ext cx="8322128" cy="5805264"/>
          </a:xfrm>
        </p:spPr>
        <p:txBody>
          <a:bodyPr>
            <a:normAutofit/>
          </a:bodyPr>
          <a:lstStyle/>
          <a:p>
            <a:r>
              <a:rPr lang="tr-TR" dirty="0" smtClean="0">
                <a:solidFill>
                  <a:srgbClr val="002060"/>
                </a:solidFill>
              </a:rPr>
              <a:t> • Öncelikli Stratejik Amaç ve Hedeflerin Belirlenmesi</a:t>
            </a:r>
          </a:p>
          <a:p>
            <a:r>
              <a:rPr lang="tr-TR" dirty="0" smtClean="0">
                <a:solidFill>
                  <a:srgbClr val="002060"/>
                </a:solidFill>
              </a:rPr>
              <a:t> • Performans Hedef ve Göstergeleri ile Faaliyetlerin Belirlenmesi</a:t>
            </a:r>
          </a:p>
          <a:p>
            <a:r>
              <a:rPr lang="tr-TR" dirty="0" smtClean="0">
                <a:solidFill>
                  <a:srgbClr val="002060"/>
                </a:solidFill>
              </a:rPr>
              <a:t> • Faaliyet Maliyetlerinin Belirlenmesi</a:t>
            </a:r>
          </a:p>
          <a:p>
            <a:r>
              <a:rPr lang="tr-TR" dirty="0" smtClean="0">
                <a:solidFill>
                  <a:srgbClr val="002060"/>
                </a:solidFill>
              </a:rPr>
              <a:t> • Performans Hedeflerinin Kaynak İhtiyacının Belirlenmesi</a:t>
            </a:r>
          </a:p>
          <a:p>
            <a:r>
              <a:rPr lang="tr-TR" dirty="0" smtClean="0">
                <a:solidFill>
                  <a:srgbClr val="002060"/>
                </a:solidFill>
              </a:rPr>
              <a:t> • Performans Programının Kaynak İhtiyacının Belirlenmesi</a:t>
            </a:r>
          </a:p>
          <a:p>
            <a:r>
              <a:rPr lang="tr-TR" dirty="0" smtClean="0">
                <a:solidFill>
                  <a:srgbClr val="002060"/>
                </a:solidFill>
              </a:rPr>
              <a:t> • Performans Programının Oluşturulması</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922114"/>
          </a:xfrm>
        </p:spPr>
        <p:txBody>
          <a:bodyPr>
            <a:noAutofit/>
          </a:bodyPr>
          <a:lstStyle/>
          <a:p>
            <a:r>
              <a:rPr lang="tr-TR" sz="3600" b="1" dirty="0" smtClean="0">
                <a:solidFill>
                  <a:srgbClr val="CC0066"/>
                </a:solidFill>
              </a:rPr>
              <a:t>1- Öncelikli Stratejik Amaç ve Hedeflerin Belirlenmesi</a:t>
            </a:r>
            <a:endParaRPr lang="tr-TR" sz="3600" b="1" dirty="0">
              <a:solidFill>
                <a:srgbClr val="CC0066"/>
              </a:solidFill>
            </a:endParaRPr>
          </a:p>
        </p:txBody>
      </p:sp>
      <p:sp>
        <p:nvSpPr>
          <p:cNvPr id="3" name="2 İçerik Yer Tutucusu"/>
          <p:cNvSpPr>
            <a:spLocks noGrp="1"/>
          </p:cNvSpPr>
          <p:nvPr>
            <p:ph idx="1"/>
          </p:nvPr>
        </p:nvSpPr>
        <p:spPr>
          <a:xfrm>
            <a:off x="611560" y="1412776"/>
            <a:ext cx="8280920" cy="5256584"/>
          </a:xfrm>
        </p:spPr>
        <p:txBody>
          <a:bodyPr>
            <a:normAutofit/>
          </a:bodyPr>
          <a:lstStyle/>
          <a:p>
            <a:pPr algn="just"/>
            <a:r>
              <a:rPr lang="tr-TR" dirty="0" smtClean="0">
                <a:solidFill>
                  <a:srgbClr val="002060"/>
                </a:solidFill>
              </a:rPr>
              <a:t>Kamu idareleri; kalkınma planı, hükümet programı, orta vadeli program ve orta vadeli mali plan ile bütçe içi ve bütçe dışı kaynaklarını göz önünde bulundurarak, </a:t>
            </a:r>
            <a:r>
              <a:rPr lang="tr-TR" b="1" dirty="0" smtClean="0">
                <a:solidFill>
                  <a:srgbClr val="0070C0"/>
                </a:solidFill>
              </a:rPr>
              <a:t>stratejik planda yer alan amaç ve hedeflerden program döneminde hangilerine, ne ölçüde öncelik vereceklerini </a:t>
            </a:r>
            <a:r>
              <a:rPr lang="tr-TR" dirty="0" smtClean="0">
                <a:solidFill>
                  <a:srgbClr val="002060"/>
                </a:solidFill>
              </a:rPr>
              <a:t>üst yönetici, harcama yetkilileri ve diğer ilgili tarafların katkılarının sağlanacağı katılımcı bir yöntemle belirlerler.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274638"/>
            <a:ext cx="7818072" cy="850106"/>
          </a:xfrm>
        </p:spPr>
        <p:txBody>
          <a:bodyPr>
            <a:noAutofit/>
          </a:bodyPr>
          <a:lstStyle/>
          <a:p>
            <a:r>
              <a:rPr lang="tr-TR" sz="3200" b="1" dirty="0" smtClean="0">
                <a:solidFill>
                  <a:srgbClr val="CC0066"/>
                </a:solidFill>
              </a:rPr>
              <a:t>2- Performans Hedef ve Göstergeleri ile Faaliyetlerin Belirlenmesi</a:t>
            </a:r>
            <a:endParaRPr lang="tr-TR" sz="3200" b="1" dirty="0">
              <a:solidFill>
                <a:srgbClr val="CC0066"/>
              </a:solidFill>
            </a:endParaRPr>
          </a:p>
        </p:txBody>
      </p:sp>
      <p:sp>
        <p:nvSpPr>
          <p:cNvPr id="3" name="2 İçerik Yer Tutucusu"/>
          <p:cNvSpPr>
            <a:spLocks noGrp="1"/>
          </p:cNvSpPr>
          <p:nvPr>
            <p:ph idx="1"/>
          </p:nvPr>
        </p:nvSpPr>
        <p:spPr>
          <a:xfrm>
            <a:off x="611560" y="1268760"/>
            <a:ext cx="8322128" cy="5589240"/>
          </a:xfrm>
        </p:spPr>
        <p:txBody>
          <a:bodyPr>
            <a:noAutofit/>
          </a:bodyPr>
          <a:lstStyle/>
          <a:p>
            <a:pPr algn="just">
              <a:spcBef>
                <a:spcPts val="0"/>
              </a:spcBef>
            </a:pPr>
            <a:r>
              <a:rPr lang="tr-TR" sz="2800" dirty="0" smtClean="0">
                <a:solidFill>
                  <a:srgbClr val="002060"/>
                </a:solidFill>
              </a:rPr>
              <a:t>Performans hedefleri, idarenin ulaşmak istediği hedefleri gösterirken; faaliyetler, bunları nasıl gerçekleştireceğini ifade eder. </a:t>
            </a:r>
          </a:p>
          <a:p>
            <a:pPr algn="just">
              <a:spcBef>
                <a:spcPts val="0"/>
              </a:spcBef>
            </a:pPr>
            <a:r>
              <a:rPr lang="tr-TR" sz="2800" dirty="0" smtClean="0">
                <a:solidFill>
                  <a:srgbClr val="002060"/>
                </a:solidFill>
              </a:rPr>
              <a:t>Performans göstergeleri ise performans hedeflerine ne ölçüde ulaşıldığını ölçmek, değerlendirmek ve izlemek üzere kullanılan araçlardır.</a:t>
            </a:r>
          </a:p>
          <a:p>
            <a:pPr algn="just">
              <a:spcBef>
                <a:spcPts val="0"/>
              </a:spcBef>
            </a:pPr>
            <a:r>
              <a:rPr lang="tr-TR" sz="2800" dirty="0" smtClean="0">
                <a:solidFill>
                  <a:srgbClr val="002060"/>
                </a:solidFill>
              </a:rPr>
              <a:t>Performans hedef ve göstergeleri ile faaliyetler, belirlenen öncelikler çerçevesinde kamu idarelerinin </a:t>
            </a:r>
            <a:r>
              <a:rPr lang="tr-TR" sz="2800" b="1" dirty="0" smtClean="0">
                <a:solidFill>
                  <a:srgbClr val="0070C0"/>
                </a:solidFill>
              </a:rPr>
              <a:t>üst yöneticisi ve harcama yetkilileri tarafından birlikte oluşturulur.</a:t>
            </a:r>
          </a:p>
          <a:p>
            <a:pPr algn="just">
              <a:spcBef>
                <a:spcPts val="0"/>
              </a:spcBef>
              <a:buFont typeface="Wingdings" pitchFamily="2" charset="2"/>
              <a:buChar char="Ø"/>
            </a:pPr>
            <a:r>
              <a:rPr lang="tr-TR" sz="2800" dirty="0" smtClean="0">
                <a:solidFill>
                  <a:srgbClr val="002060"/>
                </a:solidFill>
              </a:rPr>
              <a:t>   </a:t>
            </a:r>
            <a:r>
              <a:rPr lang="tr-TR" sz="2800" b="1" dirty="0" smtClean="0">
                <a:solidFill>
                  <a:srgbClr val="002060"/>
                </a:solidFill>
              </a:rPr>
              <a:t>Bu süreçte, idare performans hedefleriyle ilgili harcama birimleri de belirlenir.</a:t>
            </a:r>
            <a:endParaRPr lang="tr-TR" sz="2800" b="1" dirty="0">
              <a:solidFill>
                <a:srgbClr val="002060"/>
              </a:solidFill>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404664"/>
            <a:ext cx="7962088" cy="1008112"/>
          </a:xfrm>
        </p:spPr>
        <p:txBody>
          <a:bodyPr>
            <a:normAutofit/>
          </a:bodyPr>
          <a:lstStyle/>
          <a:p>
            <a:r>
              <a:rPr lang="tr-TR" sz="3200" b="1" dirty="0" smtClean="0">
                <a:solidFill>
                  <a:srgbClr val="CC0066"/>
                </a:solidFill>
              </a:rPr>
              <a:t>Performans hedeflerinin belirlenmesi</a:t>
            </a:r>
            <a:endParaRPr lang="tr-TR" sz="3200" b="1" dirty="0">
              <a:solidFill>
                <a:srgbClr val="CC0066"/>
              </a:solidFill>
            </a:endParaRPr>
          </a:p>
        </p:txBody>
      </p:sp>
      <p:sp>
        <p:nvSpPr>
          <p:cNvPr id="3" name="2 İçerik Yer Tutucusu"/>
          <p:cNvSpPr>
            <a:spLocks noGrp="1"/>
          </p:cNvSpPr>
          <p:nvPr>
            <p:ph idx="1"/>
          </p:nvPr>
        </p:nvSpPr>
        <p:spPr>
          <a:xfrm>
            <a:off x="611560" y="1772816"/>
            <a:ext cx="8208912" cy="4896544"/>
          </a:xfrm>
        </p:spPr>
        <p:txBody>
          <a:bodyPr>
            <a:normAutofit/>
          </a:bodyPr>
          <a:lstStyle/>
          <a:p>
            <a:pPr algn="just"/>
            <a:r>
              <a:rPr lang="tr-TR" dirty="0" smtClean="0">
                <a:solidFill>
                  <a:srgbClr val="002060"/>
                </a:solidFill>
              </a:rPr>
              <a:t>Performans hedeflerinin belirlenmesi aşamasında temel kısıt, idarenin program döneminde sahip olabileceği kaynaklardır.</a:t>
            </a:r>
          </a:p>
          <a:p>
            <a:pPr algn="just">
              <a:buNone/>
            </a:pPr>
            <a:endParaRPr lang="tr-TR" dirty="0" smtClean="0">
              <a:solidFill>
                <a:srgbClr val="002060"/>
              </a:solidFill>
            </a:endParaRPr>
          </a:p>
          <a:p>
            <a:pPr algn="just"/>
            <a:r>
              <a:rPr lang="tr-TR" b="1" dirty="0" smtClean="0">
                <a:solidFill>
                  <a:srgbClr val="002060"/>
                </a:solidFill>
              </a:rPr>
              <a:t>Genel yönetim </a:t>
            </a:r>
            <a:r>
              <a:rPr lang="tr-TR" dirty="0" smtClean="0">
                <a:solidFill>
                  <a:srgbClr val="002060"/>
                </a:solidFill>
              </a:rPr>
              <a:t>kapsamındaki kamu idareleri  sahip oldukları </a:t>
            </a:r>
            <a:r>
              <a:rPr lang="tr-TR" u="sng" dirty="0" smtClean="0">
                <a:solidFill>
                  <a:srgbClr val="002060"/>
                </a:solidFill>
              </a:rPr>
              <a:t>bütçe içi ve dışı kaynaklar ölçüsünde hedeflerini belirlerler</a:t>
            </a:r>
            <a:r>
              <a:rPr lang="tr-TR" dirty="0" smtClean="0">
                <a:solidFill>
                  <a:srgbClr val="002060"/>
                </a:solidFill>
              </a:rPr>
              <a:t>.</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74638"/>
            <a:ext cx="7962088" cy="850106"/>
          </a:xfrm>
        </p:spPr>
        <p:txBody>
          <a:bodyPr>
            <a:normAutofit/>
          </a:bodyPr>
          <a:lstStyle/>
          <a:p>
            <a:r>
              <a:rPr lang="tr-TR" sz="3200" b="1" dirty="0" smtClean="0">
                <a:solidFill>
                  <a:srgbClr val="CC0066"/>
                </a:solidFill>
              </a:rPr>
              <a:t>Performans hedeflerinin belirlenmesi</a:t>
            </a:r>
            <a:endParaRPr lang="tr-TR" sz="3200" dirty="0"/>
          </a:p>
        </p:txBody>
      </p:sp>
      <p:sp>
        <p:nvSpPr>
          <p:cNvPr id="3" name="2 İçerik Yer Tutucusu"/>
          <p:cNvSpPr>
            <a:spLocks noGrp="1"/>
          </p:cNvSpPr>
          <p:nvPr>
            <p:ph idx="1"/>
          </p:nvPr>
        </p:nvSpPr>
        <p:spPr>
          <a:xfrm>
            <a:off x="611560" y="1196752"/>
            <a:ext cx="8208912" cy="5472608"/>
          </a:xfrm>
        </p:spPr>
        <p:txBody>
          <a:bodyPr>
            <a:normAutofit/>
          </a:bodyPr>
          <a:lstStyle/>
          <a:p>
            <a:pPr algn="just"/>
            <a:r>
              <a:rPr lang="da-DK" dirty="0" smtClean="0">
                <a:solidFill>
                  <a:srgbClr val="002060"/>
                </a:solidFill>
              </a:rPr>
              <a:t>Performans hedefleri idare düzeyinde belirlenen ve </a:t>
            </a:r>
            <a:r>
              <a:rPr lang="da-DK" u="sng" dirty="0" smtClean="0">
                <a:solidFill>
                  <a:srgbClr val="002060"/>
                </a:solidFill>
              </a:rPr>
              <a:t>bir</a:t>
            </a:r>
            <a:r>
              <a:rPr lang="tr-TR" u="sng" dirty="0" smtClean="0">
                <a:solidFill>
                  <a:srgbClr val="002060"/>
                </a:solidFill>
              </a:rPr>
              <a:t> veya birden fazla harcama birimini ilgilendiren </a:t>
            </a:r>
            <a:r>
              <a:rPr lang="tr-TR" dirty="0" smtClean="0">
                <a:solidFill>
                  <a:srgbClr val="002060"/>
                </a:solidFill>
              </a:rPr>
              <a:t>hedeflerdir.</a:t>
            </a:r>
          </a:p>
          <a:p>
            <a:pPr algn="just"/>
            <a:r>
              <a:rPr lang="tr-TR" dirty="0" smtClean="0">
                <a:solidFill>
                  <a:srgbClr val="002060"/>
                </a:solidFill>
              </a:rPr>
              <a:t>Ancak her birimin mutlaka performans hedefleriyle ilişkilendirilmesi </a:t>
            </a:r>
            <a:r>
              <a:rPr lang="tr-TR" u="sng" dirty="0" smtClean="0">
                <a:solidFill>
                  <a:srgbClr val="002060"/>
                </a:solidFill>
              </a:rPr>
              <a:t>zorunlu değildir</a:t>
            </a:r>
            <a:r>
              <a:rPr lang="tr-TR" dirty="0" smtClean="0">
                <a:solidFill>
                  <a:srgbClr val="002060"/>
                </a:solidFill>
              </a:rPr>
              <a:t>.</a:t>
            </a:r>
          </a:p>
          <a:p>
            <a:pPr algn="just"/>
            <a:r>
              <a:rPr lang="tr-TR" b="1" dirty="0" smtClean="0">
                <a:solidFill>
                  <a:srgbClr val="002060"/>
                </a:solidFill>
              </a:rPr>
              <a:t>Program döneminde </a:t>
            </a:r>
            <a:r>
              <a:rPr lang="tr-TR" dirty="0" smtClean="0">
                <a:solidFill>
                  <a:srgbClr val="002060"/>
                </a:solidFill>
              </a:rPr>
              <a:t>idarenin </a:t>
            </a:r>
            <a:r>
              <a:rPr lang="da-DK" dirty="0" smtClean="0">
                <a:solidFill>
                  <a:srgbClr val="002060"/>
                </a:solidFill>
              </a:rPr>
              <a:t>her bir stratejik hedefi için performans hedefi belirleme</a:t>
            </a:r>
            <a:r>
              <a:rPr lang="tr-TR" dirty="0" smtClean="0">
                <a:solidFill>
                  <a:srgbClr val="002060"/>
                </a:solidFill>
              </a:rPr>
              <a:t> zorunluluğu bulunmadığı gibi stratejik hedeflerin performans hedefi olarak belirlenmesi de mümkündür.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332656"/>
            <a:ext cx="7818072" cy="706090"/>
          </a:xfrm>
        </p:spPr>
        <p:txBody>
          <a:bodyPr>
            <a:normAutofit fontScale="90000"/>
          </a:bodyPr>
          <a:lstStyle/>
          <a:p>
            <a:r>
              <a:rPr lang="tr-TR" sz="3200" b="1" dirty="0" smtClean="0">
                <a:solidFill>
                  <a:srgbClr val="CC0066"/>
                </a:solidFill>
              </a:rPr>
              <a:t/>
            </a:r>
            <a:br>
              <a:rPr lang="tr-TR" sz="3200" b="1" dirty="0" smtClean="0">
                <a:solidFill>
                  <a:srgbClr val="CC0066"/>
                </a:solidFill>
              </a:rPr>
            </a:br>
            <a:r>
              <a:rPr lang="tr-TR" sz="3200" b="1" dirty="0" smtClean="0">
                <a:solidFill>
                  <a:srgbClr val="CC0066"/>
                </a:solidFill>
              </a:rPr>
              <a:t>Bu kapsamda idare performans hedefleri;</a:t>
            </a:r>
            <a:br>
              <a:rPr lang="tr-TR" sz="3200" b="1" dirty="0" smtClean="0">
                <a:solidFill>
                  <a:srgbClr val="CC0066"/>
                </a:solidFill>
              </a:rPr>
            </a:br>
            <a:endParaRPr lang="tr-TR" sz="3200" b="1" dirty="0">
              <a:solidFill>
                <a:srgbClr val="CC0066"/>
              </a:solidFill>
            </a:endParaRPr>
          </a:p>
        </p:txBody>
      </p:sp>
      <p:sp>
        <p:nvSpPr>
          <p:cNvPr id="3" name="2 İçerik Yer Tutucusu"/>
          <p:cNvSpPr>
            <a:spLocks noGrp="1"/>
          </p:cNvSpPr>
          <p:nvPr>
            <p:ph idx="1"/>
          </p:nvPr>
        </p:nvSpPr>
        <p:spPr>
          <a:xfrm>
            <a:off x="395536" y="1052736"/>
            <a:ext cx="8538152" cy="5805264"/>
          </a:xfrm>
        </p:spPr>
        <p:txBody>
          <a:bodyPr>
            <a:normAutofit fontScale="85000" lnSpcReduction="10000"/>
          </a:bodyPr>
          <a:lstStyle/>
          <a:p>
            <a:pPr algn="just"/>
            <a:r>
              <a:rPr lang="tr-TR" dirty="0" smtClean="0"/>
              <a:t>• </a:t>
            </a:r>
            <a:r>
              <a:rPr lang="tr-TR" dirty="0" smtClean="0">
                <a:solidFill>
                  <a:srgbClr val="002060"/>
                </a:solidFill>
              </a:rPr>
              <a:t>belirlenen öncelikli amaç ve hedeflerle ilişkili olmalıdır,</a:t>
            </a:r>
          </a:p>
          <a:p>
            <a:pPr algn="just"/>
            <a:r>
              <a:rPr lang="tr-TR" dirty="0" smtClean="0">
                <a:solidFill>
                  <a:srgbClr val="002060"/>
                </a:solidFill>
              </a:rPr>
              <a:t>• performans programı hazırlama sürecinin başlangıç</a:t>
            </a:r>
          </a:p>
          <a:p>
            <a:pPr algn="just">
              <a:buNone/>
            </a:pPr>
            <a:r>
              <a:rPr lang="tr-TR" dirty="0" smtClean="0">
                <a:solidFill>
                  <a:srgbClr val="002060"/>
                </a:solidFill>
              </a:rPr>
              <a:t>     aşamasında üst yönetici ve harcama yetkilileri </a:t>
            </a:r>
          </a:p>
          <a:p>
            <a:pPr algn="just">
              <a:buNone/>
            </a:pPr>
            <a:r>
              <a:rPr lang="tr-TR" dirty="0" smtClean="0">
                <a:solidFill>
                  <a:srgbClr val="002060"/>
                </a:solidFill>
              </a:rPr>
              <a:t>     tarafından idare düzeyinde belirlenmelidir,</a:t>
            </a:r>
          </a:p>
          <a:p>
            <a:pPr algn="just"/>
            <a:r>
              <a:rPr lang="tr-TR" dirty="0" smtClean="0">
                <a:solidFill>
                  <a:srgbClr val="002060"/>
                </a:solidFill>
              </a:rPr>
              <a:t>• idarenin yürüttüğü faaliyetlerle gerçekleştirilebilir    </a:t>
            </a:r>
          </a:p>
          <a:p>
            <a:pPr algn="just">
              <a:buNone/>
            </a:pPr>
            <a:r>
              <a:rPr lang="tr-TR" dirty="0" smtClean="0">
                <a:solidFill>
                  <a:srgbClr val="002060"/>
                </a:solidFill>
              </a:rPr>
              <a:t>     olmalıdır,</a:t>
            </a:r>
          </a:p>
          <a:p>
            <a:pPr algn="just"/>
            <a:r>
              <a:rPr lang="tr-TR" dirty="0" smtClean="0">
                <a:solidFill>
                  <a:srgbClr val="002060"/>
                </a:solidFill>
              </a:rPr>
              <a:t>• kaynakların sınırlılığı göz önünde bulundurularak   </a:t>
            </a:r>
          </a:p>
          <a:p>
            <a:pPr algn="just">
              <a:buNone/>
            </a:pPr>
            <a:r>
              <a:rPr lang="tr-TR" dirty="0" smtClean="0">
                <a:solidFill>
                  <a:srgbClr val="002060"/>
                </a:solidFill>
              </a:rPr>
              <a:t>     belirlenmelidir,</a:t>
            </a:r>
          </a:p>
          <a:p>
            <a:pPr algn="just"/>
            <a:r>
              <a:rPr lang="tr-TR" dirty="0" smtClean="0">
                <a:solidFill>
                  <a:srgbClr val="002060"/>
                </a:solidFill>
              </a:rPr>
              <a:t>• belirli,  ulaşılabilir,  gerçekçi ve performans göstergeleri</a:t>
            </a:r>
          </a:p>
          <a:p>
            <a:pPr algn="just">
              <a:buNone/>
            </a:pPr>
            <a:r>
              <a:rPr lang="tr-TR" dirty="0" smtClean="0">
                <a:solidFill>
                  <a:srgbClr val="002060"/>
                </a:solidFill>
              </a:rPr>
              <a:t>     ile ölçülebilir olmalıdır,</a:t>
            </a:r>
          </a:p>
          <a:p>
            <a:pPr algn="just"/>
            <a:r>
              <a:rPr lang="tr-TR" dirty="0" smtClean="0">
                <a:solidFill>
                  <a:srgbClr val="002060"/>
                </a:solidFill>
              </a:rPr>
              <a:t>• çıktı-sonuç odaklı olmalıdır,</a:t>
            </a:r>
          </a:p>
          <a:p>
            <a:pPr algn="just"/>
            <a:r>
              <a:rPr lang="tr-TR" dirty="0" smtClean="0">
                <a:solidFill>
                  <a:srgbClr val="002060"/>
                </a:solidFill>
              </a:rPr>
              <a:t>• az sayıda belirlenmelidir.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404664"/>
            <a:ext cx="7890080" cy="778098"/>
          </a:xfrm>
        </p:spPr>
        <p:txBody>
          <a:bodyPr>
            <a:normAutofit fontScale="90000"/>
          </a:bodyPr>
          <a:lstStyle/>
          <a:p>
            <a:r>
              <a:rPr lang="tr-TR" sz="3600" b="1" dirty="0" smtClean="0">
                <a:solidFill>
                  <a:srgbClr val="CC0066"/>
                </a:solidFill>
              </a:rPr>
              <a:t/>
            </a:r>
            <a:br>
              <a:rPr lang="tr-TR" sz="3600" b="1" dirty="0" smtClean="0">
                <a:solidFill>
                  <a:srgbClr val="CC0066"/>
                </a:solidFill>
              </a:rPr>
            </a:br>
            <a:r>
              <a:rPr lang="tr-TR" sz="3600" b="1" dirty="0" smtClean="0">
                <a:solidFill>
                  <a:srgbClr val="CC0066"/>
                </a:solidFill>
              </a:rPr>
              <a:t>Performans göstergeleri;</a:t>
            </a:r>
            <a:br>
              <a:rPr lang="tr-TR" sz="3600" b="1" dirty="0" smtClean="0">
                <a:solidFill>
                  <a:srgbClr val="CC0066"/>
                </a:solidFill>
              </a:rPr>
            </a:br>
            <a:endParaRPr lang="tr-TR" sz="3600" b="1" dirty="0">
              <a:solidFill>
                <a:srgbClr val="CC0066"/>
              </a:solidFill>
            </a:endParaRPr>
          </a:p>
        </p:txBody>
      </p:sp>
      <p:sp>
        <p:nvSpPr>
          <p:cNvPr id="3" name="2 İçerik Yer Tutucusu"/>
          <p:cNvSpPr>
            <a:spLocks noGrp="1"/>
          </p:cNvSpPr>
          <p:nvPr>
            <p:ph idx="1"/>
          </p:nvPr>
        </p:nvSpPr>
        <p:spPr>
          <a:xfrm>
            <a:off x="683568" y="1268760"/>
            <a:ext cx="7992888" cy="5328592"/>
          </a:xfrm>
        </p:spPr>
        <p:txBody>
          <a:bodyPr>
            <a:normAutofit/>
          </a:bodyPr>
          <a:lstStyle/>
          <a:p>
            <a:pPr algn="just"/>
            <a:r>
              <a:rPr lang="tr-TR" dirty="0" smtClean="0"/>
              <a:t>• </a:t>
            </a:r>
            <a:r>
              <a:rPr lang="tr-TR" dirty="0" smtClean="0">
                <a:solidFill>
                  <a:srgbClr val="002060"/>
                </a:solidFill>
              </a:rPr>
              <a:t>performans hedeflerine ulaşılıp ulaşılma-</a:t>
            </a:r>
            <a:r>
              <a:rPr lang="tr-TR" dirty="0" err="1" smtClean="0">
                <a:solidFill>
                  <a:srgbClr val="002060"/>
                </a:solidFill>
              </a:rPr>
              <a:t>dığını</a:t>
            </a:r>
            <a:r>
              <a:rPr lang="tr-TR" dirty="0" smtClean="0">
                <a:solidFill>
                  <a:srgbClr val="002060"/>
                </a:solidFill>
              </a:rPr>
              <a:t> ölçebilmelidir,</a:t>
            </a:r>
          </a:p>
          <a:p>
            <a:pPr algn="just"/>
            <a:r>
              <a:rPr lang="tr-TR" dirty="0" smtClean="0">
                <a:solidFill>
                  <a:srgbClr val="002060"/>
                </a:solidFill>
              </a:rPr>
              <a:t>• ölçülebilir, ulaşılabilir, güvenilir veri sunacak nitelikte olmalıdır,</a:t>
            </a:r>
          </a:p>
          <a:p>
            <a:pPr algn="just"/>
            <a:r>
              <a:rPr lang="tr-TR" dirty="0" smtClean="0">
                <a:solidFill>
                  <a:srgbClr val="002060"/>
                </a:solidFill>
              </a:rPr>
              <a:t>• hem geçmiş dönemlerin hem de diğer idarelerin benzer göstergeleriyle karşılaştırılabilir olmalıdır,</a:t>
            </a:r>
          </a:p>
          <a:p>
            <a:pPr algn="just"/>
            <a:r>
              <a:rPr lang="tr-TR" dirty="0" smtClean="0">
                <a:solidFill>
                  <a:srgbClr val="002060"/>
                </a:solidFill>
              </a:rPr>
              <a:t>• verilerinin elde edilme ve değerlendirme maliyetleri makul ve kabul edilebilir bir seviyede olmalıdır.</a:t>
            </a:r>
            <a:endParaRPr lang="tr-TR" dirty="0">
              <a:solidFill>
                <a:srgbClr val="002060"/>
              </a:solidFill>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274638"/>
            <a:ext cx="7890080" cy="778098"/>
          </a:xfrm>
        </p:spPr>
        <p:txBody>
          <a:bodyPr>
            <a:normAutofit/>
          </a:bodyPr>
          <a:lstStyle/>
          <a:p>
            <a:r>
              <a:rPr lang="tr-TR" sz="3600" b="1" dirty="0" smtClean="0">
                <a:solidFill>
                  <a:srgbClr val="CC0066"/>
                </a:solidFill>
              </a:rPr>
              <a:t>3- Faaliyetlerin belirlenmesi</a:t>
            </a:r>
            <a:endParaRPr lang="tr-TR" sz="3600" b="1" dirty="0">
              <a:solidFill>
                <a:srgbClr val="CC0066"/>
              </a:solidFill>
            </a:endParaRPr>
          </a:p>
        </p:txBody>
      </p:sp>
      <p:sp>
        <p:nvSpPr>
          <p:cNvPr id="3" name="2 İçerik Yer Tutucusu"/>
          <p:cNvSpPr>
            <a:spLocks noGrp="1"/>
          </p:cNvSpPr>
          <p:nvPr>
            <p:ph idx="1"/>
          </p:nvPr>
        </p:nvSpPr>
        <p:spPr>
          <a:xfrm>
            <a:off x="611560" y="1196752"/>
            <a:ext cx="8208912" cy="5400600"/>
          </a:xfrm>
        </p:spPr>
        <p:txBody>
          <a:bodyPr>
            <a:normAutofit lnSpcReduction="10000"/>
          </a:bodyPr>
          <a:lstStyle/>
          <a:p>
            <a:pPr algn="just"/>
            <a:r>
              <a:rPr lang="tr-TR" dirty="0" smtClean="0">
                <a:solidFill>
                  <a:srgbClr val="002060"/>
                </a:solidFill>
              </a:rPr>
              <a:t>Performans hedefleri, idarenin neleri başaracağını, faaliyetler ise bunların nasıl gerçekleştirileceğini ifade eder.</a:t>
            </a:r>
          </a:p>
          <a:p>
            <a:pPr algn="just"/>
            <a:r>
              <a:rPr lang="tr-TR" dirty="0" smtClean="0">
                <a:solidFill>
                  <a:srgbClr val="002060"/>
                </a:solidFill>
              </a:rPr>
              <a:t>Hedeflerin gerçekleşmesine yönelik olarak doğru faaliyetlerin belirlenmesi ve bunların maliyetlerinin gerçeğe en yakın şekilde hesaplanması, mal ve hizmet üretimine ilişkin daha isabetli tercihler yapılması, kaynakların amaç ve hedeflere tahsis edilmesini öngören bütçeleme anlayışının işlerlik kazanması açısından büyük önem taşımaktadır.</a:t>
            </a:r>
            <a:endParaRPr lang="tr-TR" dirty="0">
              <a:solidFill>
                <a:srgbClr val="00206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2608</TotalTime>
  <Words>5944</Words>
  <Application>Microsoft Office PowerPoint</Application>
  <PresentationFormat>Ekran Gösterisi (4:3)</PresentationFormat>
  <Paragraphs>701</Paragraphs>
  <Slides>123</Slides>
  <Notes>8</Notes>
  <HiddenSlides>6</HiddenSlides>
  <MMClips>0</MMClips>
  <ScaleCrop>false</ScaleCrop>
  <HeadingPairs>
    <vt:vector size="6" baseType="variant">
      <vt:variant>
        <vt:lpstr>Kullanılan Yazı Tipleri</vt:lpstr>
      </vt:variant>
      <vt:variant>
        <vt:i4>13</vt:i4>
      </vt:variant>
      <vt:variant>
        <vt:lpstr>Tema</vt:lpstr>
      </vt:variant>
      <vt:variant>
        <vt:i4>1</vt:i4>
      </vt:variant>
      <vt:variant>
        <vt:lpstr>Slayt Başlıkları</vt:lpstr>
      </vt:variant>
      <vt:variant>
        <vt:i4>123</vt:i4>
      </vt:variant>
    </vt:vector>
  </HeadingPairs>
  <TitlesOfParts>
    <vt:vector size="137" baseType="lpstr">
      <vt:lpstr>Arial Unicode MS</vt:lpstr>
      <vt:lpstr>Aharoni</vt:lpstr>
      <vt:lpstr>Arial</vt:lpstr>
      <vt:lpstr>Baskerville Old Face</vt:lpstr>
      <vt:lpstr>Britannic Bold</vt:lpstr>
      <vt:lpstr>Calibri</vt:lpstr>
      <vt:lpstr>CG Omega</vt:lpstr>
      <vt:lpstr>Gill Sans MT</vt:lpstr>
      <vt:lpstr>HY엽서L</vt:lpstr>
      <vt:lpstr>Times New Roman</vt:lpstr>
      <vt:lpstr>Verdana</vt:lpstr>
      <vt:lpstr>Wingdings</vt:lpstr>
      <vt:lpstr>Wingdings 2</vt:lpstr>
      <vt:lpstr>Gündönümü</vt:lpstr>
      <vt:lpstr>MAHALLİ İDARELERDE  PERFORMANS ESASLI BÜTÇELEME STRATEJİK PLANLAMA PERFORMANS  PROGRAMI </vt:lpstr>
      <vt:lpstr>Performans Esaslı Bütçeleme</vt:lpstr>
      <vt:lpstr>MEVZUAT</vt:lpstr>
      <vt:lpstr>5018/ md. 9</vt:lpstr>
      <vt:lpstr>Performans</vt:lpstr>
      <vt:lpstr>Girdi Esaslı Bütçeleme</vt:lpstr>
      <vt:lpstr>  Çıktı Sonuç Odaklı Bütçeleme </vt:lpstr>
      <vt:lpstr>Performans Esaslı Bütçeleme  HEDEFLER  (Uzun - Kısa vadeli)</vt:lpstr>
      <vt:lpstr>PowerPoint Sunusu</vt:lpstr>
      <vt:lpstr>PowerPoint Sunusu</vt:lpstr>
      <vt:lpstr>PowerPoint Sunusu</vt:lpstr>
      <vt:lpstr>Performans Esaslı Bütçeleme</vt:lpstr>
      <vt:lpstr>Stratejik Planlama  </vt:lpstr>
      <vt:lpstr>Stratejik Planlama  </vt:lpstr>
      <vt:lpstr>Kamu İç Kontrol Standartları (Standart- 2)</vt:lpstr>
      <vt:lpstr>Kamu İç Kontrol Standartları (Standart- 5)</vt:lpstr>
      <vt:lpstr>Standart-5 için Genel Şartlar</vt:lpstr>
      <vt:lpstr>PowerPoint Sunusu</vt:lpstr>
      <vt:lpstr>5393 -Belediye Kanunu  (Md. 41)</vt:lpstr>
      <vt:lpstr>5302 sayılı Kanun md. 10/a</vt:lpstr>
      <vt:lpstr>5302 sayılı K. – (md. 31)</vt:lpstr>
      <vt:lpstr>5393 .Belediye Kanunu (Md. 41)</vt:lpstr>
      <vt:lpstr>5393- Geçici 4. md,  5302- Geçici 3. md</vt:lpstr>
      <vt:lpstr>ÇOK YILLI BÜTÇELEME</vt:lpstr>
      <vt:lpstr>Analitik Bütçe Sınıflandırması  (5018- 13/k)</vt:lpstr>
      <vt:lpstr>Ayrıntılı Harcama ve Finansman Programları  (5018- md.77)</vt:lpstr>
      <vt:lpstr>Strateji</vt:lpstr>
      <vt:lpstr>PowerPoint Sunusu</vt:lpstr>
      <vt:lpstr>Genel İlkeler</vt:lpstr>
      <vt:lpstr>PowerPoint Sunusu</vt:lpstr>
      <vt:lpstr>Strateji Geliştirme Biriminin Görevi-1  (md. 5)</vt:lpstr>
      <vt:lpstr>Strateji Geliştirme Biriminin Görevi-2  (md. 5)</vt:lpstr>
      <vt:lpstr> Strateji geliştirme birimlerinin  görevlerine ilişkin fonksiyonlar : </vt:lpstr>
      <vt:lpstr>Stratejik yönetim ve planlama fonksiyonu kapsamında yürütülecek görevler (Strtj Birim.)</vt:lpstr>
      <vt:lpstr>PowerPoint Sunusu</vt:lpstr>
      <vt:lpstr>STRATEJİK PLAN DÖNEMİ</vt:lpstr>
      <vt:lpstr> Hazırlık dönemi ve programı (Yön/8.md) </vt:lpstr>
      <vt:lpstr>Hazırlık programında aşağıdaki hususlara yer verilir</vt:lpstr>
      <vt:lpstr>PowerPoint Sunusu</vt:lpstr>
      <vt:lpstr> Stratejik planlama hazırlığı  beş aşamada sağlanır </vt:lpstr>
      <vt:lpstr> C - İHTİYAÇLARIN TESPİTİ- 1 </vt:lpstr>
      <vt:lpstr>C - İHTİYAÇLARIN TESPİTİ- 2</vt:lpstr>
      <vt:lpstr>C - İHTİYAÇLARIN TESPİTİ- 3</vt:lpstr>
      <vt:lpstr> Stratejik planların hazırlanması </vt:lpstr>
      <vt:lpstr> Stratejik Planda Yer Alması Gereken Temel Unsurlar </vt:lpstr>
      <vt:lpstr>STRATEJİK PLAN YAPIMI  (ŞABLON)</vt:lpstr>
      <vt:lpstr>PowerPoint Sunusu</vt:lpstr>
      <vt:lpstr>STRATEJİK PLANLAMA SÜRECİ</vt:lpstr>
      <vt:lpstr>Durum analizi kapsamında genel olarak aşağıdaki değerlendirmeler yapılır: </vt:lpstr>
      <vt:lpstr>Faaliyet Alanlarının Belirlenmesi,</vt:lpstr>
      <vt:lpstr>Paydaş analizi aşağıda yer alan  aşamalardan oluşur: </vt:lpstr>
      <vt:lpstr> Paydaşların Değerlendirilmesi </vt:lpstr>
      <vt:lpstr> KURULUȘ İÇİ ANALİZ VE ÇEVRE ANALİZİ  GZFT (Güçlü - Zayıf Yönler, Fırsatlar ve Tehditler) Analizi  </vt:lpstr>
      <vt:lpstr>Kurum içi analizde dikkate alınacak hususlar:</vt:lpstr>
      <vt:lpstr>Çevre analizinde temel etkenler:</vt:lpstr>
      <vt:lpstr>NEREYE ULAŞMAK İSTİYORUZ?   Kavramlar:</vt:lpstr>
      <vt:lpstr>NASIL ULAŞIRIZ ? (Stratejik amaç ve hedefler)</vt:lpstr>
      <vt:lpstr>Stratejik amaçlar,</vt:lpstr>
      <vt:lpstr>Stratejik hedefler,</vt:lpstr>
      <vt:lpstr>Strjk Amaç-Hedef örnekleri</vt:lpstr>
      <vt:lpstr>PowerPoint Sunusu</vt:lpstr>
      <vt:lpstr>PowerPoint Sunusu</vt:lpstr>
      <vt:lpstr>PowerPoint Sunusu</vt:lpstr>
      <vt:lpstr>STRATEJİK PLANIN GÜNCELLENMESİ -1-</vt:lpstr>
      <vt:lpstr>STRATEJİK PLANIN YENİLENMESİ -2-</vt:lpstr>
      <vt:lpstr>STRATEJİK PLANIN YENİLENMESİ -3-</vt:lpstr>
      <vt:lpstr>STRATEJİK PLANIN BAKANLIĞA GÖNDERİLMESİ VE YAYINLANMASI</vt:lpstr>
      <vt:lpstr>PowerPoint Sunusu</vt:lpstr>
      <vt:lpstr>5018 – md. 9</vt:lpstr>
      <vt:lpstr>Performans programı ile bütçe arasında doğrudan ve güçlü bir bağ kurulması gerekir</vt:lpstr>
      <vt:lpstr>Performans programı</vt:lpstr>
      <vt:lpstr>Performans programının dayanakları (ilgili mevzuat)</vt:lpstr>
      <vt:lpstr>Performans programları hazırlanırken</vt:lpstr>
      <vt:lpstr>PowerPoint Sunusu</vt:lpstr>
      <vt:lpstr>Performans programına ilişkin tanımlar</vt:lpstr>
      <vt:lpstr>PowerPoint Sunusu</vt:lpstr>
      <vt:lpstr> performans programları, </vt:lpstr>
      <vt:lpstr> (Belediye meclisinin görev ve yetkileri) </vt:lpstr>
      <vt:lpstr>5302 sayılı Kanun- (md. 31)</vt:lpstr>
      <vt:lpstr>5393 S.Belediye Kanunu (Md. 41)</vt:lpstr>
      <vt:lpstr>Perf progr. Yön. - md.2</vt:lpstr>
      <vt:lpstr>PowerPoint Sunusu</vt:lpstr>
      <vt:lpstr>Performans programı - Bütçe</vt:lpstr>
      <vt:lpstr>PowerPoint Sunusu</vt:lpstr>
      <vt:lpstr> 5018 – (md. 60/ b)  (Mali Hizmetler Birimi)</vt:lpstr>
      <vt:lpstr>Yönetmelik- md. 4/1</vt:lpstr>
      <vt:lpstr>Yönetmelik/ md. 4</vt:lpstr>
      <vt:lpstr>PowerPoint Sunusu</vt:lpstr>
      <vt:lpstr>Yönetmelik- md. 4</vt:lpstr>
      <vt:lpstr>Mahalli İdareler Bütçe ve Muhasebe Yönetmeliği</vt:lpstr>
      <vt:lpstr>PowerPoint Sunusu</vt:lpstr>
      <vt:lpstr>Performans programı hazırlama aşamaları</vt:lpstr>
      <vt:lpstr>1- Öncelikli Stratejik Amaç ve Hedeflerin Belirlenmesi</vt:lpstr>
      <vt:lpstr>2- Performans Hedef ve Göstergeleri ile Faaliyetlerin Belirlenmesi</vt:lpstr>
      <vt:lpstr>Performans hedeflerinin belirlenmesi</vt:lpstr>
      <vt:lpstr>Performans hedeflerinin belirlenmesi</vt:lpstr>
      <vt:lpstr> Bu kapsamda idare performans hedefleri; </vt:lpstr>
      <vt:lpstr> Performans göstergeleri; </vt:lpstr>
      <vt:lpstr>3- Faaliyetlerin belirlenmesi</vt:lpstr>
      <vt:lpstr> Faaliyetler belirlenirken aşağıda yer alan hususlar dikkate alınır;  (1) </vt:lpstr>
      <vt:lpstr>Faaliyetler belirlenirken aşağıda yer alan hususlar dikkate alınır;  (2)</vt:lpstr>
      <vt:lpstr>Faaliyet Maliyetlerinin Belirlenmesi</vt:lpstr>
      <vt:lpstr> Faaliyet maliyetleri ekte yer alan Tablo-1’ de gösterilir ve maliyetlerin tespitinde aşağıdaki hususlar dikkate alınır; </vt:lpstr>
      <vt:lpstr>4- Performans hedefinin kaynak ihtiyacının belirlenmesi</vt:lpstr>
      <vt:lpstr>5- Performans programının  kaynak ihtiyacının belirlenmesi - 1</vt:lpstr>
      <vt:lpstr>Performans programının  kaynak ihtiyacının belirlenmesi - 2</vt:lpstr>
      <vt:lpstr>6- Performans programının oluşturulması- 1</vt:lpstr>
      <vt:lpstr>Performans programının oluşturulması- 2</vt:lpstr>
      <vt:lpstr>Performans programı şablonu</vt:lpstr>
      <vt:lpstr>PowerPoint Sunusu</vt:lpstr>
      <vt:lpstr>Performans programı şablonu</vt:lpstr>
      <vt:lpstr>PowerPoint Sunusu</vt:lpstr>
      <vt:lpstr>PowerPoint Sunusu</vt:lpstr>
      <vt:lpstr>PowerPoint Sunusu</vt:lpstr>
      <vt:lpstr>PowerPoint Sunusu</vt:lpstr>
      <vt:lpstr>Birim performans programı (md. 5)</vt:lpstr>
      <vt:lpstr>Yönetmelik – md. 5/4</vt:lpstr>
      <vt:lpstr>Üst yöneticinin sorumluluğu</vt:lpstr>
      <vt:lpstr>Performans programının  kamuoyuna açıklanması</vt:lpstr>
      <vt:lpstr>PowerPoint Sunusu</vt:lpstr>
      <vt:lpstr>  Hesap Verme Sorumluluğu   (5018 S.K md.8)</vt:lpstr>
      <vt:lpstr>PowerPoint Sunusu</vt:lpstr>
      <vt:lpstr>DUR  YOLCU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PERFORMANS  PROGRAMI</dc:title>
  <dc:creator>tahir</dc:creator>
  <cp:lastModifiedBy>Tahir TEKİN</cp:lastModifiedBy>
  <cp:revision>170</cp:revision>
  <dcterms:created xsi:type="dcterms:W3CDTF">2010-11-08T19:13:25Z</dcterms:created>
  <dcterms:modified xsi:type="dcterms:W3CDTF">2021-11-25T12:35:09Z</dcterms:modified>
</cp:coreProperties>
</file>