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4" d="100"/>
          <a:sy n="64" d="100"/>
        </p:scale>
        <p:origin x="-1482"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Ref idx="1001">
        <a:schemeClr val="bg2"/>
      </p:bgRef>
    </p:bg>
    <p:spTree>
      <p:nvGrpSpPr>
        <p:cNvPr id="1" name=""/>
        <p:cNvGrpSpPr/>
        <p:nvPr/>
      </p:nvGrpSpPr>
      <p:grpSpPr>
        <a:xfrm>
          <a:off x="0" y="0"/>
          <a:ext cx="0" cy="0"/>
          <a:chOff x="0" y="0"/>
          <a:chExt cx="0" cy="0"/>
        </a:xfrm>
      </p:grpSpPr>
      <p:sp>
        <p:nvSpPr>
          <p:cNvPr id="15" name="14 Dikdörtgen"/>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18 Dikdörtgen"/>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17 Dikdörtgen"/>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15 Dikdörtgen"/>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11 Dikdörtgen"/>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8 Alt Başlık"/>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27 Veri Yer Tutucusu"/>
          <p:cNvSpPr>
            <a:spLocks noGrp="1"/>
          </p:cNvSpPr>
          <p:nvPr>
            <p:ph type="dt" sz="half" idx="10"/>
          </p:nvPr>
        </p:nvSpPr>
        <p:spPr/>
        <p:txBody>
          <a:bodyPr/>
          <a:lstStyle/>
          <a:p>
            <a:fld id="{4A0F6A7F-AD28-4AFA-BBA2-7E386371D325}" type="datetimeFigureOut">
              <a:rPr lang="tr-TR" smtClean="0"/>
              <a:pPr/>
              <a:t>25.11.2021</a:t>
            </a:fld>
            <a:endParaRPr lang="tr-TR"/>
          </a:p>
        </p:txBody>
      </p:sp>
      <p:sp>
        <p:nvSpPr>
          <p:cNvPr id="17" name="16 Altbilgi Yer Tutucusu"/>
          <p:cNvSpPr>
            <a:spLocks noGrp="1"/>
          </p:cNvSpPr>
          <p:nvPr>
            <p:ph type="ftr" sz="quarter" idx="11"/>
          </p:nvPr>
        </p:nvSpPr>
        <p:spPr/>
        <p:txBody>
          <a:bodyPr/>
          <a:lstStyle/>
          <a:p>
            <a:endParaRPr lang="tr-TR"/>
          </a:p>
        </p:txBody>
      </p:sp>
      <p:sp>
        <p:nvSpPr>
          <p:cNvPr id="7" name="6 Düz Bağlayıcı"/>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9 Dikdörtgen"/>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12 Oval"/>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13 Oval"/>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28 Slayt Numarası Yer Tutucusu"/>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358D5A02-9045-44DE-BE39-7A43481ADB9C}" type="slidenum">
              <a:rPr lang="tr-TR" smtClean="0"/>
              <a:pPr/>
              <a:t>‹#›</a:t>
            </a:fld>
            <a:endParaRPr lang="tr-TR"/>
          </a:p>
        </p:txBody>
      </p:sp>
      <p:sp>
        <p:nvSpPr>
          <p:cNvPr id="8" name="7 Başlık"/>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tr-TR" smtClean="0"/>
              <a:t>Asıl başlık stili için tıklatın</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bg>
      <p:bgRef idx="1001">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4A0F6A7F-AD28-4AFA-BBA2-7E386371D325}" type="datetimeFigureOut">
              <a:rPr lang="tr-TR" smtClean="0"/>
              <a:pPr/>
              <a:t>25.11.2021</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358D5A02-9045-44DE-BE39-7A43481ADB9C}" type="slidenum">
              <a:rPr lang="tr-TR" smtClean="0"/>
              <a:pPr/>
              <a:t>‹#›</a:t>
            </a:fld>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bg>
      <p:bgRef idx="1001">
        <a:schemeClr val="bg2"/>
      </p:bgRef>
    </p:bg>
    <p:spTree>
      <p:nvGrpSpPr>
        <p:cNvPr id="1" name=""/>
        <p:cNvGrpSpPr/>
        <p:nvPr/>
      </p:nvGrpSpPr>
      <p:grpSpPr>
        <a:xfrm>
          <a:off x="0" y="0"/>
          <a:ext cx="0" cy="0"/>
          <a:chOff x="0" y="0"/>
          <a:chExt cx="0" cy="0"/>
        </a:xfrm>
      </p:grpSpPr>
      <p:sp>
        <p:nvSpPr>
          <p:cNvPr id="7" name="6 Dikdörtgen"/>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7 Dikdörtgen"/>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8 Dikdörtgen"/>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9 Dikdörtgen"/>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10 Dikdörtgen"/>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11 Dikdörtgen"/>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12 Düz Bağlayıcı"/>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13 Oval"/>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14 Oval"/>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5 Slayt Numarası Yer Tutucusu"/>
          <p:cNvSpPr>
            <a:spLocks noGrp="1"/>
          </p:cNvSpPr>
          <p:nvPr>
            <p:ph type="sldNum" sz="quarter" idx="12"/>
          </p:nvPr>
        </p:nvSpPr>
        <p:spPr>
          <a:xfrm>
            <a:off x="6915912" y="3009901"/>
            <a:ext cx="457200" cy="441325"/>
          </a:xfrm>
        </p:spPr>
        <p:txBody>
          <a:bodyPr/>
          <a:lstStyle/>
          <a:p>
            <a:fld id="{358D5A02-9045-44DE-BE39-7A43481ADB9C}" type="slidenum">
              <a:rPr lang="tr-TR" smtClean="0"/>
              <a:pPr/>
              <a:t>‹#›</a:t>
            </a:fld>
            <a:endParaRPr lang="tr-TR"/>
          </a:p>
        </p:txBody>
      </p:sp>
      <p:sp>
        <p:nvSpPr>
          <p:cNvPr id="3" name="2 Dikey Metin Yer Tutucusu"/>
          <p:cNvSpPr>
            <a:spLocks noGrp="1"/>
          </p:cNvSpPr>
          <p:nvPr>
            <p:ph type="body" orient="vert" idx="1"/>
          </p:nvPr>
        </p:nvSpPr>
        <p:spPr>
          <a:xfrm>
            <a:off x="304800" y="304800"/>
            <a:ext cx="6553200" cy="5821366"/>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4A0F6A7F-AD28-4AFA-BBA2-7E386371D325}" type="datetimeFigureOut">
              <a:rPr lang="tr-TR" smtClean="0"/>
              <a:pPr/>
              <a:t>25.11.2021</a:t>
            </a:fld>
            <a:endParaRPr lang="tr-TR"/>
          </a:p>
        </p:txBody>
      </p:sp>
      <p:sp>
        <p:nvSpPr>
          <p:cNvPr id="5" name="4 Altbilgi Yer Tutucusu"/>
          <p:cNvSpPr>
            <a:spLocks noGrp="1"/>
          </p:cNvSpPr>
          <p:nvPr>
            <p:ph type="ftr" sz="quarter" idx="11"/>
          </p:nvPr>
        </p:nvSpPr>
        <p:spPr/>
        <p:txBody>
          <a:bodyPr/>
          <a:lstStyle/>
          <a:p>
            <a:endParaRPr lang="tr-TR"/>
          </a:p>
        </p:txBody>
      </p:sp>
      <p:sp>
        <p:nvSpPr>
          <p:cNvPr id="2" name="1 Dikey Başlık"/>
          <p:cNvSpPr>
            <a:spLocks noGrp="1"/>
          </p:cNvSpPr>
          <p:nvPr>
            <p:ph type="title" orient="vert"/>
          </p:nvPr>
        </p:nvSpPr>
        <p:spPr>
          <a:xfrm>
            <a:off x="7391400" y="304801"/>
            <a:ext cx="1447800" cy="5851525"/>
          </a:xfrm>
        </p:spPr>
        <p:txBody>
          <a:bodyPr vert="eaVert"/>
          <a:lstStyle/>
          <a:p>
            <a:r>
              <a:rPr kumimoji="0" lang="tr-TR" smtClean="0"/>
              <a:t>Asıl başlık stili için tıklatın</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bg>
      <p:bgRef idx="1001">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solidFill>
                  <a:schemeClr val="accent3">
                    <a:shade val="75000"/>
                  </a:schemeClr>
                </a:solidFill>
              </a:defRPr>
            </a:lvl1pPr>
          </a:lstStyle>
          <a:p>
            <a:r>
              <a:rPr kumimoji="0" lang="tr-TR" smtClean="0"/>
              <a:t>Asıl başlık stili için tıklatın</a:t>
            </a:r>
            <a:endParaRPr kumimoji="0" lang="en-US"/>
          </a:p>
        </p:txBody>
      </p:sp>
      <p:sp>
        <p:nvSpPr>
          <p:cNvPr id="4" name="3 Veri Yer Tutucusu"/>
          <p:cNvSpPr>
            <a:spLocks noGrp="1"/>
          </p:cNvSpPr>
          <p:nvPr>
            <p:ph type="dt" sz="half" idx="10"/>
          </p:nvPr>
        </p:nvSpPr>
        <p:spPr/>
        <p:txBody>
          <a:bodyPr/>
          <a:lstStyle/>
          <a:p>
            <a:fld id="{4A0F6A7F-AD28-4AFA-BBA2-7E386371D325}" type="datetimeFigureOut">
              <a:rPr lang="tr-TR" smtClean="0"/>
              <a:pPr/>
              <a:t>25.11.2021</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a:xfrm>
            <a:off x="4361688" y="1026372"/>
            <a:ext cx="457200" cy="441325"/>
          </a:xfrm>
        </p:spPr>
        <p:txBody>
          <a:bodyPr/>
          <a:lstStyle/>
          <a:p>
            <a:fld id="{358D5A02-9045-44DE-BE39-7A43481ADB9C}" type="slidenum">
              <a:rPr lang="tr-TR" smtClean="0"/>
              <a:pPr/>
              <a:t>‹#›</a:t>
            </a:fld>
            <a:endParaRPr lang="tr-TR"/>
          </a:p>
        </p:txBody>
      </p:sp>
      <p:sp>
        <p:nvSpPr>
          <p:cNvPr id="8" name="7 İçerik Yer Tutucusu"/>
          <p:cNvSpPr>
            <a:spLocks noGrp="1"/>
          </p:cNvSpPr>
          <p:nvPr>
            <p:ph sz="quarter" idx="1"/>
          </p:nvPr>
        </p:nvSpPr>
        <p:spPr>
          <a:xfrm>
            <a:off x="301752" y="1527048"/>
            <a:ext cx="850392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1">
        <a:schemeClr val="bg1"/>
      </p:bgRef>
    </p:bg>
    <p:spTree>
      <p:nvGrpSpPr>
        <p:cNvPr id="1" name=""/>
        <p:cNvGrpSpPr/>
        <p:nvPr/>
      </p:nvGrpSpPr>
      <p:grpSpPr>
        <a:xfrm>
          <a:off x="0" y="0"/>
          <a:ext cx="0" cy="0"/>
          <a:chOff x="0" y="0"/>
          <a:chExt cx="0" cy="0"/>
        </a:xfrm>
      </p:grpSpPr>
      <p:sp>
        <p:nvSpPr>
          <p:cNvPr id="17" name="16 Dikdörtgen"/>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14 Dikdörtgen"/>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15 Dikdörtgen"/>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17 Dikdörtgen"/>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18 Dikdörtgen"/>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11 Dikdörtgen"/>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2 Metin Yer Tutucusu"/>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13" name="12 Dikdörtgen"/>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13 Dikdörtgen"/>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4 Altbilgi Yer Tutucusu"/>
          <p:cNvSpPr>
            <a:spLocks noGrp="1"/>
          </p:cNvSpPr>
          <p:nvPr>
            <p:ph type="ftr" sz="quarter" idx="11"/>
          </p:nvPr>
        </p:nvSpPr>
        <p:spPr/>
        <p:txBody>
          <a:bodyPr/>
          <a:lstStyle/>
          <a:p>
            <a:endParaRPr lang="tr-TR"/>
          </a:p>
        </p:txBody>
      </p:sp>
      <p:sp>
        <p:nvSpPr>
          <p:cNvPr id="4" name="3 Veri Yer Tutucusu"/>
          <p:cNvSpPr>
            <a:spLocks noGrp="1"/>
          </p:cNvSpPr>
          <p:nvPr>
            <p:ph type="dt" sz="half" idx="10"/>
          </p:nvPr>
        </p:nvSpPr>
        <p:spPr/>
        <p:txBody>
          <a:bodyPr/>
          <a:lstStyle/>
          <a:p>
            <a:fld id="{4A0F6A7F-AD28-4AFA-BBA2-7E386371D325}" type="datetimeFigureOut">
              <a:rPr lang="tr-TR" smtClean="0"/>
              <a:pPr/>
              <a:t>25.11.2021</a:t>
            </a:fld>
            <a:endParaRPr lang="tr-TR"/>
          </a:p>
        </p:txBody>
      </p:sp>
      <p:sp>
        <p:nvSpPr>
          <p:cNvPr id="8" name="7 Düz Bağlayıcı"/>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9 Oval"/>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Oval"/>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5 Slayt Numarası Yer Tutucusu"/>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358D5A02-9045-44DE-BE39-7A43481ADB9C}" type="slidenum">
              <a:rPr lang="tr-TR" smtClean="0"/>
              <a:pPr/>
              <a:t>‹#›</a:t>
            </a:fld>
            <a:endParaRPr lang="tr-TR"/>
          </a:p>
        </p:txBody>
      </p:sp>
      <p:sp>
        <p:nvSpPr>
          <p:cNvPr id="2" name="1 Başlık"/>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tr-TR" smtClean="0"/>
              <a:t>Asıl başlık stili için tıklatın</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bg>
      <p:bgRef idx="1001">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301752" y="228600"/>
            <a:ext cx="8534400" cy="758952"/>
          </a:xfrm>
        </p:spPr>
        <p:txBody>
          <a:bodyPr/>
          <a:lstStyle/>
          <a:p>
            <a:r>
              <a:rPr kumimoji="0" lang="tr-TR" smtClean="0"/>
              <a:t>Asıl başlık stili için tıklatın</a:t>
            </a:r>
            <a:endParaRPr kumimoji="0" lang="en-US"/>
          </a:p>
        </p:txBody>
      </p:sp>
      <p:sp>
        <p:nvSpPr>
          <p:cNvPr id="5" name="4 Veri Yer Tutucusu"/>
          <p:cNvSpPr>
            <a:spLocks noGrp="1"/>
          </p:cNvSpPr>
          <p:nvPr>
            <p:ph type="dt" sz="half" idx="10"/>
          </p:nvPr>
        </p:nvSpPr>
        <p:spPr>
          <a:xfrm>
            <a:off x="5791200" y="6409944"/>
            <a:ext cx="3044952" cy="365760"/>
          </a:xfrm>
        </p:spPr>
        <p:txBody>
          <a:bodyPr/>
          <a:lstStyle/>
          <a:p>
            <a:fld id="{4A0F6A7F-AD28-4AFA-BBA2-7E386371D325}" type="datetimeFigureOut">
              <a:rPr lang="tr-TR" smtClean="0"/>
              <a:pPr/>
              <a:t>25.11.2021</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358D5A02-9045-44DE-BE39-7A43481ADB9C}" type="slidenum">
              <a:rPr lang="tr-TR" smtClean="0"/>
              <a:pPr/>
              <a:t>‹#›</a:t>
            </a:fld>
            <a:endParaRPr lang="tr-TR"/>
          </a:p>
        </p:txBody>
      </p:sp>
      <p:sp>
        <p:nvSpPr>
          <p:cNvPr id="8" name="7 Düz Bağlayıcı"/>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9 İçerik Yer Tutucusu"/>
          <p:cNvSpPr>
            <a:spLocks noGrp="1"/>
          </p:cNvSpPr>
          <p:nvPr>
            <p:ph sz="half" idx="1"/>
          </p:nvPr>
        </p:nvSpPr>
        <p:spPr>
          <a:xfrm>
            <a:off x="301752" y="1371600"/>
            <a:ext cx="4038600" cy="4681728"/>
          </a:xfrm>
        </p:spPr>
        <p:txBody>
          <a:bodyPr/>
          <a:lstStyle>
            <a:lvl1pPr>
              <a:defRPr sz="2500"/>
            </a:lvl1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2" name="11 İçerik Yer Tutucusu"/>
          <p:cNvSpPr>
            <a:spLocks noGrp="1"/>
          </p:cNvSpPr>
          <p:nvPr>
            <p:ph sz="half" idx="2"/>
          </p:nvPr>
        </p:nvSpPr>
        <p:spPr>
          <a:xfrm>
            <a:off x="4800600" y="1371600"/>
            <a:ext cx="4038600" cy="4681728"/>
          </a:xfrm>
        </p:spPr>
        <p:txBody>
          <a:bodyPr/>
          <a:lstStyle>
            <a:lvl1pPr>
              <a:defRPr sz="2500"/>
            </a:lvl1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Karşılaştırma">
    <p:bg>
      <p:bgRef idx="1001">
        <a:schemeClr val="bg2"/>
      </p:bgRef>
    </p:bg>
    <p:spTree>
      <p:nvGrpSpPr>
        <p:cNvPr id="1" name=""/>
        <p:cNvGrpSpPr/>
        <p:nvPr/>
      </p:nvGrpSpPr>
      <p:grpSpPr>
        <a:xfrm>
          <a:off x="0" y="0"/>
          <a:ext cx="0" cy="0"/>
          <a:chOff x="0" y="0"/>
          <a:chExt cx="0" cy="0"/>
        </a:xfrm>
      </p:grpSpPr>
      <p:sp>
        <p:nvSpPr>
          <p:cNvPr id="10" name="9 Düz Bağlayıcı"/>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19 Dikdörtgen"/>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18 Dikdörtgen"/>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20 Dikdörtgen"/>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21 Dikdörtgen"/>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10 Dikdörtgen"/>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Dikdörtgen"/>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2 Metin Yer Tutucusu"/>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7" name="6 Veri Yer Tutucusu"/>
          <p:cNvSpPr>
            <a:spLocks noGrp="1"/>
          </p:cNvSpPr>
          <p:nvPr>
            <p:ph type="dt" sz="half" idx="10"/>
          </p:nvPr>
        </p:nvSpPr>
        <p:spPr/>
        <p:txBody>
          <a:bodyPr/>
          <a:lstStyle/>
          <a:p>
            <a:fld id="{4A0F6A7F-AD28-4AFA-BBA2-7E386371D325}" type="datetimeFigureOut">
              <a:rPr lang="tr-TR" smtClean="0"/>
              <a:pPr/>
              <a:t>25.11.2021</a:t>
            </a:fld>
            <a:endParaRPr lang="tr-TR"/>
          </a:p>
        </p:txBody>
      </p:sp>
      <p:sp>
        <p:nvSpPr>
          <p:cNvPr id="8" name="7 Altbilgi Yer Tutucusu"/>
          <p:cNvSpPr>
            <a:spLocks noGrp="1"/>
          </p:cNvSpPr>
          <p:nvPr>
            <p:ph type="ftr" sz="quarter" idx="11"/>
          </p:nvPr>
        </p:nvSpPr>
        <p:spPr>
          <a:xfrm>
            <a:off x="304800" y="6409944"/>
            <a:ext cx="3581400" cy="365760"/>
          </a:xfrm>
        </p:spPr>
        <p:txBody>
          <a:bodyPr/>
          <a:lstStyle/>
          <a:p>
            <a:endParaRPr lang="tr-TR"/>
          </a:p>
        </p:txBody>
      </p:sp>
      <p:sp>
        <p:nvSpPr>
          <p:cNvPr id="15" name="14 Düz Bağlayıcı"/>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17 Dikdörtgen"/>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23 İçerik Yer Tutucusu"/>
          <p:cNvSpPr>
            <a:spLocks noGrp="1"/>
          </p:cNvSpPr>
          <p:nvPr>
            <p:ph sz="quarter" idx="2"/>
          </p:nvPr>
        </p:nvSpPr>
        <p:spPr>
          <a:xfrm>
            <a:off x="301752" y="2471383"/>
            <a:ext cx="4041648" cy="3818404"/>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26" name="25 İçerik Yer Tutucusu"/>
          <p:cNvSpPr>
            <a:spLocks noGrp="1"/>
          </p:cNvSpPr>
          <p:nvPr>
            <p:ph sz="quarter" idx="4"/>
          </p:nvPr>
        </p:nvSpPr>
        <p:spPr>
          <a:xfrm>
            <a:off x="4800600" y="2471383"/>
            <a:ext cx="4038600" cy="3822192"/>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25" name="24 Oval"/>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26 Oval"/>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Slayt Numarası Yer Tutucusu"/>
          <p:cNvSpPr>
            <a:spLocks noGrp="1"/>
          </p:cNvSpPr>
          <p:nvPr>
            <p:ph type="sldNum" sz="quarter" idx="12"/>
          </p:nvPr>
        </p:nvSpPr>
        <p:spPr>
          <a:xfrm>
            <a:off x="4343400" y="1042416"/>
            <a:ext cx="457200" cy="441325"/>
          </a:xfrm>
        </p:spPr>
        <p:txBody>
          <a:bodyPr/>
          <a:lstStyle>
            <a:lvl1pPr algn="ctr">
              <a:defRPr/>
            </a:lvl1pPr>
          </a:lstStyle>
          <a:p>
            <a:fld id="{358D5A02-9045-44DE-BE39-7A43481ADB9C}" type="slidenum">
              <a:rPr lang="tr-TR" smtClean="0"/>
              <a:pPr/>
              <a:t>‹#›</a:t>
            </a:fld>
            <a:endParaRPr lang="tr-TR"/>
          </a:p>
        </p:txBody>
      </p:sp>
      <p:sp>
        <p:nvSpPr>
          <p:cNvPr id="23" name="22 Başlık"/>
          <p:cNvSpPr>
            <a:spLocks noGrp="1"/>
          </p:cNvSpPr>
          <p:nvPr>
            <p:ph type="title"/>
          </p:nvPr>
        </p:nvSpPr>
        <p:spPr/>
        <p:txBody>
          <a:bodyPr rtlCol="0" anchor="b" anchorCtr="0"/>
          <a:lstStyle/>
          <a:p>
            <a:r>
              <a:rPr kumimoji="0" lang="tr-TR" smtClean="0"/>
              <a:t>Asıl başlık stili için tıklatın</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p>
            <a:fld id="{4A0F6A7F-AD28-4AFA-BBA2-7E386371D325}" type="datetimeFigureOut">
              <a:rPr lang="tr-TR" smtClean="0"/>
              <a:pPr/>
              <a:t>25.11.2021</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a:xfrm>
            <a:off x="4343400" y="1036020"/>
            <a:ext cx="457200" cy="441325"/>
          </a:xfrm>
        </p:spPr>
        <p:txBody>
          <a:bodyPr/>
          <a:lstStyle/>
          <a:p>
            <a:fld id="{358D5A02-9045-44DE-BE39-7A43481ADB9C}"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7" name="6 Dikdörtgen"/>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7 Dikdörtgen"/>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9 Dikdörtgen"/>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8 Dikdörtgen"/>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4 Dikdörtgen"/>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5 Dikdörtgen"/>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1 Veri Yer Tutucusu"/>
          <p:cNvSpPr>
            <a:spLocks noGrp="1"/>
          </p:cNvSpPr>
          <p:nvPr>
            <p:ph type="dt" sz="half" idx="10"/>
          </p:nvPr>
        </p:nvSpPr>
        <p:spPr/>
        <p:txBody>
          <a:bodyPr/>
          <a:lstStyle/>
          <a:p>
            <a:fld id="{4A0F6A7F-AD28-4AFA-BBA2-7E386371D325}" type="datetimeFigureOut">
              <a:rPr lang="tr-TR" smtClean="0"/>
              <a:pPr/>
              <a:t>25.11.2021</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a:xfrm>
            <a:off x="4267200" y="6324600"/>
            <a:ext cx="609600" cy="441324"/>
          </a:xfrm>
        </p:spPr>
        <p:txBody>
          <a:bodyPr/>
          <a:lstStyle>
            <a:lvl1pPr>
              <a:defRPr>
                <a:solidFill>
                  <a:srgbClr val="FFFFFF"/>
                </a:solidFill>
              </a:defRPr>
            </a:lvl1pPr>
          </a:lstStyle>
          <a:p>
            <a:fld id="{358D5A02-9045-44DE-BE39-7A43481ADB9C}"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bg>
      <p:bgRef idx="1001">
        <a:schemeClr val="bg1"/>
      </p:bgRef>
    </p:bg>
    <p:spTree>
      <p:nvGrpSpPr>
        <p:cNvPr id="1" name=""/>
        <p:cNvGrpSpPr/>
        <p:nvPr/>
      </p:nvGrpSpPr>
      <p:grpSpPr>
        <a:xfrm>
          <a:off x="0" y="0"/>
          <a:ext cx="0" cy="0"/>
          <a:chOff x="0" y="0"/>
          <a:chExt cx="0" cy="0"/>
        </a:xfrm>
      </p:grpSpPr>
      <p:sp>
        <p:nvSpPr>
          <p:cNvPr id="19" name="18 Dikdörtgen"/>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14 Dikdörtgen"/>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17 Dikdörtgen"/>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15 Dikdörtgen"/>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16 Dikdörtgen"/>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12 Dikdörtgen"/>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1 Başlık"/>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8" name="7 Dikdörtgen"/>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8 Düz Bağlayıcı"/>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19 İçerik Yer Tutucusu"/>
          <p:cNvSpPr>
            <a:spLocks noGrp="1"/>
          </p:cNvSpPr>
          <p:nvPr>
            <p:ph sz="quarter" idx="1"/>
          </p:nvPr>
        </p:nvSpPr>
        <p:spPr>
          <a:xfrm>
            <a:off x="3124200" y="685800"/>
            <a:ext cx="5638800" cy="5410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0" name="9 Oval"/>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Oval"/>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6 Slayt Numarası Yer Tutucusu"/>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358D5A02-9045-44DE-BE39-7A43481ADB9C}" type="slidenum">
              <a:rPr lang="tr-TR" smtClean="0"/>
              <a:pPr/>
              <a:t>‹#›</a:t>
            </a:fld>
            <a:endParaRPr lang="tr-TR"/>
          </a:p>
        </p:txBody>
      </p:sp>
      <p:sp>
        <p:nvSpPr>
          <p:cNvPr id="21" name="20 Dikdörtgen"/>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4 Veri Yer Tutucusu"/>
          <p:cNvSpPr>
            <a:spLocks noGrp="1"/>
          </p:cNvSpPr>
          <p:nvPr>
            <p:ph type="dt" sz="half" idx="10"/>
          </p:nvPr>
        </p:nvSpPr>
        <p:spPr/>
        <p:txBody>
          <a:bodyPr/>
          <a:lstStyle/>
          <a:p>
            <a:fld id="{4A0F6A7F-AD28-4AFA-BBA2-7E386371D325}" type="datetimeFigureOut">
              <a:rPr lang="tr-TR" smtClean="0"/>
              <a:pPr/>
              <a:t>25.11.2021</a:t>
            </a:fld>
            <a:endParaRPr lang="tr-TR"/>
          </a:p>
        </p:txBody>
      </p:sp>
      <p:sp>
        <p:nvSpPr>
          <p:cNvPr id="6" name="5 Altbilgi Yer Tutucusu"/>
          <p:cNvSpPr>
            <a:spLocks noGrp="1"/>
          </p:cNvSpPr>
          <p:nvPr>
            <p:ph type="ftr" sz="quarter" idx="11"/>
          </p:nvPr>
        </p:nvSpPr>
        <p:spPr>
          <a:xfrm>
            <a:off x="301752" y="6410848"/>
            <a:ext cx="3383280" cy="365760"/>
          </a:xfrm>
        </p:spPr>
        <p:txBody>
          <a:bodyPr/>
          <a:lstStyle/>
          <a:p>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21" name="20 Düz Bağlayıcı"/>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18 Dikdörtgen"/>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15 Dikdörtgen"/>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16 Dikdörtgen"/>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17 Dikdörtgen"/>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19 Dikdörtgen"/>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7 Dikdörtgen"/>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14 Dikdörtgen"/>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11 Oval"/>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Oval"/>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6 Slayt Numarası Yer Tutucusu"/>
          <p:cNvSpPr>
            <a:spLocks noGrp="1"/>
          </p:cNvSpPr>
          <p:nvPr>
            <p:ph type="sldNum" sz="quarter" idx="12"/>
          </p:nvPr>
        </p:nvSpPr>
        <p:spPr>
          <a:xfrm>
            <a:off x="1371600" y="312738"/>
            <a:ext cx="457200" cy="441325"/>
          </a:xfrm>
        </p:spPr>
        <p:txBody>
          <a:bodyPr/>
          <a:lstStyle/>
          <a:p>
            <a:fld id="{358D5A02-9045-44DE-BE39-7A43481ADB9C}" type="slidenum">
              <a:rPr lang="tr-TR" smtClean="0"/>
              <a:pPr/>
              <a:t>‹#›</a:t>
            </a:fld>
            <a:endParaRPr lang="tr-TR"/>
          </a:p>
        </p:txBody>
      </p:sp>
      <p:sp>
        <p:nvSpPr>
          <p:cNvPr id="2" name="1 Başlık"/>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tr-TR" smtClean="0"/>
              <a:t>Asıl başlık stili için tıklatın</a:t>
            </a:r>
            <a:endParaRPr kumimoji="0" lang="en-US"/>
          </a:p>
        </p:txBody>
      </p:sp>
      <p:sp>
        <p:nvSpPr>
          <p:cNvPr id="3" name="2 Resim Yer Tutucusu"/>
          <p:cNvSpPr>
            <a:spLocks noGrp="1"/>
          </p:cNvSpPr>
          <p:nvPr>
            <p:ph type="pic" idx="1"/>
          </p:nvPr>
        </p:nvSpPr>
        <p:spPr>
          <a:xfrm>
            <a:off x="3000375" y="609600"/>
            <a:ext cx="5867400" cy="4267200"/>
          </a:xfrm>
        </p:spPr>
        <p:txBody>
          <a:bodyPr/>
          <a:lstStyle>
            <a:lvl1pPr marL="0" indent="0">
              <a:buNone/>
              <a:defRPr sz="3200"/>
            </a:lvl1pPr>
          </a:lstStyle>
          <a:p>
            <a:r>
              <a:rPr kumimoji="0" lang="tr-TR" smtClean="0"/>
              <a:t>Resim eklemek için simgeyi tıklatın</a:t>
            </a:r>
            <a:endParaRPr kumimoji="0" lang="en-US" dirty="0"/>
          </a:p>
        </p:txBody>
      </p:sp>
      <p:sp>
        <p:nvSpPr>
          <p:cNvPr id="4" name="3 Metin Yer Tutucusu"/>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22" name="21 Dikdörtgen"/>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4 Veri Yer Tutucusu"/>
          <p:cNvSpPr>
            <a:spLocks noGrp="1"/>
          </p:cNvSpPr>
          <p:nvPr>
            <p:ph type="dt" sz="half" idx="10"/>
          </p:nvPr>
        </p:nvSpPr>
        <p:spPr>
          <a:xfrm>
            <a:off x="5788152" y="6404984"/>
            <a:ext cx="3044952" cy="365760"/>
          </a:xfrm>
        </p:spPr>
        <p:txBody>
          <a:bodyPr/>
          <a:lstStyle/>
          <a:p>
            <a:fld id="{4A0F6A7F-AD28-4AFA-BBA2-7E386371D325}" type="datetimeFigureOut">
              <a:rPr lang="tr-TR" smtClean="0"/>
              <a:pPr/>
              <a:t>25.11.2021</a:t>
            </a:fld>
            <a:endParaRPr lang="tr-TR"/>
          </a:p>
        </p:txBody>
      </p:sp>
      <p:sp>
        <p:nvSpPr>
          <p:cNvPr id="6" name="5 Altbilgi Yer Tutucusu"/>
          <p:cNvSpPr>
            <a:spLocks noGrp="1"/>
          </p:cNvSpPr>
          <p:nvPr>
            <p:ph type="ftr" sz="quarter" idx="11"/>
          </p:nvPr>
        </p:nvSpPr>
        <p:spPr>
          <a:xfrm>
            <a:off x="301752" y="6410848"/>
            <a:ext cx="3584448" cy="365760"/>
          </a:xfrm>
        </p:spPr>
        <p:txBody>
          <a:bodyPr/>
          <a:lstStyle/>
          <a:p>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16 Dikdörtgen"/>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15 Dikdörtgen"/>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17 Dikdörtgen"/>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18 Dikdörtgen"/>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8 Dikdörtgen"/>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13 Veri Yer Tutucusu"/>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4A0F6A7F-AD28-4AFA-BBA2-7E386371D325}" type="datetimeFigureOut">
              <a:rPr lang="tr-TR" smtClean="0"/>
              <a:pPr/>
              <a:t>25.11.2021</a:t>
            </a:fld>
            <a:endParaRPr lang="tr-TR"/>
          </a:p>
        </p:txBody>
      </p:sp>
      <p:sp>
        <p:nvSpPr>
          <p:cNvPr id="3" name="2 Altbilgi Yer Tutucusu"/>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tr-TR"/>
          </a:p>
        </p:txBody>
      </p:sp>
      <p:sp>
        <p:nvSpPr>
          <p:cNvPr id="8" name="7 Dikdörtgen"/>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9 Düz Bağlayıcı"/>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11 Oval"/>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14 Oval"/>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22 Slayt Numarası Yer Tutucusu"/>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358D5A02-9045-44DE-BE39-7A43481ADB9C}" type="slidenum">
              <a:rPr lang="tr-TR" smtClean="0"/>
              <a:pPr/>
              <a:t>‹#›</a:t>
            </a:fld>
            <a:endParaRPr lang="tr-TR"/>
          </a:p>
        </p:txBody>
      </p:sp>
      <p:sp>
        <p:nvSpPr>
          <p:cNvPr id="22" name="21 Başlık Yer Tutucusu"/>
          <p:cNvSpPr>
            <a:spLocks noGrp="1"/>
          </p:cNvSpPr>
          <p:nvPr>
            <p:ph type="title"/>
          </p:nvPr>
        </p:nvSpPr>
        <p:spPr>
          <a:xfrm>
            <a:off x="301752" y="228600"/>
            <a:ext cx="8534400" cy="758952"/>
          </a:xfrm>
          <a:prstGeom prst="rect">
            <a:avLst/>
          </a:prstGeom>
        </p:spPr>
        <p:txBody>
          <a:bodyPr vert="horz" anchor="b">
            <a:normAutofit/>
          </a:bodyPr>
          <a:lstStyle/>
          <a:p>
            <a:r>
              <a:rPr kumimoji="0" lang="tr-TR" smtClean="0"/>
              <a:t>Asıl başlık stili için tıklatın</a:t>
            </a:r>
            <a:endParaRPr kumimoji="0" lang="en-US"/>
          </a:p>
        </p:txBody>
      </p:sp>
      <p:sp>
        <p:nvSpPr>
          <p:cNvPr id="13" name="12 Metin Yer Tutucusu"/>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179512" y="188640"/>
            <a:ext cx="8784976" cy="1800201"/>
          </a:xfrm>
        </p:spPr>
        <p:txBody>
          <a:bodyPr>
            <a:normAutofit/>
          </a:bodyPr>
          <a:lstStyle/>
          <a:p>
            <a:r>
              <a:rPr lang="tr-TR" sz="2800" b="1" dirty="0" smtClean="0">
                <a:solidFill>
                  <a:schemeClr val="tx1"/>
                </a:solidFill>
                <a:latin typeface="Arial Narrow" pitchFamily="34" charset="0"/>
              </a:rPr>
              <a:t>YEREL YÖNETİMLERİN </a:t>
            </a:r>
            <a:br>
              <a:rPr lang="tr-TR" sz="2800" b="1" dirty="0" smtClean="0">
                <a:solidFill>
                  <a:schemeClr val="tx1"/>
                </a:solidFill>
                <a:latin typeface="Arial Narrow" pitchFamily="34" charset="0"/>
              </a:rPr>
            </a:br>
            <a:r>
              <a:rPr lang="tr-TR" sz="2800" b="1" dirty="0" smtClean="0">
                <a:solidFill>
                  <a:schemeClr val="tx1"/>
                </a:solidFill>
                <a:latin typeface="Arial Narrow" pitchFamily="34" charset="0"/>
              </a:rPr>
              <a:t>(BELEDİYE VE BAĞLI KURULUŞLAR İLE BİRLİKLER) </a:t>
            </a:r>
            <a:br>
              <a:rPr lang="tr-TR" sz="2800" b="1" dirty="0" smtClean="0">
                <a:solidFill>
                  <a:schemeClr val="tx1"/>
                </a:solidFill>
                <a:latin typeface="Arial Narrow" pitchFamily="34" charset="0"/>
              </a:rPr>
            </a:br>
            <a:r>
              <a:rPr lang="tr-TR" sz="2800" b="1" dirty="0" smtClean="0">
                <a:solidFill>
                  <a:schemeClr val="tx1"/>
                </a:solidFill>
                <a:latin typeface="Arial Narrow" pitchFamily="34" charset="0"/>
              </a:rPr>
              <a:t>PERSONEL ALIMI </a:t>
            </a:r>
            <a:endParaRPr lang="tr-TR" sz="2800" b="1" dirty="0">
              <a:solidFill>
                <a:schemeClr val="tx1"/>
              </a:solidFill>
              <a:latin typeface="Arial Narrow" pitchFamily="34" charset="0"/>
            </a:endParaRPr>
          </a:p>
        </p:txBody>
      </p:sp>
      <p:sp>
        <p:nvSpPr>
          <p:cNvPr id="4" name="2 Alt Başlık"/>
          <p:cNvSpPr>
            <a:spLocks noGrp="1"/>
          </p:cNvSpPr>
          <p:nvPr>
            <p:ph type="subTitle" idx="1"/>
          </p:nvPr>
        </p:nvSpPr>
        <p:spPr>
          <a:xfrm>
            <a:off x="1371600" y="3357563"/>
            <a:ext cx="6400800" cy="2447925"/>
          </a:xfrm>
          <a:prstGeom prst="rect">
            <a:avLst/>
          </a:prstGeom>
        </p:spPr>
        <p:txBody>
          <a:bodyPr vert="horz">
            <a:normAutofit fontScale="70000" lnSpcReduction="20000"/>
          </a:bodyPr>
          <a:lstStyle>
            <a:lvl1pPr marL="0" indent="0" algn="ctr" rtl="0" eaLnBrk="1" latinLnBrk="0" hangingPunct="1">
              <a:spcBef>
                <a:spcPct val="20000"/>
              </a:spcBef>
              <a:buClr>
                <a:schemeClr val="accent1"/>
              </a:buClr>
              <a:buSzPct val="85000"/>
              <a:buFont typeface="Wingdings 2"/>
              <a:buNone/>
              <a:defRPr kumimoji="0" sz="1600" b="1" kern="1200" cap="all" spc="250" baseline="0">
                <a:solidFill>
                  <a:schemeClr val="tx2"/>
                </a:solidFill>
                <a:latin typeface="+mn-lt"/>
                <a:ea typeface="+mn-ea"/>
                <a:cs typeface="+mn-cs"/>
              </a:defRPr>
            </a:lvl1pPr>
            <a:lvl2pPr marL="457200" indent="0" algn="ctr" rtl="0" eaLnBrk="1" latinLnBrk="0" hangingPunct="1">
              <a:spcBef>
                <a:spcPct val="20000"/>
              </a:spcBef>
              <a:buClr>
                <a:schemeClr val="accent2"/>
              </a:buClr>
              <a:buSzPct val="70000"/>
              <a:buFont typeface="Wingdings"/>
              <a:buNone/>
              <a:defRPr kumimoji="0" sz="2200" kern="1200">
                <a:solidFill>
                  <a:schemeClr val="tx2"/>
                </a:solidFill>
                <a:latin typeface="+mn-lt"/>
                <a:ea typeface="+mn-ea"/>
                <a:cs typeface="+mn-cs"/>
              </a:defRPr>
            </a:lvl2pPr>
            <a:lvl3pPr marL="914400" indent="0" algn="ctr" rtl="0" eaLnBrk="1" latinLnBrk="0" hangingPunct="1">
              <a:spcBef>
                <a:spcPct val="20000"/>
              </a:spcBef>
              <a:buClr>
                <a:schemeClr val="accent3"/>
              </a:buClr>
              <a:buSzPct val="75000"/>
              <a:buFont typeface="Wingdings 2"/>
              <a:buNone/>
              <a:defRPr kumimoji="0" sz="2000" kern="1200">
                <a:solidFill>
                  <a:schemeClr val="tx1"/>
                </a:solidFill>
                <a:latin typeface="+mn-lt"/>
                <a:ea typeface="+mn-ea"/>
                <a:cs typeface="+mn-cs"/>
              </a:defRPr>
            </a:lvl3pPr>
            <a:lvl4pPr marL="1371600" indent="0" algn="ctr" rtl="0" eaLnBrk="1" latinLnBrk="0" hangingPunct="1">
              <a:spcBef>
                <a:spcPct val="20000"/>
              </a:spcBef>
              <a:buClr>
                <a:schemeClr val="accent4"/>
              </a:buClr>
              <a:buSzPct val="70000"/>
              <a:buFont typeface="Wingdings"/>
              <a:buNone/>
              <a:defRPr kumimoji="0" sz="2000" kern="1200">
                <a:solidFill>
                  <a:schemeClr val="tx2"/>
                </a:solidFill>
                <a:latin typeface="+mn-lt"/>
                <a:ea typeface="+mn-ea"/>
                <a:cs typeface="+mn-cs"/>
              </a:defRPr>
            </a:lvl4pPr>
            <a:lvl5pPr marL="1828800" indent="0" algn="ctr" rtl="0" eaLnBrk="1" latinLnBrk="0" hangingPunct="1">
              <a:spcBef>
                <a:spcPct val="20000"/>
              </a:spcBef>
              <a:buClr>
                <a:schemeClr val="accent5"/>
              </a:buClr>
              <a:buFontTx/>
              <a:buNone/>
              <a:defRPr kumimoji="0" sz="1800" kern="1200">
                <a:solidFill>
                  <a:schemeClr val="tx1"/>
                </a:solidFill>
                <a:latin typeface="+mn-lt"/>
                <a:ea typeface="+mn-ea"/>
                <a:cs typeface="+mn-cs"/>
              </a:defRPr>
            </a:lvl5pPr>
            <a:lvl6pPr marL="2286000" indent="0" algn="ctr" rtl="0" eaLnBrk="1" latinLnBrk="0" hangingPunct="1">
              <a:spcBef>
                <a:spcPct val="20000"/>
              </a:spcBef>
              <a:buClr>
                <a:schemeClr val="accent6"/>
              </a:buClr>
              <a:buSzPct val="80000"/>
              <a:buFont typeface="Wingdings 2"/>
              <a:buNone/>
              <a:defRPr kumimoji="0" sz="1800" kern="1200">
                <a:solidFill>
                  <a:schemeClr val="tx1"/>
                </a:solidFill>
                <a:latin typeface="+mn-lt"/>
                <a:ea typeface="+mn-ea"/>
                <a:cs typeface="+mn-cs"/>
              </a:defRPr>
            </a:lvl6pPr>
            <a:lvl7pPr marL="2743200" indent="0" algn="ctr" rtl="0" eaLnBrk="1" latinLnBrk="0" hangingPunct="1">
              <a:spcBef>
                <a:spcPct val="20000"/>
              </a:spcBef>
              <a:buClr>
                <a:schemeClr val="accent1">
                  <a:shade val="75000"/>
                </a:schemeClr>
              </a:buClr>
              <a:buSzPct val="90000"/>
              <a:buNone/>
              <a:defRPr kumimoji="0" sz="1600" kern="1200" baseline="0">
                <a:solidFill>
                  <a:schemeClr val="tx1"/>
                </a:solidFill>
                <a:latin typeface="+mn-lt"/>
                <a:ea typeface="+mn-ea"/>
                <a:cs typeface="+mn-cs"/>
              </a:defRPr>
            </a:lvl7pPr>
            <a:lvl8pPr marL="3200400" indent="0" algn="ctr" rtl="0" eaLnBrk="1" latinLnBrk="0" hangingPunct="1">
              <a:spcBef>
                <a:spcPct val="20000"/>
              </a:spcBef>
              <a:buClr>
                <a:schemeClr val="accent4">
                  <a:shade val="75000"/>
                </a:schemeClr>
              </a:buClr>
              <a:buNone/>
              <a:defRPr kumimoji="0" sz="1600" kern="1200">
                <a:solidFill>
                  <a:schemeClr val="tx1"/>
                </a:solidFill>
                <a:latin typeface="+mn-lt"/>
                <a:ea typeface="+mn-ea"/>
                <a:cs typeface="+mn-cs"/>
              </a:defRPr>
            </a:lvl8pPr>
            <a:lvl9pPr marL="3657600" indent="0" algn="ctr" rtl="0" eaLnBrk="1" latinLnBrk="0" hangingPunct="1">
              <a:spcBef>
                <a:spcPct val="20000"/>
              </a:spcBef>
              <a:buClr>
                <a:schemeClr val="accent2">
                  <a:shade val="75000"/>
                </a:schemeClr>
              </a:buClr>
              <a:buSzPct val="90000"/>
              <a:buNone/>
              <a:defRPr kumimoji="0" sz="1400" kern="1200" cap="all" baseline="0">
                <a:solidFill>
                  <a:schemeClr val="tx1"/>
                </a:solidFill>
                <a:latin typeface="+mn-lt"/>
                <a:ea typeface="+mn-ea"/>
                <a:cs typeface="+mn-cs"/>
              </a:defRPr>
            </a:lvl9pPr>
          </a:lstStyle>
          <a:p>
            <a:r>
              <a:rPr lang="tr-TR" sz="3200" b="1" cap="none" dirty="0" smtClean="0">
                <a:ln w="10541" cmpd="sng">
                  <a:solidFill>
                    <a:schemeClr val="accent1">
                      <a:shade val="88000"/>
                      <a:satMod val="110000"/>
                    </a:schemeClr>
                  </a:solidFill>
                  <a:prstDash val="solid"/>
                </a:ln>
                <a:solidFill>
                  <a:schemeClr val="tx1"/>
                </a:solidFill>
                <a:latin typeface="Arial Narrow" panose="020B0606020202030204" pitchFamily="34" charset="0"/>
              </a:rPr>
              <a:t>Sebaattin</a:t>
            </a:r>
            <a:r>
              <a:rPr lang="tr-TR" sz="3200" b="1" dirty="0" smtClean="0">
                <a:ln w="10541" cmpd="sng">
                  <a:solidFill>
                    <a:schemeClr val="accent1">
                      <a:shade val="88000"/>
                      <a:satMod val="110000"/>
                    </a:schemeClr>
                  </a:solidFill>
                  <a:prstDash val="solid"/>
                </a:ln>
                <a:solidFill>
                  <a:schemeClr val="tx1"/>
                </a:solidFill>
                <a:latin typeface="Arial Narrow" panose="020B0606020202030204" pitchFamily="34" charset="0"/>
              </a:rPr>
              <a:t> KARAKAYA</a:t>
            </a:r>
          </a:p>
          <a:p>
            <a:endParaRPr lang="tr-TR" sz="3200" b="1" cap="none" dirty="0" smtClean="0">
              <a:ln w="10541" cmpd="sng">
                <a:solidFill>
                  <a:schemeClr val="accent1">
                    <a:shade val="88000"/>
                    <a:satMod val="110000"/>
                  </a:schemeClr>
                </a:solidFill>
                <a:prstDash val="solid"/>
              </a:ln>
              <a:solidFill>
                <a:schemeClr val="tx1"/>
              </a:solidFill>
              <a:latin typeface="Arial Narrow" panose="020B0606020202030204" pitchFamily="34" charset="0"/>
            </a:endParaRPr>
          </a:p>
          <a:p>
            <a:r>
              <a:rPr lang="tr-TR" sz="3200" b="1" cap="none" dirty="0" err="1" smtClean="0">
                <a:ln w="10541" cmpd="sng">
                  <a:solidFill>
                    <a:schemeClr val="accent1">
                      <a:shade val="88000"/>
                      <a:satMod val="110000"/>
                    </a:schemeClr>
                  </a:solidFill>
                  <a:prstDash val="solid"/>
                </a:ln>
                <a:solidFill>
                  <a:schemeClr val="tx1"/>
                </a:solidFill>
                <a:latin typeface="Arial Narrow" panose="020B0606020202030204" pitchFamily="34" charset="0"/>
              </a:rPr>
              <a:t>Başkontrolör</a:t>
            </a:r>
            <a:endParaRPr lang="tr-TR" sz="3200" b="1" cap="none" dirty="0" smtClean="0">
              <a:ln w="10541" cmpd="sng">
                <a:solidFill>
                  <a:schemeClr val="accent1">
                    <a:shade val="88000"/>
                    <a:satMod val="110000"/>
                  </a:schemeClr>
                </a:solidFill>
                <a:prstDash val="solid"/>
              </a:ln>
              <a:solidFill>
                <a:schemeClr val="tx1"/>
              </a:solidFill>
              <a:latin typeface="Arial Narrow" panose="020B0606020202030204" pitchFamily="34" charset="0"/>
            </a:endParaRPr>
          </a:p>
          <a:p>
            <a:endParaRPr lang="tr-TR" sz="3200" b="1" dirty="0" smtClean="0">
              <a:ln w="10541" cmpd="sng">
                <a:solidFill>
                  <a:schemeClr val="accent1">
                    <a:shade val="88000"/>
                    <a:satMod val="110000"/>
                  </a:schemeClr>
                </a:solidFill>
                <a:prstDash val="solid"/>
              </a:ln>
              <a:solidFill>
                <a:schemeClr val="tx1"/>
              </a:solidFill>
              <a:latin typeface="Arial Narrow" panose="020B0606020202030204" pitchFamily="34" charset="0"/>
            </a:endParaRPr>
          </a:p>
          <a:p>
            <a:r>
              <a:rPr lang="tr-TR" sz="3200" b="1" dirty="0" smtClean="0">
                <a:ln w="10541" cmpd="sng">
                  <a:solidFill>
                    <a:schemeClr val="accent1">
                      <a:shade val="88000"/>
                      <a:satMod val="110000"/>
                    </a:schemeClr>
                  </a:solidFill>
                  <a:prstDash val="solid"/>
                </a:ln>
                <a:solidFill>
                  <a:schemeClr val="tx1"/>
                </a:solidFill>
                <a:latin typeface="Arial Narrow" panose="020B0606020202030204" pitchFamily="34" charset="0"/>
              </a:rPr>
              <a:t>0505 466 23 43</a:t>
            </a:r>
          </a:p>
          <a:p>
            <a:r>
              <a:rPr lang="tr-TR" sz="3200" b="1" dirty="0" smtClean="0">
                <a:ln w="10541" cmpd="sng">
                  <a:solidFill>
                    <a:schemeClr val="accent1">
                      <a:shade val="88000"/>
                      <a:satMod val="110000"/>
                    </a:schemeClr>
                  </a:solidFill>
                  <a:prstDash val="solid"/>
                </a:ln>
                <a:solidFill>
                  <a:schemeClr val="tx1"/>
                </a:solidFill>
                <a:latin typeface="Arial Narrow" panose="020B0606020202030204" pitchFamily="34" charset="0"/>
              </a:rPr>
              <a:t>                             </a:t>
            </a:r>
          </a:p>
          <a:p>
            <a:r>
              <a:rPr lang="tr-TR" sz="3200" b="1" cap="none" dirty="0" smtClean="0">
                <a:ln w="10541" cmpd="sng">
                  <a:solidFill>
                    <a:schemeClr val="accent1">
                      <a:shade val="88000"/>
                      <a:satMod val="110000"/>
                    </a:schemeClr>
                  </a:solidFill>
                  <a:prstDash val="solid"/>
                </a:ln>
                <a:solidFill>
                  <a:schemeClr val="tx1"/>
                </a:solidFill>
                <a:latin typeface="Arial Narrow" panose="020B0606020202030204" pitchFamily="34" charset="0"/>
              </a:rPr>
              <a:t>Kasım</a:t>
            </a:r>
            <a:r>
              <a:rPr lang="tr-TR" sz="3200" b="1" dirty="0" smtClean="0">
                <a:ln w="10541" cmpd="sng">
                  <a:solidFill>
                    <a:schemeClr val="accent1">
                      <a:shade val="88000"/>
                      <a:satMod val="110000"/>
                    </a:schemeClr>
                  </a:solidFill>
                  <a:prstDash val="solid"/>
                </a:ln>
                <a:solidFill>
                  <a:schemeClr val="tx1"/>
                </a:solidFill>
                <a:latin typeface="Arial Narrow" panose="020B0606020202030204" pitchFamily="34" charset="0"/>
              </a:rPr>
              <a:t> 2021</a:t>
            </a:r>
            <a:endParaRPr lang="tr-TR" dirty="0">
              <a:solidFill>
                <a:schemeClr val="tx1"/>
              </a:solidFill>
              <a:latin typeface="Arial Narrow" panose="020B0606020202030204" pitchFamily="34"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179512" y="188640"/>
            <a:ext cx="8784976" cy="4093428"/>
          </a:xfrm>
          <a:prstGeom prst="rect">
            <a:avLst/>
          </a:prstGeom>
        </p:spPr>
        <p:txBody>
          <a:bodyPr wrap="square">
            <a:spAutoFit/>
          </a:bodyPr>
          <a:lstStyle/>
          <a:p>
            <a:pPr indent="447675"/>
            <a:endParaRPr lang="tr-TR" sz="2000" b="1" dirty="0" smtClean="0">
              <a:solidFill>
                <a:srgbClr val="C00000"/>
              </a:solidFill>
              <a:latin typeface="Arial Narrow" panose="020B0606020202030204" pitchFamily="34" charset="0"/>
            </a:endParaRPr>
          </a:p>
          <a:p>
            <a:pPr indent="447675"/>
            <a:r>
              <a:rPr lang="tr-TR" sz="2000" b="1" dirty="0" smtClean="0">
                <a:solidFill>
                  <a:srgbClr val="C00000"/>
                </a:solidFill>
                <a:latin typeface="Arial Narrow" panose="020B0606020202030204" pitchFamily="34" charset="0"/>
              </a:rPr>
              <a:t>Sınava </a:t>
            </a:r>
            <a:r>
              <a:rPr lang="tr-TR" sz="2000" b="1" dirty="0">
                <a:solidFill>
                  <a:srgbClr val="C00000"/>
                </a:solidFill>
                <a:latin typeface="Arial Narrow" panose="020B0606020202030204" pitchFamily="34" charset="0"/>
              </a:rPr>
              <a:t>başvuru için özel şartlar </a:t>
            </a:r>
            <a:endParaRPr lang="tr-TR" sz="2000" b="1" dirty="0" smtClean="0">
              <a:solidFill>
                <a:srgbClr val="C00000"/>
              </a:solidFill>
              <a:latin typeface="Arial Narrow" panose="020B0606020202030204" pitchFamily="34" charset="0"/>
            </a:endParaRPr>
          </a:p>
          <a:p>
            <a:pPr indent="447675"/>
            <a:endParaRPr lang="tr-TR" sz="2000" b="1" dirty="0">
              <a:solidFill>
                <a:srgbClr val="C00000"/>
              </a:solidFill>
              <a:latin typeface="Arial Narrow" panose="020B0606020202030204" pitchFamily="34" charset="0"/>
            </a:endParaRPr>
          </a:p>
          <a:p>
            <a:pPr indent="447675"/>
            <a:r>
              <a:rPr lang="tr-TR" sz="2000" dirty="0">
                <a:latin typeface="Arial Narrow" panose="020B0606020202030204" pitchFamily="34" charset="0"/>
              </a:rPr>
              <a:t>-İlan edilen unvanlar için mezun olunan okul itibari ile öğrenim şartını taşımak ve bu öğrenimle ilgili olarak geçerlilik süresi dolmamış Kamu Personeli Seçme Sınavından (KPSS) alım yapılacak unvanların karşısında belirtilen puan türlerinden, asgari KPSS puanını almış olmak . </a:t>
            </a:r>
            <a:endParaRPr lang="tr-TR" sz="2000" dirty="0" smtClean="0">
              <a:latin typeface="Arial Narrow" panose="020B0606020202030204" pitchFamily="34" charset="0"/>
            </a:endParaRPr>
          </a:p>
          <a:p>
            <a:pPr indent="447675"/>
            <a:endParaRPr lang="tr-TR" sz="2000" dirty="0">
              <a:latin typeface="Arial Narrow" panose="020B0606020202030204" pitchFamily="34" charset="0"/>
            </a:endParaRPr>
          </a:p>
          <a:p>
            <a:pPr indent="447675"/>
            <a:r>
              <a:rPr lang="tr-TR" sz="2000" dirty="0">
                <a:latin typeface="Arial Narrow" panose="020B0606020202030204" pitchFamily="34" charset="0"/>
              </a:rPr>
              <a:t>-Daha önce çalıştığı kamu kurum ve kuruluşlarından disiplinsizlik veya ahlaki nedenlerle çıkarılmış olmamak. </a:t>
            </a:r>
            <a:endParaRPr lang="tr-TR" sz="2000" dirty="0" smtClean="0">
              <a:latin typeface="Arial Narrow" panose="020B0606020202030204" pitchFamily="34" charset="0"/>
            </a:endParaRPr>
          </a:p>
          <a:p>
            <a:pPr indent="447675"/>
            <a:endParaRPr lang="tr-TR" sz="2000" dirty="0">
              <a:latin typeface="Arial Narrow" panose="020B0606020202030204" pitchFamily="34" charset="0"/>
            </a:endParaRPr>
          </a:p>
          <a:p>
            <a:pPr indent="447675"/>
            <a:r>
              <a:rPr lang="tr-TR" sz="2000" dirty="0">
                <a:latin typeface="Arial Narrow" panose="020B0606020202030204" pitchFamily="34" charset="0"/>
              </a:rPr>
              <a:t>-Belediyelerin bu kadrolar için belirleyecekleri diğer nitelikleri taşımak; (Öğrenim şartları, sertifika, sürücü belgesi vb.) </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179512" y="188640"/>
            <a:ext cx="8964488" cy="5940088"/>
          </a:xfrm>
          <a:prstGeom prst="rect">
            <a:avLst/>
          </a:prstGeom>
        </p:spPr>
        <p:txBody>
          <a:bodyPr wrap="square">
            <a:spAutoFit/>
          </a:bodyPr>
          <a:lstStyle/>
          <a:p>
            <a:pPr indent="447675"/>
            <a:r>
              <a:rPr lang="tr-TR" sz="2000" b="1" dirty="0">
                <a:solidFill>
                  <a:srgbClr val="C00000"/>
                </a:solidFill>
                <a:latin typeface="Arial Narrow" panose="020B0606020202030204" pitchFamily="34" charset="0"/>
              </a:rPr>
              <a:t>Sınava başvuru için gerekli belgeler </a:t>
            </a:r>
            <a:endParaRPr lang="tr-TR" sz="2000" b="1" dirty="0" smtClean="0">
              <a:solidFill>
                <a:srgbClr val="C00000"/>
              </a:solidFill>
              <a:latin typeface="Arial Narrow" panose="020B0606020202030204" pitchFamily="34" charset="0"/>
            </a:endParaRPr>
          </a:p>
          <a:p>
            <a:pPr indent="447675"/>
            <a:endParaRPr lang="tr-TR" sz="2000" b="1" dirty="0">
              <a:solidFill>
                <a:srgbClr val="C00000"/>
              </a:solidFill>
              <a:latin typeface="Arial Narrow" panose="020B0606020202030204" pitchFamily="34" charset="0"/>
            </a:endParaRPr>
          </a:p>
          <a:p>
            <a:pPr indent="447675"/>
            <a:r>
              <a:rPr lang="tr-TR" sz="2000" b="1" dirty="0">
                <a:latin typeface="Arial Narrow" panose="020B0606020202030204" pitchFamily="34" charset="0"/>
              </a:rPr>
              <a:t>Sınava girmek isteyen adaylar için başvurular, şahsen veya iadeli taahhütlü posta yoluyla veya elektronik ortamda yapılabilir. Sınava girmek isteyen adaylar, Belediyenin internet adresi üzerinden temin edecekleri başvuru formuna aşağıdaki belgeleri eklemeleri gerekmektedir; </a:t>
            </a:r>
          </a:p>
          <a:p>
            <a:pPr indent="447675"/>
            <a:r>
              <a:rPr lang="tr-TR" sz="2000" b="1" dirty="0">
                <a:latin typeface="Arial Narrow" panose="020B0606020202030204" pitchFamily="34" charset="0"/>
              </a:rPr>
              <a:t>-Nüfus cüzdanı veya kimlik kartının fotokopisi (Aslı ibraz edilmek kaydıyla suretleri ilgili belediyece tasdik edilebilir), </a:t>
            </a:r>
          </a:p>
          <a:p>
            <a:pPr indent="447675"/>
            <a:r>
              <a:rPr lang="tr-TR" sz="2000" b="1" dirty="0">
                <a:latin typeface="Arial Narrow" panose="020B0606020202030204" pitchFamily="34" charset="0"/>
              </a:rPr>
              <a:t>-Diploma veya mezuniyet belgesinin aslı veya noter onaylı örneği veya e-devlet üzerinden alınacak </a:t>
            </a:r>
            <a:r>
              <a:rPr lang="tr-TR" sz="2000" b="1" dirty="0" err="1">
                <a:latin typeface="Arial Narrow" panose="020B0606020202030204" pitchFamily="34" charset="0"/>
              </a:rPr>
              <a:t>barkodlu</a:t>
            </a:r>
            <a:r>
              <a:rPr lang="tr-TR" sz="2000" b="1" dirty="0">
                <a:latin typeface="Arial Narrow" panose="020B0606020202030204" pitchFamily="34" charset="0"/>
              </a:rPr>
              <a:t> mezuniyet belgesi (Aslı ibraz edilmek kaydıyla suretleri ilgili belediyece tasdik edilebilir), </a:t>
            </a:r>
          </a:p>
          <a:p>
            <a:pPr indent="447675"/>
            <a:r>
              <a:rPr lang="tr-TR" sz="2000" b="1" dirty="0">
                <a:latin typeface="Arial Narrow" panose="020B0606020202030204" pitchFamily="34" charset="0"/>
              </a:rPr>
              <a:t>-Yabancı okul mezunları için denklik belgesinin aslı veya noter onaylı örneği (Aslı ibraz edilmek kaydıyla suretleri ilgili belediyece tasdik edilebilir), </a:t>
            </a:r>
          </a:p>
          <a:p>
            <a:pPr indent="447675"/>
            <a:r>
              <a:rPr lang="tr-TR" sz="2000" b="1" dirty="0">
                <a:latin typeface="Arial Narrow" panose="020B0606020202030204" pitchFamily="34" charset="0"/>
              </a:rPr>
              <a:t>-KPSS sonuç belgesinin ÖSYM web sitesinden alınan doğrulama kodlu bilgisayar çıktısı, </a:t>
            </a:r>
          </a:p>
          <a:p>
            <a:pPr indent="447675"/>
            <a:r>
              <a:rPr lang="tr-TR" sz="2000" b="1" dirty="0">
                <a:latin typeface="Arial Narrow" panose="020B0606020202030204" pitchFamily="34" charset="0"/>
              </a:rPr>
              <a:t>-Erkek adayların askerlikle ilişiği olmadığına dair beyanı, </a:t>
            </a:r>
          </a:p>
          <a:p>
            <a:pPr indent="447675"/>
            <a:r>
              <a:rPr lang="tr-TR" sz="2000" b="1" dirty="0">
                <a:latin typeface="Arial Narrow" panose="020B0606020202030204" pitchFamily="34" charset="0"/>
              </a:rPr>
              <a:t>-Görevini devamlı olarak yapmaya engel bir durumu olmadığına dair beyanı, </a:t>
            </a:r>
          </a:p>
          <a:p>
            <a:pPr indent="447675"/>
            <a:r>
              <a:rPr lang="tr-TR" sz="2000" b="1" dirty="0">
                <a:latin typeface="Arial Narrow" panose="020B0606020202030204" pitchFamily="34" charset="0"/>
              </a:rPr>
              <a:t>-2 adet </a:t>
            </a:r>
            <a:r>
              <a:rPr lang="tr-TR" sz="2000" b="1" dirty="0" err="1">
                <a:latin typeface="Arial Narrow" panose="020B0606020202030204" pitchFamily="34" charset="0"/>
              </a:rPr>
              <a:t>biyometrik</a:t>
            </a:r>
            <a:r>
              <a:rPr lang="tr-TR" sz="2000" b="1" dirty="0">
                <a:latin typeface="Arial Narrow" panose="020B0606020202030204" pitchFamily="34" charset="0"/>
              </a:rPr>
              <a:t> fotoğraf (1adedi forma yapıştırılacak), </a:t>
            </a:r>
          </a:p>
          <a:p>
            <a:pPr indent="447675"/>
            <a:r>
              <a:rPr lang="tr-TR" sz="2000" b="1" dirty="0">
                <a:latin typeface="Arial Narrow" panose="020B0606020202030204" pitchFamily="34" charset="0"/>
              </a:rPr>
              <a:t>-Hangi kadroya başvuracağına dair dilekçe. </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179512" y="188640"/>
            <a:ext cx="8784976" cy="5632311"/>
          </a:xfrm>
          <a:prstGeom prst="rect">
            <a:avLst/>
          </a:prstGeom>
        </p:spPr>
        <p:txBody>
          <a:bodyPr wrap="square">
            <a:spAutoFit/>
          </a:bodyPr>
          <a:lstStyle/>
          <a:p>
            <a:pPr algn="just"/>
            <a:r>
              <a:rPr lang="tr-TR" sz="2000" b="1" dirty="0" smtClean="0">
                <a:latin typeface="Arial Narrow" panose="020B0606020202030204" pitchFamily="34" charset="0"/>
              </a:rPr>
              <a:t>	</a:t>
            </a:r>
          </a:p>
          <a:p>
            <a:pPr algn="just"/>
            <a:r>
              <a:rPr lang="tr-TR" sz="2000" b="1" dirty="0">
                <a:latin typeface="Arial Narrow" panose="020B0606020202030204" pitchFamily="34" charset="0"/>
              </a:rPr>
              <a:t>	</a:t>
            </a:r>
            <a:r>
              <a:rPr lang="tr-TR" sz="2000" b="1" dirty="0" smtClean="0">
                <a:latin typeface="Arial Narrow" panose="020B0606020202030204" pitchFamily="34" charset="0"/>
              </a:rPr>
              <a:t>Sınava </a:t>
            </a:r>
            <a:r>
              <a:rPr lang="tr-TR" sz="2000" b="1" dirty="0">
                <a:latin typeface="Arial Narrow" panose="020B0606020202030204" pitchFamily="34" charset="0"/>
              </a:rPr>
              <a:t>başvuru ve Sınav konuları </a:t>
            </a:r>
            <a:endParaRPr lang="tr-TR" sz="2000" b="1" dirty="0" smtClean="0">
              <a:latin typeface="Arial Narrow" panose="020B0606020202030204" pitchFamily="34" charset="0"/>
            </a:endParaRPr>
          </a:p>
          <a:p>
            <a:pPr algn="just"/>
            <a:endParaRPr lang="tr-TR" sz="2000" b="1" dirty="0">
              <a:latin typeface="Arial Narrow" panose="020B0606020202030204" pitchFamily="34" charset="0"/>
            </a:endParaRPr>
          </a:p>
          <a:p>
            <a:pPr algn="just"/>
            <a:r>
              <a:rPr lang="tr-TR" sz="2000" b="1" dirty="0" smtClean="0">
                <a:latin typeface="Arial Narrow" panose="020B0606020202030204" pitchFamily="34" charset="0"/>
              </a:rPr>
              <a:t>	Başvurular</a:t>
            </a:r>
            <a:r>
              <a:rPr lang="tr-TR" sz="2000" b="1" dirty="0">
                <a:latin typeface="Arial Narrow" panose="020B0606020202030204" pitchFamily="34" charset="0"/>
              </a:rPr>
              <a:t>, şahsen veya iadeli taahhütlü posta yoluyla veya elektronik ortamda yapılır. </a:t>
            </a:r>
          </a:p>
          <a:p>
            <a:pPr indent="895350" algn="just"/>
            <a:r>
              <a:rPr lang="tr-TR" sz="2000" b="1" dirty="0" smtClean="0">
                <a:latin typeface="Arial Narrow" panose="020B0606020202030204" pitchFamily="34" charset="0"/>
              </a:rPr>
              <a:t>	Sınavın </a:t>
            </a:r>
            <a:r>
              <a:rPr lang="tr-TR" sz="2000" b="1" dirty="0">
                <a:latin typeface="Arial Narrow" panose="020B0606020202030204" pitchFamily="34" charset="0"/>
              </a:rPr>
              <a:t>kapsamında, </a:t>
            </a:r>
            <a:endParaRPr lang="tr-TR" sz="2000" b="1" dirty="0" smtClean="0">
              <a:latin typeface="Arial Narrow" panose="020B0606020202030204" pitchFamily="34" charset="0"/>
            </a:endParaRPr>
          </a:p>
          <a:p>
            <a:pPr indent="895350" algn="just"/>
            <a:endParaRPr lang="tr-TR" sz="2000" b="1" dirty="0" smtClean="0">
              <a:latin typeface="Arial Narrow" panose="020B0606020202030204" pitchFamily="34" charset="0"/>
            </a:endParaRPr>
          </a:p>
          <a:p>
            <a:pPr indent="895350" algn="just"/>
            <a:r>
              <a:rPr lang="tr-TR" sz="2000" b="1" dirty="0" smtClean="0">
                <a:latin typeface="Arial Narrow" panose="020B0606020202030204" pitchFamily="34" charset="0"/>
              </a:rPr>
              <a:t>Türkiye </a:t>
            </a:r>
            <a:r>
              <a:rPr lang="tr-TR" sz="2000" b="1" dirty="0">
                <a:latin typeface="Arial Narrow" panose="020B0606020202030204" pitchFamily="34" charset="0"/>
              </a:rPr>
              <a:t>Cumhuriyeti Anayasası, </a:t>
            </a:r>
            <a:endParaRPr lang="tr-TR" sz="2000" b="1" dirty="0" smtClean="0">
              <a:latin typeface="Arial Narrow" panose="020B0606020202030204" pitchFamily="34" charset="0"/>
            </a:endParaRPr>
          </a:p>
          <a:p>
            <a:pPr indent="895350" algn="just"/>
            <a:r>
              <a:rPr lang="tr-TR" sz="2000" b="1" dirty="0" smtClean="0">
                <a:latin typeface="Arial Narrow" panose="020B0606020202030204" pitchFamily="34" charset="0"/>
              </a:rPr>
              <a:t>Atatürk </a:t>
            </a:r>
            <a:r>
              <a:rPr lang="tr-TR" sz="2000" b="1" dirty="0">
                <a:latin typeface="Arial Narrow" panose="020B0606020202030204" pitchFamily="34" charset="0"/>
              </a:rPr>
              <a:t>İlkeleri ve İnkılap Tarihi</a:t>
            </a:r>
            <a:r>
              <a:rPr lang="tr-TR" sz="2000" b="1" dirty="0" smtClean="0">
                <a:latin typeface="Arial Narrow" panose="020B0606020202030204" pitchFamily="34" charset="0"/>
              </a:rPr>
              <a:t>,</a:t>
            </a:r>
          </a:p>
          <a:p>
            <a:pPr indent="895350" algn="just"/>
            <a:r>
              <a:rPr lang="tr-TR" sz="2000" b="1" dirty="0" smtClean="0">
                <a:latin typeface="Arial Narrow" panose="020B0606020202030204" pitchFamily="34" charset="0"/>
              </a:rPr>
              <a:t> </a:t>
            </a:r>
            <a:r>
              <a:rPr lang="tr-TR" sz="2000" b="1" dirty="0">
                <a:latin typeface="Arial Narrow" panose="020B0606020202030204" pitchFamily="34" charset="0"/>
              </a:rPr>
              <a:t>657 sayılı Devlet Memurları Kanunu, </a:t>
            </a:r>
            <a:endParaRPr lang="tr-TR" sz="2000" b="1" dirty="0" smtClean="0">
              <a:latin typeface="Arial Narrow" panose="020B0606020202030204" pitchFamily="34" charset="0"/>
            </a:endParaRPr>
          </a:p>
          <a:p>
            <a:pPr indent="895350" algn="just"/>
            <a:r>
              <a:rPr lang="tr-TR" sz="2000" b="1" dirty="0" smtClean="0">
                <a:latin typeface="Arial Narrow" panose="020B0606020202030204" pitchFamily="34" charset="0"/>
              </a:rPr>
              <a:t>Mahalli </a:t>
            </a:r>
            <a:r>
              <a:rPr lang="tr-TR" sz="2000" b="1" dirty="0">
                <a:latin typeface="Arial Narrow" panose="020B0606020202030204" pitchFamily="34" charset="0"/>
              </a:rPr>
              <a:t>İdareler İle İlgili Temel Mevzuat </a:t>
            </a:r>
            <a:endParaRPr lang="tr-TR" sz="2000" b="1" dirty="0" smtClean="0">
              <a:latin typeface="Arial Narrow" panose="020B0606020202030204" pitchFamily="34" charset="0"/>
            </a:endParaRPr>
          </a:p>
          <a:p>
            <a:pPr indent="895350" algn="just"/>
            <a:r>
              <a:rPr lang="tr-TR" sz="2000" b="1" dirty="0" smtClean="0">
                <a:latin typeface="Arial Narrow" panose="020B0606020202030204" pitchFamily="34" charset="0"/>
              </a:rPr>
              <a:t>konuları </a:t>
            </a:r>
            <a:r>
              <a:rPr lang="tr-TR" sz="2000" b="1" dirty="0">
                <a:latin typeface="Arial Narrow" panose="020B0606020202030204" pitchFamily="34" charset="0"/>
              </a:rPr>
              <a:t>yer almaktadır. </a:t>
            </a:r>
            <a:endParaRPr lang="tr-TR" sz="2000" b="1" dirty="0" smtClean="0">
              <a:latin typeface="Arial Narrow" panose="020B0606020202030204" pitchFamily="34" charset="0"/>
            </a:endParaRPr>
          </a:p>
          <a:p>
            <a:pPr indent="895350" algn="just"/>
            <a:endParaRPr lang="tr-TR" sz="2000" b="1" dirty="0" smtClean="0">
              <a:latin typeface="Arial Narrow" panose="020B0606020202030204" pitchFamily="34" charset="0"/>
            </a:endParaRPr>
          </a:p>
          <a:p>
            <a:pPr indent="895350" algn="just"/>
            <a:r>
              <a:rPr lang="tr-TR" sz="2000" b="1" dirty="0" smtClean="0">
                <a:latin typeface="Arial Narrow" panose="020B0606020202030204" pitchFamily="34" charset="0"/>
              </a:rPr>
              <a:t>Ayrıca,</a:t>
            </a:r>
          </a:p>
          <a:p>
            <a:pPr indent="895350" algn="just"/>
            <a:r>
              <a:rPr lang="tr-TR" sz="2000" b="1" dirty="0" smtClean="0">
                <a:latin typeface="Arial Narrow" panose="020B0606020202030204" pitchFamily="34" charset="0"/>
              </a:rPr>
              <a:t> </a:t>
            </a:r>
          </a:p>
          <a:p>
            <a:pPr indent="895350" algn="just"/>
            <a:r>
              <a:rPr lang="tr-TR" sz="2000" b="1" dirty="0" smtClean="0">
                <a:latin typeface="Arial Narrow" panose="020B0606020202030204" pitchFamily="34" charset="0"/>
              </a:rPr>
              <a:t>sınav </a:t>
            </a:r>
            <a:r>
              <a:rPr lang="tr-TR" sz="2000" b="1" dirty="0">
                <a:latin typeface="Arial Narrow" panose="020B0606020202030204" pitchFamily="34" charset="0"/>
              </a:rPr>
              <a:t>atanılacak kadro unvanına ilişkin </a:t>
            </a:r>
            <a:endParaRPr lang="tr-TR" sz="2000" b="1" dirty="0" smtClean="0">
              <a:latin typeface="Arial Narrow" panose="020B0606020202030204" pitchFamily="34" charset="0"/>
            </a:endParaRPr>
          </a:p>
          <a:p>
            <a:pPr indent="895350" algn="just"/>
            <a:r>
              <a:rPr lang="tr-TR" sz="2000" b="1" dirty="0" smtClean="0">
                <a:latin typeface="Arial Narrow" panose="020B0606020202030204" pitchFamily="34" charset="0"/>
              </a:rPr>
              <a:t>mesleki </a:t>
            </a:r>
            <a:r>
              <a:rPr lang="tr-TR" sz="2000" b="1" dirty="0">
                <a:latin typeface="Arial Narrow" panose="020B0606020202030204" pitchFamily="34" charset="0"/>
              </a:rPr>
              <a:t>ve uygulamalı bilgi ve yeteneğin ölçülmesini de </a:t>
            </a:r>
            <a:endParaRPr lang="tr-TR" sz="2000" b="1" dirty="0" smtClean="0">
              <a:latin typeface="Arial Narrow" panose="020B0606020202030204" pitchFamily="34" charset="0"/>
            </a:endParaRPr>
          </a:p>
          <a:p>
            <a:pPr indent="895350" algn="just"/>
            <a:r>
              <a:rPr lang="tr-TR" sz="2000" b="1" dirty="0" smtClean="0">
                <a:latin typeface="Arial Narrow" panose="020B0606020202030204" pitchFamily="34" charset="0"/>
              </a:rPr>
              <a:t>kapsamaktadır</a:t>
            </a:r>
            <a:r>
              <a:rPr lang="tr-TR" sz="2000" b="1" dirty="0">
                <a:latin typeface="Arial Narrow" panose="020B0606020202030204" pitchFamily="34" charset="0"/>
              </a:rPr>
              <a:t>. </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179512" y="188640"/>
            <a:ext cx="8784976" cy="6247864"/>
          </a:xfrm>
          <a:prstGeom prst="rect">
            <a:avLst/>
          </a:prstGeom>
        </p:spPr>
        <p:txBody>
          <a:bodyPr wrap="square">
            <a:spAutoFit/>
          </a:bodyPr>
          <a:lstStyle/>
          <a:p>
            <a:pPr indent="804863" algn="just"/>
            <a:r>
              <a:rPr lang="tr-TR" sz="2000" b="1" dirty="0">
                <a:latin typeface="Arial Narrow" panose="020B0606020202030204" pitchFamily="34" charset="0"/>
              </a:rPr>
              <a:t>Sınav sonuçları </a:t>
            </a:r>
          </a:p>
          <a:p>
            <a:pPr indent="804863" algn="just"/>
            <a:r>
              <a:rPr lang="tr-TR" sz="2000" b="1" dirty="0">
                <a:latin typeface="Arial Narrow" panose="020B0606020202030204" pitchFamily="34" charset="0"/>
              </a:rPr>
              <a:t>Sınavda başarılı sayılmak için, Türkiye Cumhuriyeti Anayasası, Atatürk İlkeleri ve İnkılap Tarihi, 657 sayılı Devlet Memurları Kanunu, Mahalli İdareler ile ilgili Temel Mevzuat konularında 15'er puan, kadro unvanına ilişkin mesleki ve uygulamalı bilgi ve yeteneğin ölçülmesinde 40 puan olmak </a:t>
            </a:r>
            <a:r>
              <a:rPr lang="tr-TR" sz="2000" b="1" dirty="0" smtClean="0">
                <a:latin typeface="Arial Narrow" panose="020B0606020202030204" pitchFamily="34" charset="0"/>
              </a:rPr>
              <a:t>üzere,</a:t>
            </a:r>
          </a:p>
          <a:p>
            <a:pPr indent="804863" algn="just"/>
            <a:r>
              <a:rPr lang="tr-TR" sz="2000" b="1" dirty="0" smtClean="0">
                <a:latin typeface="Arial Narrow" panose="020B0606020202030204" pitchFamily="34" charset="0"/>
              </a:rPr>
              <a:t>toplamda </a:t>
            </a:r>
            <a:r>
              <a:rPr lang="tr-TR" sz="2000" b="1" dirty="0">
                <a:latin typeface="Arial Narrow" panose="020B0606020202030204" pitchFamily="34" charset="0"/>
              </a:rPr>
              <a:t>100 tam puan üzerinden verilen puanların aritmetik ortalamasının en az 60 olması şarttır. </a:t>
            </a:r>
          </a:p>
          <a:p>
            <a:pPr indent="804863" algn="just"/>
            <a:r>
              <a:rPr lang="tr-TR" sz="2000" b="1" dirty="0">
                <a:latin typeface="Arial Narrow" panose="020B0606020202030204" pitchFamily="34" charset="0"/>
              </a:rPr>
              <a:t>Adayların atamaya esas başarı puanı; </a:t>
            </a:r>
            <a:endParaRPr lang="tr-TR" sz="2000" b="1" dirty="0" smtClean="0">
              <a:latin typeface="Arial Narrow" panose="020B0606020202030204" pitchFamily="34" charset="0"/>
            </a:endParaRPr>
          </a:p>
          <a:p>
            <a:pPr indent="804863" algn="just"/>
            <a:r>
              <a:rPr lang="tr-TR" sz="2000" b="1" dirty="0" smtClean="0">
                <a:latin typeface="Arial Narrow" panose="020B0606020202030204" pitchFamily="34" charset="0"/>
              </a:rPr>
              <a:t>Belediye </a:t>
            </a:r>
            <a:r>
              <a:rPr lang="tr-TR" sz="2000" b="1" dirty="0">
                <a:latin typeface="Arial Narrow" panose="020B0606020202030204" pitchFamily="34" charset="0"/>
              </a:rPr>
              <a:t>tarafından yapılan sınav puanı ile KPSS puanının aritmetik ortalaması alınmak suretiyle belirlenir ve idarenin internet adresinde ilan edilir. </a:t>
            </a:r>
          </a:p>
          <a:p>
            <a:pPr indent="804863" algn="just"/>
            <a:r>
              <a:rPr lang="tr-TR" sz="2000" b="1" dirty="0">
                <a:latin typeface="Arial Narrow" panose="020B0606020202030204" pitchFamily="34" charset="0"/>
              </a:rPr>
              <a:t>Adaylar, KPSS puanlarına göre sıralanarak en yüksek puanlı adaydan başlamak üzere atama yapılacak boş kadro sayısının beş katı oranında aday sınava çağrılır ve bunlardan yazılı veya sözlü sınav sonucuna göre atamaya hak kazananlar belirlenerek atamaları yapılır. </a:t>
            </a:r>
          </a:p>
          <a:p>
            <a:pPr indent="804863" algn="just"/>
            <a:r>
              <a:rPr lang="tr-TR" sz="2000" b="1" dirty="0">
                <a:latin typeface="Arial Narrow" panose="020B0606020202030204" pitchFamily="34" charset="0"/>
              </a:rPr>
              <a:t>Adayların atanmaya esas başarı puanlarının aynı olması halinde KPSS puanı yüksek olana öncelik tanınır. En yüksek başarı puanından başlamak üzere atama yapılacak kadro sayısı kadar asıl aday ve asıl aday sayısı kadar da yedek aday belirlenebilir. </a:t>
            </a:r>
            <a:endParaRPr lang="tr-TR" sz="2000" b="1" dirty="0" smtClean="0">
              <a:latin typeface="Arial Narrow" panose="020B0606020202030204" pitchFamily="34" charset="0"/>
            </a:endParaRPr>
          </a:p>
          <a:p>
            <a:pPr indent="804863" algn="just"/>
            <a:r>
              <a:rPr lang="tr-TR" sz="2000" b="1" dirty="0" smtClean="0">
                <a:latin typeface="Arial Narrow" panose="020B0606020202030204" pitchFamily="34" charset="0"/>
              </a:rPr>
              <a:t>Asıl </a:t>
            </a:r>
            <a:r>
              <a:rPr lang="tr-TR" sz="2000" b="1" dirty="0">
                <a:latin typeface="Arial Narrow" panose="020B0606020202030204" pitchFamily="34" charset="0"/>
              </a:rPr>
              <a:t>ve yedek aday listeleri belediyenin internet adresinde ilan edilir ve listede yer alanlara ayrıca yazılı tebligat yapılır. </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179512" y="188641"/>
            <a:ext cx="8784976" cy="6247864"/>
          </a:xfrm>
          <a:prstGeom prst="rect">
            <a:avLst/>
          </a:prstGeom>
        </p:spPr>
        <p:txBody>
          <a:bodyPr wrap="square">
            <a:spAutoFit/>
          </a:bodyPr>
          <a:lstStyle/>
          <a:p>
            <a:pPr indent="357188" algn="just"/>
            <a:r>
              <a:rPr lang="tr-TR" sz="2000" b="1" dirty="0">
                <a:latin typeface="Arial Narrow" pitchFamily="34" charset="0"/>
              </a:rPr>
              <a:t>Atama işlemleri </a:t>
            </a:r>
          </a:p>
          <a:p>
            <a:pPr indent="357188" algn="just"/>
            <a:r>
              <a:rPr lang="tr-TR" sz="2000" b="1" dirty="0">
                <a:latin typeface="Arial Narrow" pitchFamily="34" charset="0"/>
              </a:rPr>
              <a:t>İdarenin internet sitesinde, başarı listesine göre sınavı asıl olarak kazandığı belirlenenlerden atamaya hak kazananlar, yapılan duyuruda belirtilen süre içerisinde istenilen belgeler ile birlikte atanmak üzere yazılı başvuruda bulunulur. </a:t>
            </a:r>
          </a:p>
          <a:p>
            <a:pPr indent="357188" algn="just"/>
            <a:r>
              <a:rPr lang="tr-TR" sz="2000" b="1" dirty="0">
                <a:latin typeface="Arial Narrow" pitchFamily="34" charset="0"/>
              </a:rPr>
              <a:t>İdarece yapılan belge incelemesinden sonra atanmaya haiz olduğu tespit edilenlerin atmaları yapılır. Ancak atama için öngörülen koşullara uymayan ve gerekli belgeleri süresi içinde getirmeyen adayların atamaları yapılmaz. </a:t>
            </a:r>
            <a:endParaRPr lang="tr-TR" sz="2000" b="1" dirty="0" smtClean="0">
              <a:latin typeface="Arial Narrow" pitchFamily="34" charset="0"/>
            </a:endParaRPr>
          </a:p>
          <a:p>
            <a:pPr indent="357188" algn="just"/>
            <a:r>
              <a:rPr lang="tr-TR" sz="2000" b="1" dirty="0" smtClean="0">
                <a:solidFill>
                  <a:srgbClr val="C00000"/>
                </a:solidFill>
                <a:latin typeface="Arial Narrow" pitchFamily="34" charset="0"/>
              </a:rPr>
              <a:t>YEREL </a:t>
            </a:r>
            <a:r>
              <a:rPr lang="tr-TR" sz="2000" b="1" dirty="0">
                <a:solidFill>
                  <a:srgbClr val="C00000"/>
                </a:solidFill>
                <a:latin typeface="Arial Narrow" pitchFamily="34" charset="0"/>
              </a:rPr>
              <a:t>YÖNETİMLERDE ZABITA MEMURU VE İTFAİYE ERİ KADROLARINA ATAMA İŞLEMLERİ </a:t>
            </a:r>
          </a:p>
          <a:p>
            <a:pPr indent="357188" algn="just"/>
            <a:r>
              <a:rPr lang="tr-TR" sz="2000" b="1" dirty="0">
                <a:latin typeface="Arial Narrow" pitchFamily="34" charset="0"/>
              </a:rPr>
              <a:t>Belediyelerde 657 sayılı Devlet Memurları Kanununa tabi zabıta memuru ve itfaiye eri kadrolarına ilk defa yapılacak atama işlemleri Belediye Zabıta Yönetmeliği ile Belediye İtfaiye Yönetmeliği hükümlerine göre yürütülmektedir. </a:t>
            </a:r>
          </a:p>
          <a:p>
            <a:pPr indent="357188" algn="just"/>
            <a:r>
              <a:rPr lang="es-ES" sz="2000" b="1" dirty="0">
                <a:latin typeface="Arial Narrow" pitchFamily="34" charset="0"/>
              </a:rPr>
              <a:t>Atama izni ve sınav duyurusu </a:t>
            </a:r>
          </a:p>
          <a:p>
            <a:pPr indent="357188" algn="just"/>
            <a:r>
              <a:rPr lang="tr-TR" sz="2000" b="1" dirty="0">
                <a:latin typeface="Arial Narrow" pitchFamily="34" charset="0"/>
              </a:rPr>
              <a:t>Belediyeler tarafından atama yapılacak zabıta memuru ve itfaiye eri kadrolarının sayıları belirtilmek suretiyle </a:t>
            </a:r>
            <a:r>
              <a:rPr lang="tr-TR" sz="2000" b="1" dirty="0" smtClean="0">
                <a:latin typeface="Arial Narrow" pitchFamily="34" charset="0"/>
              </a:rPr>
              <a:t>Çevre, Şehircilik ve İklim Değişikliği Bakanlığından </a:t>
            </a:r>
            <a:r>
              <a:rPr lang="tr-TR" sz="2000" b="1" dirty="0">
                <a:latin typeface="Arial Narrow" pitchFamily="34" charset="0"/>
              </a:rPr>
              <a:t>izin alınacaktır. İzin taleplerine zabıta memuru için Belediye Zabıta Yönetmeliği eki Atama İzin Formu (Ek-4) ile Personel Gider Oranı Cetveli (Ek-5), itfaiye eri için Belediye İtfaiye Yönetmeliği eki Atama izin Formu (Ek-5) ile Personel Gider Oranı Cetveli (Ek-6) eklenecektir. </a:t>
            </a:r>
          </a:p>
          <a:p>
            <a:pPr indent="357188" algn="just"/>
            <a:r>
              <a:rPr lang="tr-TR" sz="2000" b="1" dirty="0">
                <a:latin typeface="Arial Narrow" pitchFamily="34" charset="0"/>
              </a:rPr>
              <a:t>Atama izni verilmeyen kadrolar için, duyuru ve sınav yapılmaz.</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179512" y="188640"/>
            <a:ext cx="8784976" cy="6247864"/>
          </a:xfrm>
          <a:prstGeom prst="rect">
            <a:avLst/>
          </a:prstGeom>
        </p:spPr>
        <p:txBody>
          <a:bodyPr wrap="square">
            <a:spAutoFit/>
          </a:bodyPr>
          <a:lstStyle/>
          <a:p>
            <a:pPr indent="630238" algn="just"/>
            <a:r>
              <a:rPr lang="tr-TR" sz="2000" b="1" dirty="0" smtClean="0">
                <a:latin typeface="Arial Narrow" panose="020B0606020202030204" pitchFamily="34" charset="0"/>
              </a:rPr>
              <a:t>Atama </a:t>
            </a:r>
            <a:r>
              <a:rPr lang="tr-TR" sz="2000" b="1" dirty="0">
                <a:latin typeface="Arial Narrow" panose="020B0606020202030204" pitchFamily="34" charset="0"/>
              </a:rPr>
              <a:t>yapılacak kadroların unvan ve sayılarına ilişkin izin alımını müteakip ilgili belediyede beş kişilik sınav kurulu oluşturulur. Sınav ile ilgili bütün işlemler bu kurul tarafından yürütülür. </a:t>
            </a:r>
            <a:endParaRPr lang="tr-TR" sz="2000" b="1" dirty="0" smtClean="0">
              <a:latin typeface="Arial Narrow" panose="020B0606020202030204" pitchFamily="34" charset="0"/>
            </a:endParaRPr>
          </a:p>
          <a:p>
            <a:pPr indent="630238" algn="just"/>
            <a:endParaRPr lang="tr-TR" sz="2000" b="1" dirty="0" smtClean="0">
              <a:latin typeface="Arial Narrow" panose="020B0606020202030204" pitchFamily="34" charset="0"/>
            </a:endParaRPr>
          </a:p>
          <a:p>
            <a:pPr indent="630238" algn="just"/>
            <a:r>
              <a:rPr lang="tr-TR" sz="2000" b="1" dirty="0" smtClean="0">
                <a:latin typeface="Arial Narrow" panose="020B0606020202030204" pitchFamily="34" charset="0"/>
              </a:rPr>
              <a:t>Atama </a:t>
            </a:r>
            <a:r>
              <a:rPr lang="tr-TR" sz="2000" b="1" dirty="0">
                <a:latin typeface="Arial Narrow" panose="020B0606020202030204" pitchFamily="34" charset="0"/>
              </a:rPr>
              <a:t>yapılacak kadro sayıları ile bu kadroların dereceleri; sıralamaya esas olacak KPSS puan türü ile asgari puanı; başvuru tarihleri ile başvuru yöntemi; başvuru yapacak adayda aranılacak nitelikler ile istenilen belgeler; yapılacak sınavın yeri, zamanı, türü, sınav konuları ve değerlendirme yöntemi ile gerekli görülen diğer hususlar son başvuru tarihinden en az 30 gün önce Resmî Gazetede, ilgili belediye ile Cumhurbaşkanınca belirlenen kurumun internet sitesinde ve Yerel Yönetimler Genel Müdürlüğü kurumsal internet sitesinde duyurulur</a:t>
            </a:r>
            <a:r>
              <a:rPr lang="tr-TR" sz="2000" b="1" dirty="0" smtClean="0">
                <a:latin typeface="Arial Narrow" panose="020B0606020202030204" pitchFamily="34" charset="0"/>
              </a:rPr>
              <a:t>.</a:t>
            </a:r>
          </a:p>
          <a:p>
            <a:pPr indent="630238" algn="just"/>
            <a:r>
              <a:rPr lang="tr-TR" sz="2000" b="1" dirty="0" smtClean="0">
                <a:latin typeface="Arial Narrow" panose="020B0606020202030204" pitchFamily="34" charset="0"/>
              </a:rPr>
              <a:t> </a:t>
            </a:r>
          </a:p>
          <a:p>
            <a:pPr indent="630238" algn="just"/>
            <a:r>
              <a:rPr lang="tr-TR" sz="2000" b="1" dirty="0" smtClean="0">
                <a:latin typeface="Arial Narrow" panose="020B0606020202030204" pitchFamily="34" charset="0"/>
              </a:rPr>
              <a:t>Adayların </a:t>
            </a:r>
            <a:r>
              <a:rPr lang="tr-TR" sz="2000" b="1" dirty="0">
                <a:latin typeface="Arial Narrow" panose="020B0606020202030204" pitchFamily="34" charset="0"/>
              </a:rPr>
              <a:t>herhangi bir mağduriyet yaşamaması amacıyla yayımlanmış duyurularda idare tarafından değişiklik yapılmaması esastır. Atama yapılacak kadrolarda aranılacak nitelikler ve istenilen belgeler, adayların başvurularını kısıtlayacak ve belirli bir kişiyi tarif eder nitelikte belirlenmemektedir. </a:t>
            </a:r>
            <a:endParaRPr lang="tr-TR" sz="2000" b="1" dirty="0" smtClean="0">
              <a:latin typeface="Arial Narrow" panose="020B0606020202030204" pitchFamily="34" charset="0"/>
            </a:endParaRPr>
          </a:p>
          <a:p>
            <a:pPr indent="630238" algn="just"/>
            <a:endParaRPr lang="tr-TR" sz="2000" b="1" dirty="0" smtClean="0">
              <a:latin typeface="Arial Narrow" panose="020B0606020202030204" pitchFamily="34" charset="0"/>
            </a:endParaRPr>
          </a:p>
          <a:p>
            <a:pPr indent="630238" algn="just"/>
            <a:r>
              <a:rPr lang="tr-TR" sz="2000" b="1" dirty="0" smtClean="0">
                <a:latin typeface="Arial Narrow" panose="020B0606020202030204" pitchFamily="34" charset="0"/>
              </a:rPr>
              <a:t>Duyurular Çevre, Şehircilik ve İklim Değişikliği Bakanlığı  tarafından </a:t>
            </a:r>
            <a:r>
              <a:rPr lang="tr-TR" sz="2000" b="1" dirty="0">
                <a:latin typeface="Arial Narrow" panose="020B0606020202030204" pitchFamily="34" charset="0"/>
              </a:rPr>
              <a:t>gerekli kontrol işlemi yapıldıktan sonra Resmi Gazete ile ilgili yerel idare ve </a:t>
            </a:r>
            <a:r>
              <a:rPr lang="tr-TR" sz="2000" b="1" dirty="0" smtClean="0">
                <a:latin typeface="Arial Narrow" panose="020B0606020202030204" pitchFamily="34" charset="0"/>
              </a:rPr>
              <a:t>Çevre, Şehircilik ve İklim Değişikliği Bakanlığı </a:t>
            </a:r>
            <a:r>
              <a:rPr lang="tr-TR" sz="2000" b="1" dirty="0">
                <a:latin typeface="Arial Narrow" panose="020B0606020202030204" pitchFamily="34" charset="0"/>
              </a:rPr>
              <a:t>resmi internet sayfasında yayımlanır. </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179512" y="188640"/>
            <a:ext cx="8784976" cy="5632311"/>
          </a:xfrm>
          <a:prstGeom prst="rect">
            <a:avLst/>
          </a:prstGeom>
        </p:spPr>
        <p:txBody>
          <a:bodyPr wrap="square">
            <a:spAutoFit/>
          </a:bodyPr>
          <a:lstStyle/>
          <a:p>
            <a:pPr indent="539750" algn="ctr"/>
            <a:r>
              <a:rPr lang="tr-TR" sz="2000" b="1" dirty="0">
                <a:latin typeface="Arial Narrow" panose="020B0606020202030204" pitchFamily="34" charset="0"/>
              </a:rPr>
              <a:t>Zabıta memuru ve itfaiye eri alımı sınavına kabul için aranan genel şartlar </a:t>
            </a:r>
            <a:r>
              <a:rPr lang="tr-TR" sz="2000" b="1" dirty="0" smtClean="0">
                <a:latin typeface="Arial Narrow" panose="020B0606020202030204" pitchFamily="34" charset="0"/>
              </a:rPr>
              <a:t>	Belediye </a:t>
            </a:r>
            <a:r>
              <a:rPr lang="tr-TR" sz="2000" b="1" dirty="0">
                <a:latin typeface="Arial Narrow" panose="020B0606020202030204" pitchFamily="34" charset="0"/>
              </a:rPr>
              <a:t>Zabıta Yönetmeliği madde 13/A, </a:t>
            </a:r>
            <a:endParaRPr lang="tr-TR" sz="2000" b="1" dirty="0" smtClean="0">
              <a:latin typeface="Arial Narrow" panose="020B0606020202030204" pitchFamily="34" charset="0"/>
            </a:endParaRPr>
          </a:p>
          <a:p>
            <a:pPr indent="539750" algn="ctr"/>
            <a:r>
              <a:rPr lang="tr-TR" sz="2000" b="1" dirty="0" smtClean="0">
                <a:latin typeface="Arial Narrow" panose="020B0606020202030204" pitchFamily="34" charset="0"/>
              </a:rPr>
              <a:t>	Belediye </a:t>
            </a:r>
            <a:r>
              <a:rPr lang="tr-TR" sz="2000" b="1" dirty="0">
                <a:latin typeface="Arial Narrow" panose="020B0606020202030204" pitchFamily="34" charset="0"/>
              </a:rPr>
              <a:t>İtfaiye Yönetmeliği madde </a:t>
            </a:r>
            <a:r>
              <a:rPr lang="tr-TR" sz="2000" b="1" dirty="0" smtClean="0">
                <a:latin typeface="Arial Narrow" panose="020B0606020202030204" pitchFamily="34" charset="0"/>
              </a:rPr>
              <a:t>15/A</a:t>
            </a:r>
            <a:endParaRPr lang="tr-TR" sz="2000" b="1" dirty="0">
              <a:latin typeface="Arial Narrow" panose="020B0606020202030204" pitchFamily="34" charset="0"/>
            </a:endParaRPr>
          </a:p>
          <a:p>
            <a:pPr indent="539750"/>
            <a:r>
              <a:rPr lang="tr-TR" sz="2000" dirty="0">
                <a:latin typeface="Arial Narrow" panose="020B0606020202030204" pitchFamily="34" charset="0"/>
              </a:rPr>
              <a:t>Sınava katılmak isteyenlerin, sınava son başvuru tarihi itibariyle; </a:t>
            </a:r>
          </a:p>
          <a:p>
            <a:pPr indent="539750"/>
            <a:r>
              <a:rPr lang="tr-TR" sz="2000" dirty="0">
                <a:latin typeface="Arial Narrow" panose="020B0606020202030204" pitchFamily="34" charset="0"/>
              </a:rPr>
              <a:t>-657 sayılı Devlet Memurları Kanununun 48 inci maddesinde belirtilen genel şartları taşımaları, </a:t>
            </a:r>
          </a:p>
          <a:p>
            <a:pPr indent="539750"/>
            <a:r>
              <a:rPr lang="tr-TR" sz="2000" dirty="0">
                <a:latin typeface="Arial Narrow" panose="020B0606020202030204" pitchFamily="34" charset="0"/>
              </a:rPr>
              <a:t>-En az lise veya dengi okul mezunu olmaları, </a:t>
            </a:r>
          </a:p>
          <a:p>
            <a:pPr indent="539750"/>
            <a:r>
              <a:rPr lang="tr-TR" sz="2000" dirty="0">
                <a:latin typeface="Arial Narrow" panose="020B0606020202030204" pitchFamily="34" charset="0"/>
              </a:rPr>
              <a:t>-Tartılma ve ölçülme aç karnına, soyunuk ve çıplak ayakla olmak kaydıyla erkeklerde en az 1.67 metre, kadınlarda en az 1.60 metre boyunda olmak ve boyun 1 metreden fazla olan kısmı ile kilosu arasında (+,-) 10 kilogramdan fazla fark olmaması, </a:t>
            </a:r>
          </a:p>
          <a:p>
            <a:pPr indent="539750"/>
            <a:r>
              <a:rPr lang="tr-TR" sz="2000" dirty="0">
                <a:latin typeface="Arial Narrow" panose="020B0606020202030204" pitchFamily="34" charset="0"/>
              </a:rPr>
              <a:t>-Sınavın yapıldığı tarihte 30 yaşını doldurmamış olmaları, </a:t>
            </a:r>
          </a:p>
          <a:p>
            <a:pPr indent="539750"/>
            <a:r>
              <a:rPr lang="tr-TR" sz="2000" dirty="0">
                <a:latin typeface="Arial Narrow" panose="020B0606020202030204" pitchFamily="34" charset="0"/>
              </a:rPr>
              <a:t>-Geçerlilik süresi dolmamış KPSS puan türünden, sınav duyurusunda belirtilmiş olan asgari puanı almış olmaları, </a:t>
            </a:r>
          </a:p>
          <a:p>
            <a:pPr indent="539750"/>
            <a:r>
              <a:rPr lang="tr-TR" sz="2000" dirty="0">
                <a:latin typeface="Arial Narrow" panose="020B0606020202030204" pitchFamily="34" charset="0"/>
              </a:rPr>
              <a:t>-İtfaiye eri için, Sağlık açısından kapalı mekan, dar alan ve yükseklik gibi fobisi olmamak kaydıyla itfaiye teşkilatının çalışma şartlarına uygun olmaları, </a:t>
            </a:r>
          </a:p>
          <a:p>
            <a:pPr indent="539750"/>
            <a:r>
              <a:rPr lang="tr-TR" sz="2000" dirty="0">
                <a:latin typeface="Arial Narrow" panose="020B0606020202030204" pitchFamily="34" charset="0"/>
              </a:rPr>
              <a:t>-İtfaiye teşkilatının ihtiyacına göre belirlenen, 13/10/1983 tarihli ve 2918 sayılı Karayolları Trafik Kanunu hükümlerince verilen sürücü belgesine sahip olmaları, </a:t>
            </a:r>
          </a:p>
          <a:p>
            <a:pPr indent="539750"/>
            <a:r>
              <a:rPr lang="tr-TR" sz="2000" dirty="0">
                <a:latin typeface="Arial Narrow" panose="020B0606020202030204" pitchFamily="34" charset="0"/>
              </a:rPr>
              <a:t>gerekir. </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179512" y="188640"/>
            <a:ext cx="8784976" cy="5016758"/>
          </a:xfrm>
          <a:prstGeom prst="rect">
            <a:avLst/>
          </a:prstGeom>
        </p:spPr>
        <p:txBody>
          <a:bodyPr wrap="square">
            <a:spAutoFit/>
          </a:bodyPr>
          <a:lstStyle/>
          <a:p>
            <a:pPr indent="539750"/>
            <a:endParaRPr lang="tr-TR" sz="2000" b="1" dirty="0" smtClean="0">
              <a:latin typeface="Arial Narrow" panose="020B0606020202030204" pitchFamily="34" charset="0"/>
            </a:endParaRPr>
          </a:p>
          <a:p>
            <a:pPr indent="539750" algn="just"/>
            <a:r>
              <a:rPr lang="tr-TR" sz="2000" b="1" dirty="0" smtClean="0">
                <a:latin typeface="Arial Narrow" panose="020B0606020202030204" pitchFamily="34" charset="0"/>
              </a:rPr>
              <a:t>Sınava </a:t>
            </a:r>
            <a:r>
              <a:rPr lang="tr-TR" sz="2000" b="1" dirty="0">
                <a:latin typeface="Arial Narrow" panose="020B0606020202030204" pitchFamily="34" charset="0"/>
              </a:rPr>
              <a:t>kabul için özel şartlar </a:t>
            </a:r>
            <a:endParaRPr lang="tr-TR" sz="2000" b="1" dirty="0" smtClean="0">
              <a:latin typeface="Arial Narrow" panose="020B0606020202030204" pitchFamily="34" charset="0"/>
            </a:endParaRPr>
          </a:p>
          <a:p>
            <a:pPr indent="539750" algn="just"/>
            <a:endParaRPr lang="tr-TR" sz="2000" b="1" dirty="0">
              <a:latin typeface="Arial Narrow" panose="020B0606020202030204" pitchFamily="34" charset="0"/>
            </a:endParaRPr>
          </a:p>
          <a:p>
            <a:pPr indent="539750" algn="just"/>
            <a:r>
              <a:rPr lang="tr-TR" sz="2000" dirty="0">
                <a:latin typeface="Arial Narrow" panose="020B0606020202030204" pitchFamily="34" charset="0"/>
              </a:rPr>
              <a:t>-İlan edilen unvanlar için geçerlilik süresi dolmamış Kamu Personeli Seçme Sınavından (KPSS) alım yapılacak unvanların karşısında belirtilen puan türlerinden, sınav duyurusunda belirtilen asgari KPSS puanını almış olmak</a:t>
            </a:r>
            <a:r>
              <a:rPr lang="tr-TR" sz="2000" dirty="0" smtClean="0">
                <a:latin typeface="Arial Narrow" panose="020B0606020202030204" pitchFamily="34" charset="0"/>
              </a:rPr>
              <a:t>.</a:t>
            </a:r>
          </a:p>
          <a:p>
            <a:pPr indent="539750" algn="just"/>
            <a:r>
              <a:rPr lang="tr-TR" sz="2000" dirty="0" smtClean="0">
                <a:latin typeface="Arial Narrow" panose="020B0606020202030204" pitchFamily="34" charset="0"/>
              </a:rPr>
              <a:t> </a:t>
            </a:r>
            <a:endParaRPr lang="tr-TR" sz="2000" dirty="0">
              <a:latin typeface="Arial Narrow" panose="020B0606020202030204" pitchFamily="34" charset="0"/>
            </a:endParaRPr>
          </a:p>
          <a:p>
            <a:pPr indent="539750" algn="just"/>
            <a:r>
              <a:rPr lang="tr-TR" sz="2000" dirty="0">
                <a:latin typeface="Arial Narrow" panose="020B0606020202030204" pitchFamily="34" charset="0"/>
              </a:rPr>
              <a:t>-Daha önce çalıştığı kamu kurum ve kuruluşlarından disiplinsizlik veya ahlaki nedenlerle çıkarılmış olmamak. </a:t>
            </a:r>
            <a:endParaRPr lang="tr-TR" sz="2000" dirty="0" smtClean="0">
              <a:latin typeface="Arial Narrow" panose="020B0606020202030204" pitchFamily="34" charset="0"/>
            </a:endParaRPr>
          </a:p>
          <a:p>
            <a:pPr indent="539750" algn="just"/>
            <a:endParaRPr lang="tr-TR" sz="2000" dirty="0">
              <a:latin typeface="Arial Narrow" panose="020B0606020202030204" pitchFamily="34" charset="0"/>
            </a:endParaRPr>
          </a:p>
          <a:p>
            <a:pPr indent="539750" algn="just"/>
            <a:r>
              <a:rPr lang="tr-TR" sz="2000" dirty="0">
                <a:latin typeface="Arial Narrow" panose="020B0606020202030204" pitchFamily="34" charset="0"/>
              </a:rPr>
              <a:t>-Belediyelerin bu kadrolar için belirleyecekleri diğer nitelikleri taşımak; (Öğrenim şartları, sertifika, sürücü belgesi vb.) </a:t>
            </a:r>
            <a:endParaRPr lang="tr-TR" sz="2000" dirty="0" smtClean="0">
              <a:latin typeface="Arial Narrow" panose="020B0606020202030204" pitchFamily="34" charset="0"/>
            </a:endParaRPr>
          </a:p>
          <a:p>
            <a:pPr indent="539750" algn="just"/>
            <a:endParaRPr lang="tr-TR" sz="2000" dirty="0">
              <a:latin typeface="Arial Narrow" panose="020B0606020202030204" pitchFamily="34" charset="0"/>
            </a:endParaRPr>
          </a:p>
          <a:p>
            <a:pPr indent="539750" algn="just"/>
            <a:r>
              <a:rPr lang="tr-TR" sz="2000" b="1" dirty="0">
                <a:latin typeface="Arial Narrow" panose="020B0606020202030204" pitchFamily="34" charset="0"/>
              </a:rPr>
              <a:t>Sınava başvuru </a:t>
            </a:r>
            <a:endParaRPr lang="tr-TR" sz="2000" b="1" dirty="0" smtClean="0">
              <a:latin typeface="Arial Narrow" panose="020B0606020202030204" pitchFamily="34" charset="0"/>
            </a:endParaRPr>
          </a:p>
          <a:p>
            <a:pPr indent="539750" algn="just"/>
            <a:endParaRPr lang="tr-TR" sz="2000" b="1" dirty="0">
              <a:latin typeface="Arial Narrow" panose="020B0606020202030204" pitchFamily="34" charset="0"/>
            </a:endParaRPr>
          </a:p>
          <a:p>
            <a:pPr indent="539750" algn="just"/>
            <a:r>
              <a:rPr lang="tr-TR" sz="2000" dirty="0">
                <a:latin typeface="Arial Narrow" panose="020B0606020202030204" pitchFamily="34" charset="0"/>
              </a:rPr>
              <a:t>Zabıta memuru ve itfaiye eri alım sınavı için başvuruları şahsen yapılır. </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179512" y="188640"/>
            <a:ext cx="8784976" cy="6017032"/>
          </a:xfrm>
          <a:prstGeom prst="rect">
            <a:avLst/>
          </a:prstGeom>
        </p:spPr>
        <p:txBody>
          <a:bodyPr wrap="square">
            <a:spAutoFit/>
          </a:bodyPr>
          <a:lstStyle/>
          <a:p>
            <a:pPr indent="712788" algn="ctr"/>
            <a:r>
              <a:rPr lang="tr-TR" sz="2000" b="1" dirty="0">
                <a:latin typeface="Arial Narrow" panose="020B0606020202030204" pitchFamily="34" charset="0"/>
              </a:rPr>
              <a:t>Zabıta memuru </a:t>
            </a:r>
            <a:endParaRPr lang="tr-TR" sz="2000" b="1" dirty="0" smtClean="0">
              <a:latin typeface="Arial Narrow" panose="020B0606020202030204" pitchFamily="34" charset="0"/>
            </a:endParaRPr>
          </a:p>
          <a:p>
            <a:pPr indent="712788" algn="ctr"/>
            <a:r>
              <a:rPr lang="tr-TR" sz="2000" b="1" dirty="0" smtClean="0">
                <a:latin typeface="Arial Narrow" panose="020B0606020202030204" pitchFamily="34" charset="0"/>
              </a:rPr>
              <a:t>ve </a:t>
            </a:r>
          </a:p>
          <a:p>
            <a:pPr indent="712788" algn="ctr"/>
            <a:r>
              <a:rPr lang="tr-TR" sz="2000" b="1" dirty="0" smtClean="0">
                <a:latin typeface="Arial Narrow" panose="020B0606020202030204" pitchFamily="34" charset="0"/>
              </a:rPr>
              <a:t>itfaiye </a:t>
            </a:r>
            <a:r>
              <a:rPr lang="tr-TR" sz="2000" b="1" dirty="0">
                <a:latin typeface="Arial Narrow" panose="020B0606020202030204" pitchFamily="34" charset="0"/>
              </a:rPr>
              <a:t>eri </a:t>
            </a:r>
            <a:endParaRPr lang="tr-TR" sz="2000" b="1" dirty="0" smtClean="0">
              <a:latin typeface="Arial Narrow" panose="020B0606020202030204" pitchFamily="34" charset="0"/>
            </a:endParaRPr>
          </a:p>
          <a:p>
            <a:pPr indent="712788" algn="ctr"/>
            <a:r>
              <a:rPr lang="tr-TR" sz="2000" b="1" dirty="0" smtClean="0">
                <a:latin typeface="Arial Narrow" panose="020B0606020202030204" pitchFamily="34" charset="0"/>
              </a:rPr>
              <a:t>alım </a:t>
            </a:r>
            <a:r>
              <a:rPr lang="tr-TR" sz="2000" b="1" dirty="0">
                <a:latin typeface="Arial Narrow" panose="020B0606020202030204" pitchFamily="34" charset="0"/>
              </a:rPr>
              <a:t>sınavına başvurular </a:t>
            </a:r>
            <a:endParaRPr lang="tr-TR" sz="2000" b="1" dirty="0" smtClean="0">
              <a:latin typeface="Arial Narrow" panose="020B0606020202030204" pitchFamily="34" charset="0"/>
            </a:endParaRPr>
          </a:p>
          <a:p>
            <a:pPr indent="712788" algn="ctr"/>
            <a:r>
              <a:rPr lang="tr-TR" sz="2000" b="1" dirty="0" smtClean="0">
                <a:latin typeface="Arial Narrow" panose="020B0606020202030204" pitchFamily="34" charset="0"/>
              </a:rPr>
              <a:t>için </a:t>
            </a:r>
            <a:r>
              <a:rPr lang="tr-TR" sz="2000" b="1" dirty="0">
                <a:latin typeface="Arial Narrow" panose="020B0606020202030204" pitchFamily="34" charset="0"/>
              </a:rPr>
              <a:t>gerekli belgeler </a:t>
            </a:r>
          </a:p>
          <a:p>
            <a:pPr indent="712788"/>
            <a:r>
              <a:rPr lang="tr-TR" sz="1900" dirty="0">
                <a:latin typeface="Arial Narrow" panose="020B0606020202030204" pitchFamily="34" charset="0"/>
              </a:rPr>
              <a:t>-Sınava girmek isteyen adaylar, Belediyenin internet adresi üzerinden temin edecekleri başvuru formuna aşağıdaki belgeleri ekleyecektir: </a:t>
            </a:r>
          </a:p>
          <a:p>
            <a:pPr indent="712788"/>
            <a:r>
              <a:rPr lang="tr-TR" sz="1900" dirty="0">
                <a:latin typeface="Arial Narrow" panose="020B0606020202030204" pitchFamily="34" charset="0"/>
              </a:rPr>
              <a:t>-Nüfus cüzdanı veya kimlik kartının fotokopisi (Aslı ibraz edilmek kaydıyla suretleri ilgili belediye tarafından tasdik edilebilir), </a:t>
            </a:r>
          </a:p>
          <a:p>
            <a:pPr indent="712788"/>
            <a:r>
              <a:rPr lang="tr-TR" sz="1900" dirty="0">
                <a:latin typeface="Arial Narrow" panose="020B0606020202030204" pitchFamily="34" charset="0"/>
              </a:rPr>
              <a:t>-Diploma veya mezuniyet belgesinin aslı veya noter onaylı örneği veya e-devlet üzerinden alınacak </a:t>
            </a:r>
            <a:r>
              <a:rPr lang="tr-TR" sz="1900" dirty="0" err="1">
                <a:latin typeface="Arial Narrow" panose="020B0606020202030204" pitchFamily="34" charset="0"/>
              </a:rPr>
              <a:t>barkodlu</a:t>
            </a:r>
            <a:r>
              <a:rPr lang="tr-TR" sz="1900" dirty="0">
                <a:latin typeface="Arial Narrow" panose="020B0606020202030204" pitchFamily="34" charset="0"/>
              </a:rPr>
              <a:t> mezuniyet belgesi (Aslı ibraz edilmek kaydıyla suretleri ilgili belediyece tasdik edilebilir), </a:t>
            </a:r>
          </a:p>
          <a:p>
            <a:pPr indent="712788"/>
            <a:r>
              <a:rPr lang="tr-TR" sz="1900" dirty="0">
                <a:latin typeface="Arial Narrow" panose="020B0606020202030204" pitchFamily="34" charset="0"/>
              </a:rPr>
              <a:t>-Yabancı okul mezunları için denklik belgesinin aslı veya noter onaylı örneği (Aslı ibraz edilmek kaydıyla suretleri belediyece tasdik edilebilir), </a:t>
            </a:r>
          </a:p>
          <a:p>
            <a:pPr indent="712788"/>
            <a:r>
              <a:rPr lang="tr-TR" sz="1900" dirty="0">
                <a:latin typeface="Arial Narrow" panose="020B0606020202030204" pitchFamily="34" charset="0"/>
              </a:rPr>
              <a:t>-KPSS sonuç belgesinin ÖSYM web sitesinden alınan doğrulama kodlu bilgisayar çıktısı, </a:t>
            </a:r>
          </a:p>
          <a:p>
            <a:pPr indent="712788"/>
            <a:r>
              <a:rPr lang="tr-TR" sz="1900" dirty="0">
                <a:latin typeface="Arial Narrow" panose="020B0606020202030204" pitchFamily="34" charset="0"/>
              </a:rPr>
              <a:t>-Erkek adayların askerlikle ilişiği olmadığına dair beyanı, </a:t>
            </a:r>
          </a:p>
          <a:p>
            <a:pPr indent="712788"/>
            <a:r>
              <a:rPr lang="tr-TR" sz="1900" dirty="0">
                <a:latin typeface="Arial Narrow" panose="020B0606020202030204" pitchFamily="34" charset="0"/>
              </a:rPr>
              <a:t>-Görevini devamlı olarak yapmaya engel bir durumu olmadığına dair beyanı, </a:t>
            </a:r>
          </a:p>
          <a:p>
            <a:pPr indent="712788"/>
            <a:r>
              <a:rPr lang="tr-TR" sz="1900" dirty="0">
                <a:latin typeface="Arial Narrow" panose="020B0606020202030204" pitchFamily="34" charset="0"/>
              </a:rPr>
              <a:t>-2 adet </a:t>
            </a:r>
            <a:r>
              <a:rPr lang="tr-TR" sz="1900" dirty="0" err="1">
                <a:latin typeface="Arial Narrow" panose="020B0606020202030204" pitchFamily="34" charset="0"/>
              </a:rPr>
              <a:t>biyometrik</a:t>
            </a:r>
            <a:r>
              <a:rPr lang="tr-TR" sz="1900" dirty="0">
                <a:latin typeface="Arial Narrow" panose="020B0606020202030204" pitchFamily="34" charset="0"/>
              </a:rPr>
              <a:t> fotoğraf (1adedi forma yapıştırılacak), </a:t>
            </a:r>
          </a:p>
          <a:p>
            <a:pPr indent="712788"/>
            <a:r>
              <a:rPr lang="tr-TR" sz="1900" dirty="0">
                <a:latin typeface="Arial Narrow" panose="020B0606020202030204" pitchFamily="34" charset="0"/>
              </a:rPr>
              <a:t>-Sürücü belgesinin aslı veya noter onaylı örneği (Aslı ibraz edilmek kaydıyla suretleri ilgili belediyece tasdik edilebilir) </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179512" y="188640"/>
            <a:ext cx="8784976" cy="5324535"/>
          </a:xfrm>
          <a:prstGeom prst="rect">
            <a:avLst/>
          </a:prstGeom>
        </p:spPr>
        <p:txBody>
          <a:bodyPr wrap="square">
            <a:spAutoFit/>
          </a:bodyPr>
          <a:lstStyle/>
          <a:p>
            <a:pPr indent="357188" algn="just"/>
            <a:endParaRPr lang="tr-TR" sz="2000" b="1" dirty="0" smtClean="0"/>
          </a:p>
          <a:p>
            <a:pPr indent="357188" algn="just"/>
            <a:r>
              <a:rPr lang="tr-TR" sz="2000" b="1" dirty="0" smtClean="0">
                <a:latin typeface="Arial Narrow" panose="020B0606020202030204" pitchFamily="34" charset="0"/>
              </a:rPr>
              <a:t>Sınavın </a:t>
            </a:r>
            <a:r>
              <a:rPr lang="tr-TR" sz="2000" b="1" dirty="0">
                <a:latin typeface="Arial Narrow" panose="020B0606020202030204" pitchFamily="34" charset="0"/>
              </a:rPr>
              <a:t>yapılması </a:t>
            </a:r>
          </a:p>
          <a:p>
            <a:pPr indent="357188" algn="just"/>
            <a:r>
              <a:rPr lang="tr-TR" sz="2000" dirty="0">
                <a:latin typeface="Arial Narrow" panose="020B0606020202030204" pitchFamily="34" charset="0"/>
              </a:rPr>
              <a:t>Sınav, adayların bilgi ve yeteneklerini ölçecek şekilde yazılı veya sözlü ile uygulamalı olmak üzere iki bölüm halinde yapılır. </a:t>
            </a:r>
          </a:p>
          <a:p>
            <a:pPr indent="357188" algn="just"/>
            <a:r>
              <a:rPr lang="tr-TR" sz="2000" dirty="0">
                <a:solidFill>
                  <a:srgbClr val="C00000"/>
                </a:solidFill>
                <a:latin typeface="Arial Narrow" panose="020B0606020202030204" pitchFamily="34" charset="0"/>
              </a:rPr>
              <a:t>Yazılı veya Sözlü sınav; </a:t>
            </a:r>
            <a:endParaRPr lang="tr-TR" sz="2000" dirty="0" smtClean="0">
              <a:solidFill>
                <a:srgbClr val="C00000"/>
              </a:solidFill>
              <a:latin typeface="Arial Narrow" panose="020B0606020202030204" pitchFamily="34" charset="0"/>
            </a:endParaRPr>
          </a:p>
          <a:p>
            <a:pPr indent="357188" algn="just"/>
            <a:r>
              <a:rPr lang="tr-TR" sz="2000" dirty="0" smtClean="0">
                <a:latin typeface="Arial Narrow" panose="020B0606020202030204" pitchFamily="34" charset="0"/>
              </a:rPr>
              <a:t>Türkiye </a:t>
            </a:r>
            <a:r>
              <a:rPr lang="tr-TR" sz="2000" dirty="0">
                <a:latin typeface="Arial Narrow" panose="020B0606020202030204" pitchFamily="34" charset="0"/>
              </a:rPr>
              <a:t>Cumhuriyeti Anayasası, </a:t>
            </a:r>
            <a:endParaRPr lang="tr-TR" sz="2000" dirty="0" smtClean="0">
              <a:latin typeface="Arial Narrow" panose="020B0606020202030204" pitchFamily="34" charset="0"/>
            </a:endParaRPr>
          </a:p>
          <a:p>
            <a:pPr indent="357188" algn="just"/>
            <a:r>
              <a:rPr lang="tr-TR" sz="2000" dirty="0" smtClean="0">
                <a:latin typeface="Arial Narrow" panose="020B0606020202030204" pitchFamily="34" charset="0"/>
              </a:rPr>
              <a:t>Atatürk </a:t>
            </a:r>
            <a:r>
              <a:rPr lang="tr-TR" sz="2000" dirty="0">
                <a:latin typeface="Arial Narrow" panose="020B0606020202030204" pitchFamily="34" charset="0"/>
              </a:rPr>
              <a:t>İlkeleri ve İnkılap Tarihi, </a:t>
            </a:r>
            <a:endParaRPr lang="tr-TR" sz="2000" dirty="0" smtClean="0">
              <a:latin typeface="Arial Narrow" panose="020B0606020202030204" pitchFamily="34" charset="0"/>
            </a:endParaRPr>
          </a:p>
          <a:p>
            <a:pPr indent="357188" algn="just"/>
            <a:r>
              <a:rPr lang="tr-TR" sz="2000" dirty="0" smtClean="0">
                <a:latin typeface="Arial Narrow" panose="020B0606020202030204" pitchFamily="34" charset="0"/>
              </a:rPr>
              <a:t>657 </a:t>
            </a:r>
            <a:r>
              <a:rPr lang="tr-TR" sz="2000" dirty="0">
                <a:latin typeface="Arial Narrow" panose="020B0606020202030204" pitchFamily="34" charset="0"/>
              </a:rPr>
              <a:t>Sayılı Devlet Memurları Kanunu, </a:t>
            </a:r>
            <a:endParaRPr lang="tr-TR" sz="2000" dirty="0" smtClean="0">
              <a:latin typeface="Arial Narrow" panose="020B0606020202030204" pitchFamily="34" charset="0"/>
            </a:endParaRPr>
          </a:p>
          <a:p>
            <a:pPr indent="357188" algn="just"/>
            <a:r>
              <a:rPr lang="tr-TR" sz="2000" dirty="0" smtClean="0">
                <a:latin typeface="Arial Narrow" panose="020B0606020202030204" pitchFamily="34" charset="0"/>
              </a:rPr>
              <a:t>Mahalli </a:t>
            </a:r>
            <a:r>
              <a:rPr lang="tr-TR" sz="2000" dirty="0">
                <a:latin typeface="Arial Narrow" panose="020B0606020202030204" pitchFamily="34" charset="0"/>
              </a:rPr>
              <a:t>İdareler İle İlgili Temel Mevzuat </a:t>
            </a:r>
            <a:endParaRPr lang="tr-TR" sz="2000" dirty="0" smtClean="0">
              <a:latin typeface="Arial Narrow" panose="020B0606020202030204" pitchFamily="34" charset="0"/>
            </a:endParaRPr>
          </a:p>
          <a:p>
            <a:pPr indent="357188" algn="just"/>
            <a:r>
              <a:rPr lang="tr-TR" sz="2000" dirty="0" smtClean="0">
                <a:latin typeface="Arial Narrow" panose="020B0606020202030204" pitchFamily="34" charset="0"/>
              </a:rPr>
              <a:t>konularından </a:t>
            </a:r>
            <a:r>
              <a:rPr lang="tr-TR" sz="2000" dirty="0">
                <a:latin typeface="Arial Narrow" panose="020B0606020202030204" pitchFamily="34" charset="0"/>
              </a:rPr>
              <a:t>oluşur. </a:t>
            </a:r>
          </a:p>
          <a:p>
            <a:pPr indent="357188" algn="just"/>
            <a:endParaRPr lang="tr-TR" sz="2000" dirty="0">
              <a:latin typeface="Arial Narrow" panose="020B0606020202030204" pitchFamily="34" charset="0"/>
            </a:endParaRPr>
          </a:p>
          <a:p>
            <a:pPr indent="357188" algn="just"/>
            <a:r>
              <a:rPr lang="tr-TR" sz="2000" b="1" dirty="0">
                <a:latin typeface="Arial Narrow" panose="020B0606020202030204" pitchFamily="34" charset="0"/>
              </a:rPr>
              <a:t>Uygulamalı sınav </a:t>
            </a:r>
          </a:p>
          <a:p>
            <a:pPr indent="357188" algn="just"/>
            <a:r>
              <a:rPr lang="tr-TR" sz="2000" dirty="0">
                <a:latin typeface="Arial Narrow" panose="020B0606020202030204" pitchFamily="34" charset="0"/>
              </a:rPr>
              <a:t>Zabıta memuru için uygulamalı sınav; </a:t>
            </a:r>
            <a:endParaRPr lang="tr-TR" sz="2000" dirty="0" smtClean="0">
              <a:latin typeface="Arial Narrow" panose="020B0606020202030204" pitchFamily="34" charset="0"/>
            </a:endParaRPr>
          </a:p>
          <a:p>
            <a:pPr indent="357188" algn="just"/>
            <a:r>
              <a:rPr lang="tr-TR" sz="2000" dirty="0" smtClean="0">
                <a:latin typeface="Arial Narrow" panose="020B0606020202030204" pitchFamily="34" charset="0"/>
              </a:rPr>
              <a:t>kadro </a:t>
            </a:r>
            <a:r>
              <a:rPr lang="tr-TR" sz="2000" dirty="0">
                <a:latin typeface="Arial Narrow" panose="020B0606020202030204" pitchFamily="34" charset="0"/>
              </a:rPr>
              <a:t>unvanına ilişkin mesleki bilgi ve yeteneğin ölçülmesi ile sportif dayanıklılık gibi özelliklerin ölçülmesini kapsar. </a:t>
            </a:r>
            <a:endParaRPr lang="tr-TR" sz="2000" dirty="0" smtClean="0">
              <a:latin typeface="Arial Narrow" panose="020B0606020202030204" pitchFamily="34" charset="0"/>
            </a:endParaRPr>
          </a:p>
          <a:p>
            <a:pPr indent="357188" algn="just"/>
            <a:r>
              <a:rPr lang="tr-TR" sz="2000" dirty="0" smtClean="0">
                <a:latin typeface="Arial Narrow" panose="020B0606020202030204" pitchFamily="34" charset="0"/>
              </a:rPr>
              <a:t>İtfaiye </a:t>
            </a:r>
            <a:r>
              <a:rPr lang="tr-TR" sz="2000" dirty="0">
                <a:latin typeface="Arial Narrow" panose="020B0606020202030204" pitchFamily="34" charset="0"/>
              </a:rPr>
              <a:t>eri için uygulamalı sınav; kadro unvanına ilişkin mesleki bilgi ve yeteneğin ölçülmesi ile araç kullanımı ve sportif dayanıklılık gibi özelliklerin ölçülmesini kapsar.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179512" y="188640"/>
            <a:ext cx="8784976" cy="6001643"/>
          </a:xfrm>
          <a:prstGeom prst="rect">
            <a:avLst/>
          </a:prstGeom>
        </p:spPr>
        <p:txBody>
          <a:bodyPr wrap="square">
            <a:spAutoFit/>
          </a:bodyPr>
          <a:lstStyle/>
          <a:p>
            <a:pPr indent="360363" algn="just"/>
            <a:r>
              <a:rPr lang="tr-TR" sz="2400" b="1" dirty="0">
                <a:solidFill>
                  <a:srgbClr val="C00000"/>
                </a:solidFill>
                <a:latin typeface="Arial Narrow" pitchFamily="34" charset="0"/>
              </a:rPr>
              <a:t>Yerel Yönetimlere Memur, Sözleşmeli Personel ve İşçi Alımı: </a:t>
            </a:r>
          </a:p>
          <a:p>
            <a:pPr indent="360363" algn="just"/>
            <a:r>
              <a:rPr lang="tr-TR" sz="2000" b="1" dirty="0">
                <a:latin typeface="Arial Narrow" pitchFamily="34" charset="0"/>
              </a:rPr>
              <a:t>Yerel yönetimlerde </a:t>
            </a:r>
            <a:endParaRPr lang="tr-TR" sz="2000" b="1" dirty="0" smtClean="0">
              <a:latin typeface="Arial Narrow" pitchFamily="34" charset="0"/>
            </a:endParaRPr>
          </a:p>
          <a:p>
            <a:pPr indent="360363" algn="just"/>
            <a:r>
              <a:rPr lang="tr-TR" sz="2000" b="1" dirty="0" smtClean="0">
                <a:latin typeface="Arial Narrow" pitchFamily="34" charset="0"/>
              </a:rPr>
              <a:t>memur</a:t>
            </a:r>
            <a:r>
              <a:rPr lang="tr-TR" sz="2000" b="1" dirty="0">
                <a:latin typeface="Arial Narrow" pitchFamily="34" charset="0"/>
              </a:rPr>
              <a:t>, </a:t>
            </a:r>
            <a:endParaRPr lang="tr-TR" sz="2000" b="1" dirty="0" smtClean="0">
              <a:latin typeface="Arial Narrow" pitchFamily="34" charset="0"/>
            </a:endParaRPr>
          </a:p>
          <a:p>
            <a:pPr indent="360363" algn="just"/>
            <a:r>
              <a:rPr lang="tr-TR" sz="2000" b="1" dirty="0" smtClean="0">
                <a:latin typeface="Arial Narrow" pitchFamily="34" charset="0"/>
              </a:rPr>
              <a:t>sözleşmeli </a:t>
            </a:r>
            <a:r>
              <a:rPr lang="tr-TR" sz="2000" b="1" dirty="0">
                <a:latin typeface="Arial Narrow" pitchFamily="34" charset="0"/>
              </a:rPr>
              <a:t>personel, </a:t>
            </a:r>
            <a:endParaRPr lang="tr-TR" sz="2000" b="1" dirty="0" smtClean="0">
              <a:latin typeface="Arial Narrow" pitchFamily="34" charset="0"/>
            </a:endParaRPr>
          </a:p>
          <a:p>
            <a:pPr indent="360363" algn="just"/>
            <a:r>
              <a:rPr lang="tr-TR" sz="2000" b="1" dirty="0" smtClean="0">
                <a:latin typeface="Arial Narrow" pitchFamily="34" charset="0"/>
              </a:rPr>
              <a:t>sürekli </a:t>
            </a:r>
            <a:r>
              <a:rPr lang="tr-TR" sz="2000" b="1" dirty="0">
                <a:latin typeface="Arial Narrow" pitchFamily="34" charset="0"/>
              </a:rPr>
              <a:t>işçi (belediye şirketleri de dahil) ve geçici işçi olmak üzere 3 statüde personel istihdam edilmektedir. </a:t>
            </a:r>
          </a:p>
          <a:p>
            <a:pPr indent="360363" algn="just"/>
            <a:r>
              <a:rPr lang="tr-TR" sz="2000" b="1" dirty="0">
                <a:latin typeface="Arial Narrow" pitchFamily="34" charset="0"/>
              </a:rPr>
              <a:t>Yerel yönetimlerde 657 sayılı Devlet Memurları Kanununun 4/A maddesine göre memur statüsünde muhtelif unvanlarda memur, bilgisayar işletmeni, mühendis, tekniker, teknisyen, zabıta memuru, itfaiye eri vb.; </a:t>
            </a:r>
            <a:endParaRPr lang="tr-TR" sz="2000" b="1" dirty="0" smtClean="0">
              <a:latin typeface="Arial Narrow" pitchFamily="34" charset="0"/>
            </a:endParaRPr>
          </a:p>
          <a:p>
            <a:pPr indent="360363" algn="just"/>
            <a:r>
              <a:rPr lang="tr-TR" sz="2000" b="1" dirty="0" smtClean="0">
                <a:latin typeface="Arial Narrow" pitchFamily="34" charset="0"/>
              </a:rPr>
              <a:t>5393 </a:t>
            </a:r>
            <a:r>
              <a:rPr lang="tr-TR" sz="2000" b="1" dirty="0">
                <a:latin typeface="Arial Narrow" pitchFamily="34" charset="0"/>
              </a:rPr>
              <a:t>sayılı Belediye Kanununun 49 uncu maddesine göre sözleşmeli personel pozisyonunda mühendis, avukat, programcı vb.; </a:t>
            </a:r>
            <a:endParaRPr lang="tr-TR" sz="2000" b="1" dirty="0" smtClean="0">
              <a:latin typeface="Arial Narrow" pitchFamily="34" charset="0"/>
            </a:endParaRPr>
          </a:p>
          <a:p>
            <a:pPr indent="360363" algn="just"/>
            <a:r>
              <a:rPr lang="tr-TR" sz="2000" b="1" dirty="0" smtClean="0">
                <a:latin typeface="Arial Narrow" pitchFamily="34" charset="0"/>
              </a:rPr>
              <a:t>657 </a:t>
            </a:r>
            <a:r>
              <a:rPr lang="tr-TR" sz="2000" b="1" dirty="0">
                <a:latin typeface="Arial Narrow" pitchFamily="34" charset="0"/>
              </a:rPr>
              <a:t>sayılı Kanunun 4/D maddesine göre ise işçi (belediye bünyesinde sürekli işçi ve geçici işçi, </a:t>
            </a:r>
            <a:endParaRPr lang="tr-TR" sz="2000" b="1" dirty="0" smtClean="0">
              <a:latin typeface="Arial Narrow" pitchFamily="34" charset="0"/>
            </a:endParaRPr>
          </a:p>
          <a:p>
            <a:pPr indent="360363" algn="just"/>
            <a:r>
              <a:rPr lang="tr-TR" sz="2000" b="1" dirty="0" smtClean="0">
                <a:latin typeface="Arial Narrow" pitchFamily="34" charset="0"/>
              </a:rPr>
              <a:t>ayrıca </a:t>
            </a:r>
            <a:r>
              <a:rPr lang="tr-TR" sz="2000" b="1" dirty="0">
                <a:latin typeface="Arial Narrow" pitchFamily="34" charset="0"/>
              </a:rPr>
              <a:t>375 KHK. kapsamında belediye şirketlerinde de işçi statüsünde) istihdam edilmektedir. </a:t>
            </a:r>
          </a:p>
          <a:p>
            <a:pPr indent="360363" algn="just"/>
            <a:r>
              <a:rPr lang="tr-TR" sz="2000" b="1" dirty="0">
                <a:latin typeface="Arial Narrow" pitchFamily="34" charset="0"/>
              </a:rPr>
              <a:t>“Belediye ve Bağlı Kuruluşları ile Mahalli İdare Birlikleri Norm Kadro İlke ve Standartlarına Dair Yönetmelik” eki cetvellerde unvan ve sayı itibarıyla tespit edilenler dışında kadro kullanılamamakta ve belirlenen memur ve sürekli işçi kadro toplamı aşılamamaktadır. </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179512" y="188639"/>
            <a:ext cx="8784976" cy="6247864"/>
          </a:xfrm>
          <a:prstGeom prst="rect">
            <a:avLst/>
          </a:prstGeom>
        </p:spPr>
        <p:txBody>
          <a:bodyPr wrap="square">
            <a:spAutoFit/>
          </a:bodyPr>
          <a:lstStyle/>
          <a:p>
            <a:pPr indent="630238" algn="just"/>
            <a:r>
              <a:rPr lang="tr-TR" sz="2000" b="1" dirty="0">
                <a:latin typeface="Arial Narrow" panose="020B0606020202030204" pitchFamily="34" charset="0"/>
              </a:rPr>
              <a:t>Sınav sonuçları </a:t>
            </a:r>
          </a:p>
          <a:p>
            <a:pPr indent="630238" algn="just"/>
            <a:r>
              <a:rPr lang="tr-TR" sz="2000" dirty="0">
                <a:latin typeface="Arial Narrow" panose="020B0606020202030204" pitchFamily="34" charset="0"/>
              </a:rPr>
              <a:t>Zabıta memuru sınav sonuçları; Türkiye Cumhuriyeti Anayasası, Atatürk İlkeleri ve İnkılap Tarihi, 657 sayılı Devlet Memurları Kanunu, Mahalli İdareler ile ilgili Temel Mevzuat konularında 25'er puan olmak üzere toplamda 100 puan ve uygulamalı sınav ise 100 tam puan üzerinden yapılır. Yazılı ya da sözlü sınavın %50 si ile uygulamalı sınavın %50 si alınarak sınav puanı hesaplanır. Sınavda başarılı sayılmak için en az 60 puan alınması şarttır. </a:t>
            </a:r>
          </a:p>
          <a:p>
            <a:pPr indent="630238" algn="just"/>
            <a:r>
              <a:rPr lang="tr-TR" sz="2000" dirty="0">
                <a:latin typeface="Arial Narrow" panose="020B0606020202030204" pitchFamily="34" charset="0"/>
              </a:rPr>
              <a:t>İtfaiye eri sınav sonuçları; Türkiye Cumhuriyeti Anayasası, Atatürk İlkeleri ve İnkılap Tarihi, 657 sayılı Devlet Memurları Kanunu, Mahalli İdareler ile ilgili Temel Mevzuat konularında 25'er puan olmak üzere toplamda 100 puan ve uygulamalı sınav ise 100 tam puan üzerinden yapılır. Yazılı ya da sözlü sınavın %40 ı uygulamalı sınavın ise %60 ı alınarak sınav puanı hesaplanır. Sınavda başarılı sayılmak için en az 60 puan alınması şarttır. </a:t>
            </a:r>
          </a:p>
          <a:p>
            <a:pPr indent="630238" algn="just"/>
            <a:r>
              <a:rPr lang="tr-TR" sz="2000" dirty="0">
                <a:latin typeface="Arial Narrow" panose="020B0606020202030204" pitchFamily="34" charset="0"/>
              </a:rPr>
              <a:t>Adayların atamaya esas başarı puanı; Belediye tarafından yapılan sınav puanı ile KPSS puanının aritmetik ortalaması alınmak suretiyle belirlenir ve idarenin internet adresinde ilan edilir. </a:t>
            </a:r>
          </a:p>
          <a:p>
            <a:pPr indent="630238" algn="just"/>
            <a:r>
              <a:rPr lang="tr-TR" sz="2000" dirty="0">
                <a:latin typeface="Arial Narrow" panose="020B0606020202030204" pitchFamily="34" charset="0"/>
              </a:rPr>
              <a:t>Adayların atanmaya esas başarı puanlarının aynı olması halinde KPSS puanı yüksek olana öncelik tanınır. En yüksek başarı puanından başlamak üzere atama yapılacak kadro sayısı kadar asıl aday ve asıl aday sayısı kadar da yedek aday belirlenebilir. Asıl ve yedek aday listeleri belediyenin internet adresinde ilan edilir ve listede yer alanlara ayrıca yazılı tebligat yapılır. </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179512" y="188640"/>
            <a:ext cx="8784976" cy="4401205"/>
          </a:xfrm>
          <a:prstGeom prst="rect">
            <a:avLst/>
          </a:prstGeom>
        </p:spPr>
        <p:txBody>
          <a:bodyPr wrap="square">
            <a:spAutoFit/>
          </a:bodyPr>
          <a:lstStyle/>
          <a:p>
            <a:pPr algn="just"/>
            <a:endParaRPr lang="tr-TR" sz="2000" b="1" dirty="0" smtClean="0">
              <a:latin typeface="Arial Narrow" panose="020B0606020202030204" pitchFamily="34" charset="0"/>
            </a:endParaRPr>
          </a:p>
          <a:p>
            <a:pPr algn="just"/>
            <a:endParaRPr lang="tr-TR" sz="2000" b="1" dirty="0">
              <a:latin typeface="Arial Narrow" panose="020B0606020202030204" pitchFamily="34" charset="0"/>
            </a:endParaRPr>
          </a:p>
          <a:p>
            <a:pPr algn="just"/>
            <a:endParaRPr lang="tr-TR" sz="2000" b="1" dirty="0" smtClean="0">
              <a:latin typeface="Arial Narrow" panose="020B0606020202030204" pitchFamily="34" charset="0"/>
            </a:endParaRPr>
          </a:p>
          <a:p>
            <a:pPr indent="265113" algn="just"/>
            <a:r>
              <a:rPr lang="tr-TR" sz="2000" b="1" dirty="0" smtClean="0">
                <a:latin typeface="Arial Narrow" panose="020B0606020202030204" pitchFamily="34" charset="0"/>
              </a:rPr>
              <a:t>Atama </a:t>
            </a:r>
            <a:r>
              <a:rPr lang="tr-TR" sz="2000" b="1" dirty="0">
                <a:latin typeface="Arial Narrow" panose="020B0606020202030204" pitchFamily="34" charset="0"/>
              </a:rPr>
              <a:t>işlemleri </a:t>
            </a:r>
            <a:endParaRPr lang="tr-TR" sz="2000" b="1" dirty="0" smtClean="0">
              <a:latin typeface="Arial Narrow" panose="020B0606020202030204" pitchFamily="34" charset="0"/>
            </a:endParaRPr>
          </a:p>
          <a:p>
            <a:pPr indent="265113" algn="just"/>
            <a:endParaRPr lang="tr-TR" sz="2000" b="1" dirty="0">
              <a:latin typeface="Arial Narrow" panose="020B0606020202030204" pitchFamily="34" charset="0"/>
            </a:endParaRPr>
          </a:p>
          <a:p>
            <a:pPr indent="265113" algn="just"/>
            <a:r>
              <a:rPr lang="tr-TR" sz="2000" dirty="0">
                <a:latin typeface="Arial Narrow" panose="020B0606020202030204" pitchFamily="34" charset="0"/>
              </a:rPr>
              <a:t>Yerel idarenin internet sitesinde başarı listesine göre sınavı asıl olarak kazandığı belirlenenlerden atamaya hak kazananlar, yapılan duyuruda belirtilen süre içerisinde istenilen belgeler ile birlikte atanmak üzere yazılı başvuruda bulunur. </a:t>
            </a:r>
            <a:endParaRPr lang="tr-TR" sz="2000" dirty="0" smtClean="0">
              <a:latin typeface="Arial Narrow" panose="020B0606020202030204" pitchFamily="34" charset="0"/>
            </a:endParaRPr>
          </a:p>
          <a:p>
            <a:pPr indent="265113" algn="just"/>
            <a:endParaRPr lang="tr-TR" sz="2000" dirty="0" smtClean="0">
              <a:latin typeface="Arial Narrow" panose="020B0606020202030204" pitchFamily="34" charset="0"/>
            </a:endParaRPr>
          </a:p>
          <a:p>
            <a:pPr indent="265113" algn="just"/>
            <a:r>
              <a:rPr lang="tr-TR" sz="2000" dirty="0" smtClean="0">
                <a:latin typeface="Arial Narrow" panose="020B0606020202030204" pitchFamily="34" charset="0"/>
              </a:rPr>
              <a:t>İdarece </a:t>
            </a:r>
            <a:r>
              <a:rPr lang="tr-TR" sz="2000" dirty="0">
                <a:latin typeface="Arial Narrow" panose="020B0606020202030204" pitchFamily="34" charset="0"/>
              </a:rPr>
              <a:t>yapılan belge incelemesinden sonra atanmaya haiz olduğu tespit edilenlerin atamaları yapılır. </a:t>
            </a:r>
            <a:endParaRPr lang="tr-TR" sz="2000" dirty="0" smtClean="0">
              <a:latin typeface="Arial Narrow" panose="020B0606020202030204" pitchFamily="34" charset="0"/>
            </a:endParaRPr>
          </a:p>
          <a:p>
            <a:pPr indent="265113" algn="just"/>
            <a:endParaRPr lang="tr-TR" sz="2000" dirty="0" smtClean="0">
              <a:latin typeface="Arial Narrow" panose="020B0606020202030204" pitchFamily="34" charset="0"/>
            </a:endParaRPr>
          </a:p>
          <a:p>
            <a:pPr indent="265113" algn="just"/>
            <a:r>
              <a:rPr lang="tr-TR" sz="2000" dirty="0" smtClean="0">
                <a:latin typeface="Arial Narrow" panose="020B0606020202030204" pitchFamily="34" charset="0"/>
              </a:rPr>
              <a:t>Ancak </a:t>
            </a:r>
            <a:r>
              <a:rPr lang="tr-TR" sz="2000" dirty="0">
                <a:latin typeface="Arial Narrow" panose="020B0606020202030204" pitchFamily="34" charset="0"/>
              </a:rPr>
              <a:t>atama için öngörülen koşullara uymayan ve gerekli belgeleri süresi içinde getirmeyen adayların atamaları yapılmaz. </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179512" y="188639"/>
            <a:ext cx="8784976" cy="6063198"/>
          </a:xfrm>
          <a:prstGeom prst="rect">
            <a:avLst/>
          </a:prstGeom>
        </p:spPr>
        <p:txBody>
          <a:bodyPr wrap="square">
            <a:spAutoFit/>
          </a:bodyPr>
          <a:lstStyle/>
          <a:p>
            <a:pPr indent="630238" algn="ctr"/>
            <a:r>
              <a:rPr lang="tr-TR" b="1" dirty="0">
                <a:latin typeface="Arial Narrow" panose="020B0606020202030204" pitchFamily="34" charset="0"/>
              </a:rPr>
              <a:t>YEREL YÖNETİMLERDE </a:t>
            </a:r>
            <a:endParaRPr lang="tr-TR" b="1" dirty="0" smtClean="0">
              <a:latin typeface="Arial Narrow" panose="020B0606020202030204" pitchFamily="34" charset="0"/>
            </a:endParaRPr>
          </a:p>
          <a:p>
            <a:pPr indent="630238" algn="ctr"/>
            <a:r>
              <a:rPr lang="tr-TR" b="1" dirty="0" smtClean="0">
                <a:latin typeface="Arial Narrow" panose="020B0606020202030204" pitchFamily="34" charset="0"/>
              </a:rPr>
              <a:t>MÜFETTİŞ </a:t>
            </a:r>
          </a:p>
          <a:p>
            <a:pPr indent="630238" algn="ctr"/>
            <a:r>
              <a:rPr lang="tr-TR" b="1" dirty="0" smtClean="0">
                <a:latin typeface="Arial Narrow" panose="020B0606020202030204" pitchFamily="34" charset="0"/>
              </a:rPr>
              <a:t>VE </a:t>
            </a:r>
          </a:p>
          <a:p>
            <a:pPr indent="630238" algn="ctr"/>
            <a:r>
              <a:rPr lang="tr-TR" b="1" dirty="0" smtClean="0">
                <a:latin typeface="Arial Narrow" panose="020B0606020202030204" pitchFamily="34" charset="0"/>
              </a:rPr>
              <a:t>MALİ </a:t>
            </a:r>
            <a:r>
              <a:rPr lang="tr-TR" b="1" dirty="0">
                <a:latin typeface="Arial Narrow" panose="020B0606020202030204" pitchFamily="34" charset="0"/>
              </a:rPr>
              <a:t>HİZMET UZMANI </a:t>
            </a:r>
            <a:endParaRPr lang="tr-TR" b="1" dirty="0" smtClean="0">
              <a:latin typeface="Arial Narrow" panose="020B0606020202030204" pitchFamily="34" charset="0"/>
            </a:endParaRPr>
          </a:p>
          <a:p>
            <a:pPr indent="630238" algn="ctr"/>
            <a:r>
              <a:rPr lang="tr-TR" b="1" dirty="0" smtClean="0">
                <a:latin typeface="Arial Narrow" panose="020B0606020202030204" pitchFamily="34" charset="0"/>
              </a:rPr>
              <a:t>ALIMI </a:t>
            </a:r>
            <a:r>
              <a:rPr lang="tr-TR" b="1" dirty="0">
                <a:latin typeface="Arial Narrow" panose="020B0606020202030204" pitchFamily="34" charset="0"/>
              </a:rPr>
              <a:t>İŞLEMLERİ </a:t>
            </a:r>
          </a:p>
          <a:p>
            <a:pPr indent="630238" algn="just"/>
            <a:r>
              <a:rPr lang="tr-TR" dirty="0">
                <a:latin typeface="Arial Narrow" panose="020B0606020202030204" pitchFamily="34" charset="0"/>
              </a:rPr>
              <a:t>Norm kadro standartları cetvellerinde kendi alt gruplarında müfettiş ve mali hizmet uzmanı öngörülen kapsama dahil yerel yönetimler bu unvanlarda personel istihdam edebilirler. </a:t>
            </a:r>
          </a:p>
          <a:p>
            <a:pPr indent="630238" algn="just"/>
            <a:r>
              <a:rPr lang="tr-TR" dirty="0">
                <a:latin typeface="Arial Narrow" panose="020B0606020202030204" pitchFamily="34" charset="0"/>
              </a:rPr>
              <a:t>*Müfettiş veya müfettiş yardımcısı istihdamı için teftiş kurulu başkanlığı ve/veya müdürlüğü bulunan yerel yönetimler mevzuata uygun olarak hazırladıkları teftiş kurulu yönetmeliklerini </a:t>
            </a:r>
            <a:r>
              <a:rPr lang="tr-TR" dirty="0" smtClean="0">
                <a:latin typeface="Arial Narrow" panose="020B0606020202030204" pitchFamily="34" charset="0"/>
              </a:rPr>
              <a:t>Çevre, Şehircilik ve İklim Değişikliği Bakanlığından </a:t>
            </a:r>
            <a:r>
              <a:rPr lang="tr-TR" dirty="0">
                <a:latin typeface="Arial Narrow" panose="020B0606020202030204" pitchFamily="34" charset="0"/>
              </a:rPr>
              <a:t>alınacak uygun görüşten sonra yürürlüğe koyarlar. </a:t>
            </a:r>
            <a:endParaRPr lang="tr-TR" dirty="0" smtClean="0">
              <a:latin typeface="Arial Narrow" panose="020B0606020202030204" pitchFamily="34" charset="0"/>
            </a:endParaRPr>
          </a:p>
          <a:p>
            <a:pPr indent="630238" algn="just"/>
            <a:r>
              <a:rPr lang="tr-TR" dirty="0" smtClean="0">
                <a:latin typeface="Arial Narrow" panose="020B0606020202030204" pitchFamily="34" charset="0"/>
              </a:rPr>
              <a:t>Söz </a:t>
            </a:r>
            <a:r>
              <a:rPr lang="tr-TR" dirty="0">
                <a:latin typeface="Arial Narrow" panose="020B0606020202030204" pitchFamily="34" charset="0"/>
              </a:rPr>
              <a:t>konusu yönetmelik için uygun görüş alınmadan müfettiş ve müfettiş yardımcılığı kadrolarına atama yapılamaz. </a:t>
            </a:r>
            <a:endParaRPr lang="tr-TR" dirty="0" smtClean="0">
              <a:latin typeface="Arial Narrow" panose="020B0606020202030204" pitchFamily="34" charset="0"/>
            </a:endParaRPr>
          </a:p>
          <a:p>
            <a:pPr indent="630238" algn="just"/>
            <a:r>
              <a:rPr lang="tr-TR" dirty="0" smtClean="0">
                <a:latin typeface="Arial Narrow" panose="020B0606020202030204" pitchFamily="34" charset="0"/>
              </a:rPr>
              <a:t>Teftiş </a:t>
            </a:r>
            <a:r>
              <a:rPr lang="tr-TR" dirty="0">
                <a:latin typeface="Arial Narrow" panose="020B0606020202030204" pitchFamily="34" charset="0"/>
              </a:rPr>
              <a:t>kurulu yönetmelikleri uygun görülen yerel yönetimler bu kadrolara atama yapmak için 2018/7 Cumhurbaşkanlığı Genelgesine istinaden Cumhurbaşkanlığından izin alınmaktadır. </a:t>
            </a:r>
            <a:endParaRPr lang="tr-TR" dirty="0" smtClean="0">
              <a:latin typeface="Arial Narrow" panose="020B0606020202030204" pitchFamily="34" charset="0"/>
            </a:endParaRPr>
          </a:p>
          <a:p>
            <a:pPr indent="630238" algn="just"/>
            <a:r>
              <a:rPr lang="tr-TR" dirty="0" smtClean="0">
                <a:latin typeface="Arial Narrow" panose="020B0606020202030204" pitchFamily="34" charset="0"/>
              </a:rPr>
              <a:t>Yerel </a:t>
            </a:r>
            <a:r>
              <a:rPr lang="tr-TR" dirty="0">
                <a:latin typeface="Arial Narrow" panose="020B0606020202030204" pitchFamily="34" charset="0"/>
              </a:rPr>
              <a:t>yönetimler sınav iznine müteakip alımları kendi teftiş kurulu yönetmelikleri uyarınca gerçekleştirmektedirler. </a:t>
            </a:r>
          </a:p>
          <a:p>
            <a:pPr indent="630238" algn="just"/>
            <a:r>
              <a:rPr lang="tr-TR" dirty="0">
                <a:latin typeface="Arial Narrow" panose="020B0606020202030204" pitchFamily="34" charset="0"/>
              </a:rPr>
              <a:t>Müfettiş yardımcısı olarak istihdam edileceklerin; </a:t>
            </a:r>
            <a:endParaRPr lang="tr-TR" dirty="0" smtClean="0">
              <a:latin typeface="Arial Narrow" panose="020B0606020202030204" pitchFamily="34" charset="0"/>
            </a:endParaRPr>
          </a:p>
          <a:p>
            <a:pPr indent="630238" algn="just"/>
            <a:r>
              <a:rPr lang="tr-TR" dirty="0" smtClean="0">
                <a:latin typeface="Arial Narrow" panose="020B0606020202030204" pitchFamily="34" charset="0"/>
              </a:rPr>
              <a:t>yerel </a:t>
            </a:r>
            <a:r>
              <a:rPr lang="tr-TR" dirty="0">
                <a:latin typeface="Arial Narrow" panose="020B0606020202030204" pitchFamily="34" charset="0"/>
              </a:rPr>
              <a:t>yönetimlerin teftiş kurulu yönetmeliklerinde belirttikleri şartlar ile birlikte en az dört yıllık lisans eğitimi veren hukuk, siyasal bilgiler, iktisat, işletme, iktisadi ve idari bilimler fakültelerinden veya bunlara denkliği yetkili makamlarca kabul edilen yurt içi ve yurt dışındaki öğretim kurumlarından mezun olmaları gerekmektedir. </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179512" y="188640"/>
            <a:ext cx="8784976" cy="6524863"/>
          </a:xfrm>
          <a:prstGeom prst="rect">
            <a:avLst/>
          </a:prstGeom>
        </p:spPr>
        <p:txBody>
          <a:bodyPr wrap="square">
            <a:spAutoFit/>
          </a:bodyPr>
          <a:lstStyle/>
          <a:p>
            <a:pPr algn="just"/>
            <a:endParaRPr lang="tr-TR" sz="2000" dirty="0">
              <a:latin typeface="Arial Narrow" panose="020B0606020202030204" pitchFamily="34" charset="0"/>
            </a:endParaRPr>
          </a:p>
          <a:p>
            <a:pPr indent="265113" algn="just"/>
            <a:r>
              <a:rPr lang="tr-TR" sz="2000" dirty="0" smtClean="0">
                <a:latin typeface="Arial Narrow" panose="020B0606020202030204" pitchFamily="34" charset="0"/>
              </a:rPr>
              <a:t>Mali </a:t>
            </a:r>
            <a:r>
              <a:rPr lang="tr-TR" sz="2000" dirty="0">
                <a:latin typeface="Arial Narrow" panose="020B0606020202030204" pitchFamily="34" charset="0"/>
              </a:rPr>
              <a:t>hizmetler uzmanı ve mali hizmetler uzman yardımcılığı kadrolarında istihdam; </a:t>
            </a:r>
            <a:endParaRPr lang="tr-TR" sz="2000" dirty="0" smtClean="0">
              <a:latin typeface="Arial Narrow" panose="020B0606020202030204" pitchFamily="34" charset="0"/>
            </a:endParaRPr>
          </a:p>
          <a:p>
            <a:pPr indent="265113" algn="just"/>
            <a:endParaRPr lang="tr-TR" sz="2000" dirty="0" smtClean="0">
              <a:latin typeface="Arial Narrow" panose="020B0606020202030204" pitchFamily="34" charset="0"/>
            </a:endParaRPr>
          </a:p>
          <a:p>
            <a:pPr indent="265113" algn="just"/>
            <a:r>
              <a:rPr lang="tr-TR" sz="2000" dirty="0" smtClean="0">
                <a:latin typeface="Arial Narrow" panose="020B0606020202030204" pitchFamily="34" charset="0"/>
              </a:rPr>
              <a:t>Malî </a:t>
            </a:r>
            <a:r>
              <a:rPr lang="tr-TR" sz="2000" dirty="0">
                <a:latin typeface="Arial Narrow" panose="020B0606020202030204" pitchFamily="34" charset="0"/>
              </a:rPr>
              <a:t>Hizmetler Uzmanlığı Yönetmeliğindeki hükümler uyarınca yerel yönetimlerin Hazine ve Maliye Bakanlığına yapmış olduğu talepler üzerine gerçekleştirilir. </a:t>
            </a:r>
            <a:endParaRPr lang="tr-TR" sz="2000" dirty="0" smtClean="0">
              <a:latin typeface="Arial Narrow" panose="020B0606020202030204" pitchFamily="34" charset="0"/>
            </a:endParaRPr>
          </a:p>
          <a:p>
            <a:pPr indent="265113" algn="just"/>
            <a:endParaRPr lang="tr-TR" sz="2000" dirty="0" smtClean="0">
              <a:latin typeface="Arial Narrow" panose="020B0606020202030204" pitchFamily="34" charset="0"/>
            </a:endParaRPr>
          </a:p>
          <a:p>
            <a:pPr indent="265113" algn="just"/>
            <a:r>
              <a:rPr lang="tr-TR" sz="2000" dirty="0" smtClean="0">
                <a:latin typeface="Arial Narrow" panose="020B0606020202030204" pitchFamily="34" charset="0"/>
              </a:rPr>
              <a:t>Bu </a:t>
            </a:r>
            <a:r>
              <a:rPr lang="tr-TR" sz="2000" dirty="0">
                <a:latin typeface="Arial Narrow" panose="020B0606020202030204" pitchFamily="34" charset="0"/>
              </a:rPr>
              <a:t>istihdama ilişkin iş ve işlemler Hazine ve Maliye Bakanlığınca gerçekleştirilmektedir. </a:t>
            </a:r>
          </a:p>
          <a:p>
            <a:pPr indent="265113" algn="just"/>
            <a:endParaRPr lang="tr-TR" sz="2000" dirty="0">
              <a:latin typeface="Arial Narrow" panose="020B0606020202030204" pitchFamily="34" charset="0"/>
            </a:endParaRPr>
          </a:p>
          <a:p>
            <a:pPr indent="265113" algn="just"/>
            <a:r>
              <a:rPr lang="tr-TR" sz="2000" dirty="0">
                <a:latin typeface="Arial Narrow" panose="020B0606020202030204" pitchFamily="34" charset="0"/>
              </a:rPr>
              <a:t>Mali hizmetler uzman yardımcısı olarak istihdam edileceklerin; </a:t>
            </a:r>
            <a:endParaRPr lang="tr-TR" sz="2000" dirty="0" smtClean="0">
              <a:latin typeface="Arial Narrow" panose="020B0606020202030204" pitchFamily="34" charset="0"/>
            </a:endParaRPr>
          </a:p>
          <a:p>
            <a:pPr indent="265113" algn="just"/>
            <a:endParaRPr lang="tr-TR" sz="2000" dirty="0">
              <a:latin typeface="Arial Narrow" panose="020B0606020202030204" pitchFamily="34" charset="0"/>
            </a:endParaRPr>
          </a:p>
          <a:p>
            <a:pPr indent="265113" algn="just"/>
            <a:r>
              <a:rPr lang="tr-TR" sz="2000" dirty="0" smtClean="0">
                <a:latin typeface="Arial Narrow" panose="020B0606020202030204" pitchFamily="34" charset="0"/>
              </a:rPr>
              <a:t>657 </a:t>
            </a:r>
            <a:r>
              <a:rPr lang="tr-TR" sz="2000" dirty="0">
                <a:latin typeface="Arial Narrow" panose="020B0606020202030204" pitchFamily="34" charset="0"/>
              </a:rPr>
              <a:t>sayılı Devlet Memurları Kanununun 48 inci maddesinin birinci fıkrasının (A) bendinde belirtilen genel şartları taşımak, </a:t>
            </a:r>
            <a:endParaRPr lang="tr-TR" sz="2000" dirty="0" smtClean="0">
              <a:latin typeface="Arial Narrow" panose="020B0606020202030204" pitchFamily="34" charset="0"/>
            </a:endParaRPr>
          </a:p>
          <a:p>
            <a:pPr marL="342900" indent="-342900" algn="just">
              <a:buFontTx/>
              <a:buChar char="-"/>
            </a:pPr>
            <a:endParaRPr lang="tr-TR" sz="2000" dirty="0">
              <a:latin typeface="Arial Narrow" panose="020B0606020202030204" pitchFamily="34" charset="0"/>
            </a:endParaRPr>
          </a:p>
          <a:p>
            <a:pPr indent="265113" algn="just"/>
            <a:r>
              <a:rPr lang="tr-TR" sz="2000" dirty="0" smtClean="0">
                <a:latin typeface="Arial Narrow" panose="020B0606020202030204" pitchFamily="34" charset="0"/>
              </a:rPr>
              <a:t>En </a:t>
            </a:r>
            <a:r>
              <a:rPr lang="tr-TR" sz="2000" dirty="0">
                <a:latin typeface="Arial Narrow" panose="020B0606020202030204" pitchFamily="34" charset="0"/>
              </a:rPr>
              <a:t>az dört yıllık lisans eğitimi veren hukuk, siyasal bilgiler, iktisat, işletme, iktisadi ve idari bilimler fakültelerinden veya bunlara denkliği Yükseköğretim Kurulu tarafından kabul edilen yurt içi veya yurt dışındaki öğretim kurumlarından mezun olmak</a:t>
            </a:r>
            <a:r>
              <a:rPr lang="tr-TR" sz="2000" dirty="0" smtClean="0">
                <a:latin typeface="Arial Narrow" panose="020B0606020202030204" pitchFamily="34" charset="0"/>
              </a:rPr>
              <a:t>,</a:t>
            </a:r>
          </a:p>
          <a:p>
            <a:pPr indent="265113" algn="just"/>
            <a:r>
              <a:rPr lang="tr-TR" sz="2000" dirty="0" smtClean="0">
                <a:latin typeface="Arial Narrow" panose="020B0606020202030204" pitchFamily="34" charset="0"/>
              </a:rPr>
              <a:t> </a:t>
            </a:r>
            <a:endParaRPr lang="tr-TR" sz="2000" dirty="0">
              <a:latin typeface="Arial Narrow" panose="020B0606020202030204" pitchFamily="34" charset="0"/>
            </a:endParaRPr>
          </a:p>
          <a:p>
            <a:pPr indent="265113" algn="just"/>
            <a:r>
              <a:rPr lang="tr-TR" sz="2000" dirty="0" smtClean="0">
                <a:latin typeface="Arial Narrow" panose="020B0606020202030204" pitchFamily="34" charset="0"/>
              </a:rPr>
              <a:t>Sınavın </a:t>
            </a:r>
            <a:r>
              <a:rPr lang="tr-TR" sz="2000" dirty="0">
                <a:latin typeface="Arial Narrow" panose="020B0606020202030204" pitchFamily="34" charset="0"/>
              </a:rPr>
              <a:t>yapıldığı tarihte 35 yaşını doldurmamış olmak, </a:t>
            </a:r>
            <a:endParaRPr lang="tr-TR" sz="2000" dirty="0" smtClean="0">
              <a:latin typeface="Arial Narrow" panose="020B0606020202030204" pitchFamily="34" charset="0"/>
            </a:endParaRPr>
          </a:p>
          <a:p>
            <a:pPr indent="265113" algn="just"/>
            <a:endParaRPr lang="tr-TR" sz="2000" dirty="0">
              <a:latin typeface="Arial Narrow" panose="020B0606020202030204" pitchFamily="34" charset="0"/>
            </a:endParaRPr>
          </a:p>
          <a:p>
            <a:pPr indent="265113" algn="just"/>
            <a:r>
              <a:rPr lang="tr-TR" sz="2000" dirty="0">
                <a:latin typeface="Arial Narrow" panose="020B0606020202030204" pitchFamily="34" charset="0"/>
              </a:rPr>
              <a:t>şartlarını sağlamaları gerekmektedir. </a:t>
            </a:r>
            <a:endParaRPr lang="tr-TR" sz="2000" dirty="0" smtClean="0">
              <a:latin typeface="Arial Narrow" panose="020B0606020202030204" pitchFamily="34" charset="0"/>
            </a:endParaRPr>
          </a:p>
          <a:p>
            <a:endParaRPr lang="tr-TR"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179512" y="188640"/>
            <a:ext cx="8784976" cy="5940088"/>
          </a:xfrm>
          <a:prstGeom prst="rect">
            <a:avLst/>
          </a:prstGeom>
        </p:spPr>
        <p:txBody>
          <a:bodyPr wrap="square">
            <a:spAutoFit/>
          </a:bodyPr>
          <a:lstStyle/>
          <a:p>
            <a:pPr algn="ctr"/>
            <a:r>
              <a:rPr lang="tr-TR" sz="2000" b="1" dirty="0">
                <a:latin typeface="Arial Narrow" panose="020B0606020202030204" pitchFamily="34" charset="0"/>
              </a:rPr>
              <a:t>YEREL YÖNETİMLERDE İSTİSNAİ MEMURLUK OLAN </a:t>
            </a:r>
            <a:endParaRPr lang="tr-TR" sz="2000" b="1" dirty="0" smtClean="0">
              <a:latin typeface="Arial Narrow" panose="020B0606020202030204" pitchFamily="34" charset="0"/>
            </a:endParaRPr>
          </a:p>
          <a:p>
            <a:pPr algn="ctr"/>
            <a:r>
              <a:rPr lang="tr-TR" sz="2000" b="1" dirty="0" smtClean="0">
                <a:latin typeface="Arial Narrow" panose="020B0606020202030204" pitchFamily="34" charset="0"/>
              </a:rPr>
              <a:t>“</a:t>
            </a:r>
            <a:r>
              <a:rPr lang="tr-TR" sz="2000" b="1" dirty="0">
                <a:latin typeface="Arial Narrow" panose="020B0606020202030204" pitchFamily="34" charset="0"/>
              </a:rPr>
              <a:t>ÖZEL KALEM MÜDÜRÜ” </a:t>
            </a:r>
            <a:endParaRPr lang="tr-TR" sz="2000" b="1" dirty="0" smtClean="0">
              <a:latin typeface="Arial Narrow" panose="020B0606020202030204" pitchFamily="34" charset="0"/>
            </a:endParaRPr>
          </a:p>
          <a:p>
            <a:pPr algn="ctr"/>
            <a:r>
              <a:rPr lang="tr-TR" sz="2000" b="1" dirty="0" smtClean="0">
                <a:latin typeface="Arial Narrow" panose="020B0606020202030204" pitchFamily="34" charset="0"/>
              </a:rPr>
              <a:t>ATAMA </a:t>
            </a:r>
            <a:r>
              <a:rPr lang="tr-TR" sz="2000" b="1" dirty="0">
                <a:latin typeface="Arial Narrow" panose="020B0606020202030204" pitchFamily="34" charset="0"/>
              </a:rPr>
              <a:t>İŞLEMLERİ: </a:t>
            </a:r>
          </a:p>
          <a:p>
            <a:pPr indent="357188" algn="just"/>
            <a:r>
              <a:rPr lang="tr-TR" sz="2000" dirty="0">
                <a:latin typeface="Arial Narrow" panose="020B0606020202030204" pitchFamily="34" charset="0"/>
              </a:rPr>
              <a:t>İstisnai memurluklar arasında sayılan özel kalem müdürü kadrosu ile ilgili olarak 657 sayılı Kanunun 59’uncu maddesinde; </a:t>
            </a:r>
            <a:r>
              <a:rPr lang="tr-TR" sz="2000" dirty="0" smtClean="0">
                <a:latin typeface="Arial Narrow" panose="020B0606020202030204" pitchFamily="34" charset="0"/>
              </a:rPr>
              <a:t>özel </a:t>
            </a:r>
            <a:r>
              <a:rPr lang="tr-TR" sz="2000" dirty="0">
                <a:latin typeface="Arial Narrow" panose="020B0606020202030204" pitchFamily="34" charset="0"/>
              </a:rPr>
              <a:t>kalem müdürlüklerine </a:t>
            </a:r>
            <a:endParaRPr lang="tr-TR" sz="2000" dirty="0" smtClean="0">
              <a:latin typeface="Arial Narrow" panose="020B0606020202030204" pitchFamily="34" charset="0"/>
            </a:endParaRPr>
          </a:p>
          <a:p>
            <a:pPr indent="357188" algn="just"/>
            <a:r>
              <a:rPr lang="tr-TR" sz="2000" dirty="0" smtClean="0">
                <a:latin typeface="Arial Narrow" panose="020B0606020202030204" pitchFamily="34" charset="0"/>
              </a:rPr>
              <a:t>bu </a:t>
            </a:r>
            <a:r>
              <a:rPr lang="tr-TR" sz="2000" dirty="0">
                <a:latin typeface="Arial Narrow" panose="020B0606020202030204" pitchFamily="34" charset="0"/>
              </a:rPr>
              <a:t>Kanunun </a:t>
            </a:r>
            <a:endParaRPr lang="tr-TR" sz="2000" dirty="0" smtClean="0">
              <a:latin typeface="Arial Narrow" panose="020B0606020202030204" pitchFamily="34" charset="0"/>
            </a:endParaRPr>
          </a:p>
          <a:p>
            <a:pPr indent="357188" algn="just"/>
            <a:r>
              <a:rPr lang="tr-TR" sz="2000" dirty="0" smtClean="0">
                <a:latin typeface="Arial Narrow" panose="020B0606020202030204" pitchFamily="34" charset="0"/>
              </a:rPr>
              <a:t>atanma</a:t>
            </a:r>
            <a:r>
              <a:rPr lang="tr-TR" sz="2000" dirty="0">
                <a:latin typeface="Arial Narrow" panose="020B0606020202030204" pitchFamily="34" charset="0"/>
              </a:rPr>
              <a:t>, </a:t>
            </a:r>
            <a:endParaRPr lang="tr-TR" sz="2000" dirty="0" smtClean="0">
              <a:latin typeface="Arial Narrow" panose="020B0606020202030204" pitchFamily="34" charset="0"/>
            </a:endParaRPr>
          </a:p>
          <a:p>
            <a:pPr indent="357188" algn="just"/>
            <a:r>
              <a:rPr lang="tr-TR" sz="2000" dirty="0" smtClean="0">
                <a:latin typeface="Arial Narrow" panose="020B0606020202030204" pitchFamily="34" charset="0"/>
              </a:rPr>
              <a:t>sınavlar</a:t>
            </a:r>
            <a:r>
              <a:rPr lang="tr-TR" sz="2000" dirty="0">
                <a:latin typeface="Arial Narrow" panose="020B0606020202030204" pitchFamily="34" charset="0"/>
              </a:rPr>
              <a:t>, </a:t>
            </a:r>
            <a:endParaRPr lang="tr-TR" sz="2000" dirty="0" smtClean="0">
              <a:latin typeface="Arial Narrow" panose="020B0606020202030204" pitchFamily="34" charset="0"/>
            </a:endParaRPr>
          </a:p>
          <a:p>
            <a:pPr indent="357188" algn="just"/>
            <a:r>
              <a:rPr lang="tr-TR" sz="2000" dirty="0" smtClean="0">
                <a:latin typeface="Arial Narrow" panose="020B0606020202030204" pitchFamily="34" charset="0"/>
              </a:rPr>
              <a:t>kademe </a:t>
            </a:r>
            <a:r>
              <a:rPr lang="tr-TR" sz="2000" dirty="0">
                <a:latin typeface="Arial Narrow" panose="020B0606020202030204" pitchFamily="34" charset="0"/>
              </a:rPr>
              <a:t>ilerlemesi </a:t>
            </a:r>
            <a:endParaRPr lang="tr-TR" sz="2000" dirty="0" smtClean="0">
              <a:latin typeface="Arial Narrow" panose="020B0606020202030204" pitchFamily="34" charset="0"/>
            </a:endParaRPr>
          </a:p>
          <a:p>
            <a:pPr indent="357188" algn="just"/>
            <a:r>
              <a:rPr lang="tr-TR" sz="2000" dirty="0">
                <a:latin typeface="Arial Narrow" panose="020B0606020202030204" pitchFamily="34" charset="0"/>
              </a:rPr>
              <a:t>v</a:t>
            </a:r>
            <a:r>
              <a:rPr lang="tr-TR" sz="2000" dirty="0" smtClean="0">
                <a:latin typeface="Arial Narrow" panose="020B0606020202030204" pitchFamily="34" charset="0"/>
              </a:rPr>
              <a:t>e</a:t>
            </a:r>
          </a:p>
          <a:p>
            <a:pPr indent="357188" algn="just"/>
            <a:r>
              <a:rPr lang="tr-TR" sz="2000" dirty="0" smtClean="0">
                <a:latin typeface="Arial Narrow" panose="020B0606020202030204" pitchFamily="34" charset="0"/>
              </a:rPr>
              <a:t> derece </a:t>
            </a:r>
            <a:r>
              <a:rPr lang="tr-TR" sz="2000" dirty="0">
                <a:latin typeface="Arial Narrow" panose="020B0606020202030204" pitchFamily="34" charset="0"/>
              </a:rPr>
              <a:t>yükselmesine ilişkin </a:t>
            </a:r>
            <a:r>
              <a:rPr lang="tr-TR" sz="2000" dirty="0" smtClean="0">
                <a:latin typeface="Arial Narrow" panose="020B0606020202030204" pitchFamily="34" charset="0"/>
              </a:rPr>
              <a:t>hükümlerine </a:t>
            </a:r>
            <a:r>
              <a:rPr lang="tr-TR" sz="2000" dirty="0">
                <a:latin typeface="Arial Narrow" panose="020B0606020202030204" pitchFamily="34" charset="0"/>
              </a:rPr>
              <a:t>bağlı olmaksızın </a:t>
            </a:r>
            <a:endParaRPr lang="tr-TR" sz="2000" dirty="0" smtClean="0">
              <a:latin typeface="Arial Narrow" panose="020B0606020202030204" pitchFamily="34" charset="0"/>
            </a:endParaRPr>
          </a:p>
          <a:p>
            <a:pPr indent="357188" algn="just"/>
            <a:r>
              <a:rPr lang="tr-TR" sz="2000" dirty="0" smtClean="0">
                <a:latin typeface="Arial Narrow" panose="020B0606020202030204" pitchFamily="34" charset="0"/>
              </a:rPr>
              <a:t>tahsis </a:t>
            </a:r>
            <a:r>
              <a:rPr lang="tr-TR" sz="2000" dirty="0">
                <a:latin typeface="Arial Narrow" panose="020B0606020202030204" pitchFamily="34" charset="0"/>
              </a:rPr>
              <a:t>edilmiş derece aylığı </a:t>
            </a:r>
            <a:endParaRPr lang="tr-TR" sz="2000" dirty="0" smtClean="0">
              <a:latin typeface="Arial Narrow" panose="020B0606020202030204" pitchFamily="34" charset="0"/>
            </a:endParaRPr>
          </a:p>
          <a:p>
            <a:pPr indent="357188" algn="just"/>
            <a:r>
              <a:rPr lang="tr-TR" sz="2000" dirty="0" smtClean="0">
                <a:latin typeface="Arial Narrow" panose="020B0606020202030204" pitchFamily="34" charset="0"/>
              </a:rPr>
              <a:t>ile </a:t>
            </a:r>
          </a:p>
          <a:p>
            <a:pPr indent="357188" algn="just"/>
            <a:r>
              <a:rPr lang="tr-TR" sz="2000" dirty="0" smtClean="0">
                <a:latin typeface="Arial Narrow" panose="020B0606020202030204" pitchFamily="34" charset="0"/>
              </a:rPr>
              <a:t>memur </a:t>
            </a:r>
            <a:r>
              <a:rPr lang="tr-TR" sz="2000" dirty="0">
                <a:latin typeface="Arial Narrow" panose="020B0606020202030204" pitchFamily="34" charset="0"/>
              </a:rPr>
              <a:t>atanabileceği hükmüne yer verilmiştir. </a:t>
            </a:r>
          </a:p>
          <a:p>
            <a:pPr indent="357188" algn="just"/>
            <a:r>
              <a:rPr lang="tr-TR" sz="2000" dirty="0">
                <a:latin typeface="Arial Narrow" panose="020B0606020202030204" pitchFamily="34" charset="0"/>
              </a:rPr>
              <a:t>Bu kapsamda, </a:t>
            </a:r>
            <a:endParaRPr lang="tr-TR" sz="2000" dirty="0" smtClean="0">
              <a:latin typeface="Arial Narrow" panose="020B0606020202030204" pitchFamily="34" charset="0"/>
            </a:endParaRPr>
          </a:p>
          <a:p>
            <a:pPr indent="357188" algn="just"/>
            <a:r>
              <a:rPr lang="tr-TR" sz="2000" dirty="0" smtClean="0">
                <a:latin typeface="Arial Narrow" panose="020B0606020202030204" pitchFamily="34" charset="0"/>
              </a:rPr>
              <a:t>Belediye </a:t>
            </a:r>
            <a:r>
              <a:rPr lang="tr-TR" sz="2000" dirty="0">
                <a:latin typeface="Arial Narrow" panose="020B0606020202030204" pitchFamily="34" charset="0"/>
              </a:rPr>
              <a:t>ve Bağlı Kuruluşları ile Mahalli İdare Birlikleri Norm Kadro İlke ve Standartlarına Dair Yönetmelik çerçevesinde özel kalem müdürlüğü kadrolarına, </a:t>
            </a:r>
            <a:endParaRPr lang="tr-TR" sz="2000" dirty="0" smtClean="0">
              <a:latin typeface="Arial Narrow" panose="020B0606020202030204" pitchFamily="34" charset="0"/>
            </a:endParaRPr>
          </a:p>
          <a:p>
            <a:pPr indent="357188" algn="just"/>
            <a:r>
              <a:rPr lang="tr-TR" sz="2000" dirty="0" smtClean="0">
                <a:latin typeface="Arial Narrow" panose="020B0606020202030204" pitchFamily="34" charset="0"/>
              </a:rPr>
              <a:t>Çevre, Şehircilik ve İklim Değişikliği Bakanlığından </a:t>
            </a:r>
            <a:r>
              <a:rPr lang="tr-TR" sz="2000" dirty="0">
                <a:latin typeface="Arial Narrow" panose="020B0606020202030204" pitchFamily="34" charset="0"/>
              </a:rPr>
              <a:t>izin alınmak suretiyle atamaya yetkili amir tarafından atama yapılabilmektedir. </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179512" y="188640"/>
            <a:ext cx="8784976" cy="5909310"/>
          </a:xfrm>
          <a:prstGeom prst="rect">
            <a:avLst/>
          </a:prstGeom>
        </p:spPr>
        <p:txBody>
          <a:bodyPr wrap="square">
            <a:spAutoFit/>
          </a:bodyPr>
          <a:lstStyle/>
          <a:p>
            <a:pPr algn="ctr"/>
            <a:r>
              <a:rPr lang="tr-TR" b="1" dirty="0">
                <a:latin typeface="Arial Narrow" panose="020B0606020202030204" pitchFamily="34" charset="0"/>
              </a:rPr>
              <a:t>BÜYÜKŞEHİR BELEDİYELERİNE </a:t>
            </a:r>
            <a:endParaRPr lang="tr-TR" b="1" dirty="0" smtClean="0">
              <a:latin typeface="Arial Narrow" panose="020B0606020202030204" pitchFamily="34" charset="0"/>
            </a:endParaRPr>
          </a:p>
          <a:p>
            <a:pPr algn="ctr"/>
            <a:r>
              <a:rPr lang="tr-TR" b="1" dirty="0" smtClean="0">
                <a:latin typeface="Arial Narrow" panose="020B0606020202030204" pitchFamily="34" charset="0"/>
              </a:rPr>
              <a:t>GENEL </a:t>
            </a:r>
            <a:r>
              <a:rPr lang="tr-TR" b="1" dirty="0">
                <a:latin typeface="Arial Narrow" panose="020B0606020202030204" pitchFamily="34" charset="0"/>
              </a:rPr>
              <a:t>SEKRETER </a:t>
            </a:r>
            <a:endParaRPr lang="tr-TR" b="1" dirty="0" smtClean="0">
              <a:latin typeface="Arial Narrow" panose="020B0606020202030204" pitchFamily="34" charset="0"/>
            </a:endParaRPr>
          </a:p>
          <a:p>
            <a:pPr algn="ctr"/>
            <a:r>
              <a:rPr lang="tr-TR" b="1" dirty="0" smtClean="0">
                <a:latin typeface="Arial Narrow" panose="020B0606020202030204" pitchFamily="34" charset="0"/>
              </a:rPr>
              <a:t>İLE </a:t>
            </a:r>
          </a:p>
          <a:p>
            <a:pPr algn="ctr"/>
            <a:r>
              <a:rPr lang="tr-TR" b="1" dirty="0" smtClean="0">
                <a:latin typeface="Arial Narrow" panose="020B0606020202030204" pitchFamily="34" charset="0"/>
              </a:rPr>
              <a:t>SU </a:t>
            </a:r>
            <a:r>
              <a:rPr lang="tr-TR" b="1" dirty="0">
                <a:latin typeface="Arial Narrow" panose="020B0606020202030204" pitchFamily="34" charset="0"/>
              </a:rPr>
              <a:t>İDARELERİNE </a:t>
            </a:r>
            <a:endParaRPr lang="tr-TR" b="1" dirty="0" smtClean="0">
              <a:latin typeface="Arial Narrow" panose="020B0606020202030204" pitchFamily="34" charset="0"/>
            </a:endParaRPr>
          </a:p>
          <a:p>
            <a:pPr algn="ctr"/>
            <a:r>
              <a:rPr lang="tr-TR" b="1" dirty="0" smtClean="0">
                <a:latin typeface="Arial Narrow" panose="020B0606020202030204" pitchFamily="34" charset="0"/>
              </a:rPr>
              <a:t>GENEL </a:t>
            </a:r>
            <a:r>
              <a:rPr lang="tr-TR" b="1" dirty="0">
                <a:latin typeface="Arial Narrow" panose="020B0606020202030204" pitchFamily="34" charset="0"/>
              </a:rPr>
              <a:t>MÜDÜR </a:t>
            </a:r>
            <a:endParaRPr lang="tr-TR" b="1" dirty="0" smtClean="0">
              <a:latin typeface="Arial Narrow" panose="020B0606020202030204" pitchFamily="34" charset="0"/>
            </a:endParaRPr>
          </a:p>
          <a:p>
            <a:pPr algn="ctr"/>
            <a:r>
              <a:rPr lang="tr-TR" b="1" dirty="0" smtClean="0">
                <a:latin typeface="Arial Narrow" panose="020B0606020202030204" pitchFamily="34" charset="0"/>
              </a:rPr>
              <a:t>VE </a:t>
            </a:r>
          </a:p>
          <a:p>
            <a:pPr algn="ctr"/>
            <a:r>
              <a:rPr lang="tr-TR" b="1" dirty="0" smtClean="0">
                <a:latin typeface="Arial Narrow" panose="020B0606020202030204" pitchFamily="34" charset="0"/>
              </a:rPr>
              <a:t>YÖNETİM </a:t>
            </a:r>
            <a:r>
              <a:rPr lang="tr-TR" b="1" dirty="0">
                <a:latin typeface="Arial Narrow" panose="020B0606020202030204" pitchFamily="34" charset="0"/>
              </a:rPr>
              <a:t>KURULU ÜYESİ </a:t>
            </a:r>
            <a:endParaRPr lang="tr-TR" b="1" dirty="0" smtClean="0">
              <a:latin typeface="Arial Narrow" panose="020B0606020202030204" pitchFamily="34" charset="0"/>
            </a:endParaRPr>
          </a:p>
          <a:p>
            <a:pPr algn="ctr"/>
            <a:r>
              <a:rPr lang="tr-TR" b="1" dirty="0" smtClean="0">
                <a:latin typeface="Arial Narrow" panose="020B0606020202030204" pitchFamily="34" charset="0"/>
              </a:rPr>
              <a:t>ATAMA </a:t>
            </a:r>
            <a:r>
              <a:rPr lang="tr-TR" b="1" dirty="0">
                <a:latin typeface="Arial Narrow" panose="020B0606020202030204" pitchFamily="34" charset="0"/>
              </a:rPr>
              <a:t>İŞLEMLERİ </a:t>
            </a:r>
          </a:p>
          <a:p>
            <a:pPr indent="447675" algn="just"/>
            <a:r>
              <a:rPr lang="tr-TR" dirty="0" smtClean="0">
                <a:latin typeface="Arial Narrow" panose="020B0606020202030204" pitchFamily="34" charset="0"/>
              </a:rPr>
              <a:t>5216 </a:t>
            </a:r>
            <a:r>
              <a:rPr lang="tr-TR" dirty="0">
                <a:latin typeface="Arial Narrow" panose="020B0606020202030204" pitchFamily="34" charset="0"/>
              </a:rPr>
              <a:t>sayılı Büyükşehir Belediyesi Kanununun 22’inci maddesine göre, büyükşehir genel sekreteri, büyükşehir belediye başkanının teklifi üzerine </a:t>
            </a:r>
            <a:r>
              <a:rPr lang="tr-TR" dirty="0" smtClean="0">
                <a:latin typeface="Arial Narrow" panose="020B0606020202030204" pitchFamily="34" charset="0"/>
              </a:rPr>
              <a:t>Çevre, Şehircilik ve İklim Değişikliği Bakanlığı </a:t>
            </a:r>
            <a:r>
              <a:rPr lang="tr-TR" dirty="0">
                <a:latin typeface="Arial Narrow" panose="020B0606020202030204" pitchFamily="34" charset="0"/>
              </a:rPr>
              <a:t>Makamınca atanmaktadır. </a:t>
            </a:r>
            <a:endParaRPr lang="tr-TR" dirty="0" smtClean="0">
              <a:latin typeface="Arial Narrow" panose="020B0606020202030204" pitchFamily="34" charset="0"/>
            </a:endParaRPr>
          </a:p>
          <a:p>
            <a:pPr indent="447675" algn="just"/>
            <a:r>
              <a:rPr lang="tr-TR" dirty="0" smtClean="0">
                <a:latin typeface="Arial Narrow" panose="020B0606020202030204" pitchFamily="34" charset="0"/>
              </a:rPr>
              <a:t>Aynı </a:t>
            </a:r>
            <a:r>
              <a:rPr lang="tr-TR" dirty="0">
                <a:latin typeface="Arial Narrow" panose="020B0606020202030204" pitchFamily="34" charset="0"/>
              </a:rPr>
              <a:t>şekilde, </a:t>
            </a:r>
            <a:endParaRPr lang="tr-TR" dirty="0" smtClean="0">
              <a:latin typeface="Arial Narrow" panose="020B0606020202030204" pitchFamily="34" charset="0"/>
            </a:endParaRPr>
          </a:p>
          <a:p>
            <a:pPr indent="447675" algn="just"/>
            <a:r>
              <a:rPr lang="tr-TR" dirty="0" smtClean="0">
                <a:latin typeface="Arial Narrow" panose="020B0606020202030204" pitchFamily="34" charset="0"/>
              </a:rPr>
              <a:t>2560 </a:t>
            </a:r>
            <a:r>
              <a:rPr lang="tr-TR" dirty="0">
                <a:latin typeface="Arial Narrow" panose="020B0606020202030204" pitchFamily="34" charset="0"/>
              </a:rPr>
              <a:t>sayılı İSKİ Kanunun 11’inci maddesi çerçevesinde, su ve kanalizasyon idarelerinin genel müdürleri ilgili büyükşehir belediye başkanlarının teklifi üzerine </a:t>
            </a:r>
            <a:endParaRPr lang="tr-TR" dirty="0" smtClean="0">
              <a:latin typeface="Arial Narrow" panose="020B0606020202030204" pitchFamily="34" charset="0"/>
            </a:endParaRPr>
          </a:p>
          <a:p>
            <a:pPr indent="447675" algn="just"/>
            <a:r>
              <a:rPr lang="tr-TR" dirty="0" smtClean="0">
                <a:latin typeface="Arial Narrow" panose="020B0606020202030204" pitchFamily="34" charset="0"/>
              </a:rPr>
              <a:t>Çevre, Şehircilik ve İklim Değişikliği Bakanlığı </a:t>
            </a:r>
            <a:r>
              <a:rPr lang="tr-TR" dirty="0">
                <a:latin typeface="Arial Narrow" panose="020B0606020202030204" pitchFamily="34" charset="0"/>
              </a:rPr>
              <a:t>Makamınca atanmaktadır. </a:t>
            </a:r>
          </a:p>
          <a:p>
            <a:pPr indent="447675" algn="just"/>
            <a:r>
              <a:rPr lang="tr-TR" dirty="0">
                <a:latin typeface="Arial Narrow" panose="020B0606020202030204" pitchFamily="34" charset="0"/>
              </a:rPr>
              <a:t>Diğer taraftan, 2560 sayılı Kanununun 7’inci maddesine göre, yönetim kurulunun diğer üç üyesi 3 yıl süreyle büyükşehir belediyesi başkanının teklifi ve </a:t>
            </a:r>
            <a:r>
              <a:rPr lang="tr-TR" dirty="0" smtClean="0">
                <a:latin typeface="Arial Narrow" panose="020B0606020202030204" pitchFamily="34" charset="0"/>
              </a:rPr>
              <a:t>Çevre, Şehircilik ve İklim Değişikliği Bakanlığı </a:t>
            </a:r>
            <a:r>
              <a:rPr lang="tr-TR" dirty="0">
                <a:latin typeface="Arial Narrow" panose="020B0606020202030204" pitchFamily="34" charset="0"/>
              </a:rPr>
              <a:t>Makamının onayı ile atanmaktadır. </a:t>
            </a:r>
          </a:p>
          <a:p>
            <a:pPr indent="447675" algn="just"/>
            <a:r>
              <a:rPr lang="tr-TR" dirty="0">
                <a:latin typeface="Arial Narrow" panose="020B0606020202030204" pitchFamily="34" charset="0"/>
              </a:rPr>
              <a:t>Yönetim Kuruluna atanacak üyelerin, su ve kanalizasyon idarelerinin konusuna giren teknik işlerde, yöneticilikte veya işletmecilikte uzmanlaşmış bulunmaları ve uzmanlıklarına uygun yüksek öğrenim görmüş olmaları şartı aranır. </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179512" y="188640"/>
            <a:ext cx="8784976" cy="5940088"/>
          </a:xfrm>
          <a:prstGeom prst="rect">
            <a:avLst/>
          </a:prstGeom>
        </p:spPr>
        <p:txBody>
          <a:bodyPr wrap="square">
            <a:spAutoFit/>
          </a:bodyPr>
          <a:lstStyle/>
          <a:p>
            <a:pPr indent="447675" algn="ctr"/>
            <a:r>
              <a:rPr lang="tr-TR" sz="2000" b="1" dirty="0">
                <a:latin typeface="Arial Narrow" panose="020B0606020202030204" pitchFamily="34" charset="0"/>
              </a:rPr>
              <a:t>YEREL YÖNETİMLERDE </a:t>
            </a:r>
            <a:endParaRPr lang="tr-TR" sz="2000" b="1" dirty="0" smtClean="0">
              <a:latin typeface="Arial Narrow" panose="020B0606020202030204" pitchFamily="34" charset="0"/>
            </a:endParaRPr>
          </a:p>
          <a:p>
            <a:pPr indent="447675" algn="ctr"/>
            <a:r>
              <a:rPr lang="tr-TR" sz="2000" b="1" dirty="0" smtClean="0">
                <a:latin typeface="Arial Narrow" panose="020B0606020202030204" pitchFamily="34" charset="0"/>
              </a:rPr>
              <a:t>SÖZLEŞMELİ </a:t>
            </a:r>
            <a:r>
              <a:rPr lang="tr-TR" sz="2000" b="1" dirty="0">
                <a:latin typeface="Arial Narrow" panose="020B0606020202030204" pitchFamily="34" charset="0"/>
              </a:rPr>
              <a:t>PERSONEL İSTİHDAMI </a:t>
            </a:r>
          </a:p>
          <a:p>
            <a:pPr indent="447675" algn="just"/>
            <a:r>
              <a:rPr lang="tr-TR" sz="2000" dirty="0">
                <a:latin typeface="Arial Narrow" panose="020B0606020202030204" pitchFamily="34" charset="0"/>
              </a:rPr>
              <a:t>5393 sayılı Belediye Kanununun 49 uncu maddesine göre mühendis, mimar, şehir plancısı, tabip, veteriner, tekniker, teknisyen, avukat, programcı vb. uzman ve teknik personelin yıllık sözleşme imzalamak suretiyle ve sınav şartına bağlı olmaksızın istihdam edilmesi öngörülmüştür. </a:t>
            </a:r>
          </a:p>
          <a:p>
            <a:pPr indent="447675" algn="just"/>
            <a:r>
              <a:rPr lang="tr-TR" sz="2000" dirty="0">
                <a:latin typeface="Arial Narrow" panose="020B0606020202030204" pitchFamily="34" charset="0"/>
              </a:rPr>
              <a:t>Yerel yönetimlerde sözleşmeli personel olarak çalışmak isteyenlerin; Sözleşmeli Personel Çalıştırılmasına İlişkin Esasların 12 </a:t>
            </a:r>
            <a:r>
              <a:rPr lang="tr-TR" sz="2000" dirty="0" err="1">
                <a:latin typeface="Arial Narrow" panose="020B0606020202030204" pitchFamily="34" charset="0"/>
              </a:rPr>
              <a:t>nci</a:t>
            </a:r>
            <a:r>
              <a:rPr lang="tr-TR" sz="2000" dirty="0">
                <a:latin typeface="Arial Narrow" panose="020B0606020202030204" pitchFamily="34" charset="0"/>
              </a:rPr>
              <a:t> maddesi gereğince ilgili kurumların belirleyeceği özel koşulların yanı sıra 657 sayılı Kanunun 48 inci maddesinin birinci fıkrasının (A) bendinin (4), (5), (6), (7) ve (8) numaralı alt bentlerinde belirtilen koşulları taşımaları gereklidir. </a:t>
            </a:r>
          </a:p>
          <a:p>
            <a:pPr indent="447675" algn="just"/>
            <a:r>
              <a:rPr lang="tr-TR" sz="2000" dirty="0">
                <a:latin typeface="Arial Narrow" panose="020B0606020202030204" pitchFamily="34" charset="0"/>
              </a:rPr>
              <a:t>Buna göre; </a:t>
            </a:r>
            <a:r>
              <a:rPr lang="tr-TR" sz="2000" dirty="0" smtClean="0">
                <a:latin typeface="Arial Narrow" panose="020B0606020202030204" pitchFamily="34" charset="0"/>
              </a:rPr>
              <a:t>Çevre, Şehircilik ve İklim Değişikliği Bakanlığınca </a:t>
            </a:r>
            <a:r>
              <a:rPr lang="tr-TR" sz="2000" dirty="0">
                <a:latin typeface="Arial Narrow" panose="020B0606020202030204" pitchFamily="34" charset="0"/>
              </a:rPr>
              <a:t>yürürlüğe konulan 02.01.2020 tarihli ve 2020/2 sayılı Genelge ile belirlenen unvanlarda istihdam edilecek sözleşmeli personelin, söz konusu Esaslar eki 4 sayılı Cetvelde yer alan nitelikleri veya Belediye ve Bağlı Kuruluşları ile Mahalli İdare Birlikleri Personelinin Görevde Yükselme ve Unvan Değişikliği Esaslarına Dair Yönetmelikte yer alan nitelikleri taşıması gerekmektedir. </a:t>
            </a:r>
          </a:p>
          <a:p>
            <a:pPr indent="447675" algn="just"/>
            <a:r>
              <a:rPr lang="tr-TR" sz="2000" dirty="0">
                <a:latin typeface="Arial Narrow" panose="020B0606020202030204" pitchFamily="34" charset="0"/>
              </a:rPr>
              <a:t>Yerel Yönetim ile sözleşmeli çalıştırılacak personel arasında yapılan sözleşmenin bir örneği ve ilgili diğer belgeler, incelenmek üzere </a:t>
            </a:r>
            <a:r>
              <a:rPr lang="tr-TR" sz="2000" dirty="0" smtClean="0">
                <a:latin typeface="Arial Narrow" panose="020B0606020202030204" pitchFamily="34" charset="0"/>
              </a:rPr>
              <a:t>Çevre, Şehircilik ve İklim Değişikliği Bakanlığınca </a:t>
            </a:r>
            <a:r>
              <a:rPr lang="tr-TR" sz="2000" dirty="0">
                <a:latin typeface="Arial Narrow" panose="020B0606020202030204" pitchFamily="34" charset="0"/>
              </a:rPr>
              <a:t>intikal ettirilmektedir. </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179512" y="188640"/>
            <a:ext cx="8784976" cy="6247864"/>
          </a:xfrm>
          <a:prstGeom prst="rect">
            <a:avLst/>
          </a:prstGeom>
        </p:spPr>
        <p:txBody>
          <a:bodyPr wrap="square">
            <a:spAutoFit/>
          </a:bodyPr>
          <a:lstStyle/>
          <a:p>
            <a:pPr indent="447675" algn="ctr"/>
            <a:r>
              <a:rPr lang="tr-TR" sz="2000" b="1" dirty="0">
                <a:latin typeface="Arial Narrow" panose="020B0606020202030204" pitchFamily="34" charset="0"/>
              </a:rPr>
              <a:t>YEREL YÖNETİMLERİN KENDİ BÜNYESİNDE SÜREKLİ İŞÇİ VE GEÇİCİ İŞÇİ İSTİHDAMI </a:t>
            </a:r>
          </a:p>
          <a:p>
            <a:pPr indent="447675"/>
            <a:r>
              <a:rPr lang="tr-TR" sz="2000" dirty="0">
                <a:latin typeface="Arial Narrow" panose="020B0606020202030204" pitchFamily="34" charset="0"/>
              </a:rPr>
              <a:t>Yerel yönetimlerde Kamu Kurum ve Kuruluşlarına İşçi Alınmasında Uygulanacak Usul ve Esaslar Hakkında Yönetmelik kapsamında İŞKUR aracılığıyla sürekli ve geçici işçi alımı yapılmaktadır. Ayrıca, </a:t>
            </a:r>
            <a:r>
              <a:rPr lang="tr-TR" sz="2000" dirty="0" smtClean="0">
                <a:latin typeface="Arial Narrow" panose="020B0606020202030204" pitchFamily="34" charset="0"/>
              </a:rPr>
              <a:t>“</a:t>
            </a:r>
            <a:r>
              <a:rPr lang="tr-TR" sz="2000" dirty="0">
                <a:latin typeface="Arial Narrow" panose="020B0606020202030204" pitchFamily="34" charset="0"/>
              </a:rPr>
              <a:t>engelli işçi” için adı geçen Yönetmelik, “eski hükümlü işçi” için ise “Kamu Kurum ve Kuruluşlarına Eski Hükümlü veya Terörle Mücadelede Malul Sayılmayacak Şekilde Yaralananların İşçi Olarak Alınmasında Uygulanacak Usul ve Esaslar Hakkında Yönetmelik” hükümlerine göre işçi alımı yapılmaktadır. </a:t>
            </a:r>
          </a:p>
          <a:p>
            <a:pPr indent="447675"/>
            <a:r>
              <a:rPr lang="tr-TR" sz="2000" dirty="0">
                <a:latin typeface="Arial Narrow" panose="020B0606020202030204" pitchFamily="34" charset="0"/>
              </a:rPr>
              <a:t>Buna göre; yerel yönetimlerde işçi statüsünde çalışmak isteyenlerin; </a:t>
            </a:r>
          </a:p>
          <a:p>
            <a:pPr indent="447675"/>
            <a:r>
              <a:rPr lang="tr-TR" sz="2000" dirty="0">
                <a:latin typeface="Arial Narrow" panose="020B0606020202030204" pitchFamily="34" charset="0"/>
              </a:rPr>
              <a:t>a) 2527 sayılı Türk Soylu Yabancıların Türkiye'de Meslek ve Sanatlarını Serbestçe Yapabilmelerine, Kamu, Özel Kuruluş veya İşyerlerinde Çalıştırılabilmelerine İlişkin Kanun hükümleri saklı kalmak kaydıyla Türk vatandaşı olmak, </a:t>
            </a:r>
          </a:p>
          <a:p>
            <a:pPr indent="447675"/>
            <a:r>
              <a:rPr lang="tr-TR" sz="2000" dirty="0">
                <a:latin typeface="Arial Narrow" panose="020B0606020202030204" pitchFamily="34" charset="0"/>
              </a:rPr>
              <a:t>b) 18 yaşını tamamlamış olmak, </a:t>
            </a:r>
          </a:p>
          <a:p>
            <a:pPr indent="447675"/>
            <a:r>
              <a:rPr lang="tr-TR" sz="2000" dirty="0">
                <a:latin typeface="Arial Narrow" panose="020B0606020202030204" pitchFamily="34" charset="0"/>
              </a:rPr>
              <a:t>c) Affa uğramış olsa bile Devletin güvenliğine karşı suçlar, anayasal düzene ve bu düzenin işleyişine karşı suçlar, millî savunmaya karşı suçlar, Devlet sırlarına karşı suçlar ve casusluk, zimmet, irtikâp, rüşvet, hırsızlık, dolandırıcılık, sahtecilik, güveni kötüye kullanma, hileli iflas, ihaleye fesat karıştırma, edimin ifasına fesat karıştırma, suçtan kaynaklanan malvarlığı değerlerini aklama veya kaçakçılık suçlarından mahkûm olmamak, </a:t>
            </a:r>
          </a:p>
          <a:p>
            <a:pPr indent="447675"/>
            <a:r>
              <a:rPr lang="tr-TR" sz="2000" dirty="0">
                <a:latin typeface="Arial Narrow" panose="020B0606020202030204" pitchFamily="34" charset="0"/>
              </a:rPr>
              <a:t>ç) Kamu kurum ve kuruluşlarının özel kanunlarında yer alan özel şartları taşımak, </a:t>
            </a:r>
          </a:p>
          <a:p>
            <a:pPr indent="447675"/>
            <a:r>
              <a:rPr lang="tr-TR" sz="2000" dirty="0">
                <a:latin typeface="Arial Narrow" panose="020B0606020202030204" pitchFamily="34" charset="0"/>
              </a:rPr>
              <a:t>şartlarını taşımaları gerekmektedir. </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179512" y="188640"/>
            <a:ext cx="8784976" cy="6555641"/>
          </a:xfrm>
          <a:prstGeom prst="rect">
            <a:avLst/>
          </a:prstGeom>
        </p:spPr>
        <p:txBody>
          <a:bodyPr wrap="square">
            <a:spAutoFit/>
          </a:bodyPr>
          <a:lstStyle/>
          <a:p>
            <a:pPr indent="539750" algn="just"/>
            <a:r>
              <a:rPr lang="tr-TR" sz="2000" dirty="0">
                <a:latin typeface="Arial Narrow" panose="020B0606020202030204" pitchFamily="34" charset="0"/>
              </a:rPr>
              <a:t>Yerel yönetimler, işçi taleplerini işçi alımını yapacakları yerdeki Çalışma ve İş Kurumu İl Müdürlüğüne/Hizmet Merkezine verirler. İşçi talepleri, İŞKUR internet sayfasında ilan edilir. Söz konusu talepler İŞKUR tarafından uygun görülen diğer iletişim araçları ile de kamuoyuna duyurulabilir. </a:t>
            </a:r>
            <a:r>
              <a:rPr lang="tr-TR" sz="2000" dirty="0" err="1">
                <a:latin typeface="Arial Narrow" panose="020B0606020202030204" pitchFamily="34" charset="0"/>
              </a:rPr>
              <a:t>Önlisans</a:t>
            </a:r>
            <a:r>
              <a:rPr lang="tr-TR" sz="2000" dirty="0">
                <a:latin typeface="Arial Narrow" panose="020B0606020202030204" pitchFamily="34" charset="0"/>
              </a:rPr>
              <a:t> ve lisans düzeyindeki işçi talepleri KPSS puanıyla, aynı eğitim düzeyindeki münhasıran engelli işçi talepleri EKPSS puanıyla; ortaöğretim ve daha alt eğitim düzeyindeki işçi talepleri ile temizlik hizmetlerinde, güvenlik ve koruma hizmetlerinde, bakım ve onarım hizmetlerinde, eğitim şartı aranmaksızın kömür ve maden işletmelerinin yeraltı işlerinde çalıştırılacaklara ilişkin taleplere gönderilecek adaylar ise noter huzurunda çekilecek kura ile belirlenir. </a:t>
            </a:r>
          </a:p>
          <a:p>
            <a:pPr indent="539750" algn="just"/>
            <a:r>
              <a:rPr lang="tr-TR" sz="2000" dirty="0">
                <a:latin typeface="Arial Narrow" panose="020B0606020202030204" pitchFamily="34" charset="0"/>
              </a:rPr>
              <a:t>Açık iş taleplerinin karşılanması için gönderilecek listelerde İŞKUR tarafından aşağıda sayılanlara öncelik hakkı tanınır: </a:t>
            </a:r>
          </a:p>
          <a:p>
            <a:pPr indent="539750" algn="just"/>
            <a:r>
              <a:rPr lang="tr-TR" sz="2000" dirty="0">
                <a:latin typeface="Arial Narrow" panose="020B0606020202030204" pitchFamily="34" charset="0"/>
              </a:rPr>
              <a:t>a) Terörle mücadele sırasında malul sayılmayacak şekilde yaralananlar ile terörle mücadelede üstün başarılarından dolayı komutanlarınca takdire layık görülen yedek subay, erbaş ve erler. </a:t>
            </a:r>
          </a:p>
          <a:p>
            <a:pPr indent="539750" algn="just"/>
            <a:r>
              <a:rPr lang="tr-TR" sz="2000" dirty="0">
                <a:latin typeface="Arial Narrow" panose="020B0606020202030204" pitchFamily="34" charset="0"/>
              </a:rPr>
              <a:t>b) Tabii afetlerden zarar gören afetzedeler. </a:t>
            </a:r>
          </a:p>
          <a:p>
            <a:pPr indent="539750" algn="just"/>
            <a:r>
              <a:rPr lang="tr-TR" sz="2000" dirty="0">
                <a:latin typeface="Arial Narrow" panose="020B0606020202030204" pitchFamily="34" charset="0"/>
              </a:rPr>
              <a:t>c) 3213 sayılı Maden Kanunu kapsamına giren madenlerin çıkartılması veya bunun için gerekli olan işletme ve arama faaliyetleri sebebiyle taşınmaz malları tamamen kamulaştırılanlar. </a:t>
            </a:r>
          </a:p>
          <a:p>
            <a:pPr indent="539750" algn="just"/>
            <a:r>
              <a:rPr lang="tr-TR" sz="2000" dirty="0">
                <a:latin typeface="Arial Narrow" panose="020B0606020202030204" pitchFamily="34" charset="0"/>
              </a:rPr>
              <a:t>ç) Kamu kurum ve kuruluşlarının sürekli işçi kadrolarında çalışırken, disiplin soruşturması veya 4857 sayılı İş Kanununun 25 inci maddesinin birinci fıkrasının (II) numaralı bendi gereğince hizmet akdinin feshi dışında bir neden ile iş akdi feshedilenler. </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179512" y="188640"/>
            <a:ext cx="8784976" cy="6370975"/>
          </a:xfrm>
          <a:prstGeom prst="rect">
            <a:avLst/>
          </a:prstGeom>
        </p:spPr>
        <p:txBody>
          <a:bodyPr wrap="square">
            <a:spAutoFit/>
          </a:bodyPr>
          <a:lstStyle/>
          <a:p>
            <a:pPr indent="357188" algn="just"/>
            <a:r>
              <a:rPr lang="tr-TR" sz="2400" dirty="0" smtClean="0">
                <a:latin typeface="Arial Narrow" panose="020B0606020202030204" pitchFamily="34" charset="0"/>
              </a:rPr>
              <a:t>Yerel yönetimlerde işe yerleştirilecek kişileri, İŞKUR tarafından gönderilen listelerdeki adaylar arasında yapacağı sınav ile belirler. Sınav; yazılı veya sözlü yöntemlerden biri veya ikisi kullanılarak, meslekî bilgi ve becerilere ilişkin konulardan yapılır. Ancak temizlik hizmetleri, güvenlik ve koruma hizmetleri, bakım ve onarım hizmetleri için yapılacak alımlarda kura sonrası sadece sözlü yöntem kullanılarak sınav yapılır. </a:t>
            </a:r>
          </a:p>
          <a:p>
            <a:pPr indent="357188" algn="just"/>
            <a:r>
              <a:rPr lang="tr-TR" sz="2400" dirty="0" smtClean="0">
                <a:latin typeface="Arial Narrow" panose="020B0606020202030204" pitchFamily="34" charset="0"/>
              </a:rPr>
              <a:t>İşe alım sürecinin; kamu kurum ve kuruluşlarınca, İŞKUR tarafından gönderilen listelerin ulaşmasını müteakip yirmi gün içinde tamamlanması esastır. </a:t>
            </a:r>
          </a:p>
          <a:p>
            <a:pPr indent="357188" algn="just"/>
            <a:r>
              <a:rPr lang="tr-TR" sz="2400" dirty="0" smtClean="0">
                <a:latin typeface="Arial Narrow" panose="020B0606020202030204" pitchFamily="34" charset="0"/>
              </a:rPr>
              <a:t>Diğer taraftan, 4857 sayılı İş Kanununun 30’uncu maddesine göre, yerel yönetimler toplam işçi sayısının % 4 oranında engelli, % 2 oranında ise eski hükümlü çalıştırmak zorundadırlar. </a:t>
            </a:r>
          </a:p>
          <a:p>
            <a:pPr indent="357188" algn="just"/>
            <a:r>
              <a:rPr lang="tr-TR" sz="2400" dirty="0" smtClean="0">
                <a:latin typeface="Arial Narrow" panose="020B0606020202030204" pitchFamily="34" charset="0"/>
              </a:rPr>
              <a:t>Öte yandan, 02.01.2020 tarihli ve 2020/3 sayılı Çevre, Şehircilik ve İklim Değişikliği Bakanlığı Genelgesine göre, %30 veya %40 olan personel gider oranlarına bakılmaksızın ve Çevre, Şehircilik ve İklim Değişikliği Bakanlığı iznine tabi olmaksızın, yerel yönetimler engelli ve eski hükümlü işçi alımı yapabilmektedirler. </a:t>
            </a:r>
            <a:endParaRPr lang="tr-TR" sz="2400" dirty="0">
              <a:latin typeface="Arial Narrow" panose="020B0606020202030204"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179512" y="197346"/>
            <a:ext cx="8784976" cy="6555641"/>
          </a:xfrm>
          <a:prstGeom prst="rect">
            <a:avLst/>
          </a:prstGeom>
        </p:spPr>
        <p:txBody>
          <a:bodyPr wrap="square">
            <a:spAutoFit/>
          </a:bodyPr>
          <a:lstStyle/>
          <a:p>
            <a:pPr indent="449263" algn="just"/>
            <a:r>
              <a:rPr lang="tr-TR" sz="2000" b="1" dirty="0">
                <a:latin typeface="Arial Narrow" pitchFamily="34" charset="0"/>
              </a:rPr>
              <a:t>5393 s. Belediye Kanununun 49. maddesinin 8. fıkrasına göre; </a:t>
            </a:r>
            <a:endParaRPr lang="tr-TR" sz="2000" b="1" dirty="0" smtClean="0">
              <a:latin typeface="Arial Narrow" pitchFamily="34" charset="0"/>
            </a:endParaRPr>
          </a:p>
          <a:p>
            <a:pPr indent="449263" algn="just"/>
            <a:r>
              <a:rPr lang="tr-TR" sz="2000" b="1" dirty="0" smtClean="0">
                <a:latin typeface="Arial Narrow" pitchFamily="34" charset="0"/>
              </a:rPr>
              <a:t>Belediyenin </a:t>
            </a:r>
            <a:r>
              <a:rPr lang="tr-TR" sz="2000" b="1" dirty="0">
                <a:latin typeface="Arial Narrow" pitchFamily="34" charset="0"/>
              </a:rPr>
              <a:t>yıllık toplam personel giderleri, gerçekleşen en son yıl bütçe gelirlerinin % 30’nu aşamaz. </a:t>
            </a:r>
            <a:endParaRPr lang="tr-TR" sz="2000" b="1" dirty="0" smtClean="0">
              <a:latin typeface="Arial Narrow" pitchFamily="34" charset="0"/>
            </a:endParaRPr>
          </a:p>
          <a:p>
            <a:pPr indent="449263" algn="just"/>
            <a:r>
              <a:rPr lang="tr-TR" sz="2000" b="1" dirty="0" smtClean="0">
                <a:latin typeface="Arial Narrow" pitchFamily="34" charset="0"/>
              </a:rPr>
              <a:t>Nüfusu </a:t>
            </a:r>
            <a:r>
              <a:rPr lang="tr-TR" sz="2000" b="1" dirty="0">
                <a:latin typeface="Arial Narrow" pitchFamily="34" charset="0"/>
              </a:rPr>
              <a:t>10.000'in altında olan belediyelerde bu oran % 40 olarak uygulanmaktadır. </a:t>
            </a:r>
            <a:endParaRPr lang="tr-TR" sz="2000" b="1" dirty="0" smtClean="0">
              <a:latin typeface="Arial Narrow" pitchFamily="34" charset="0"/>
            </a:endParaRPr>
          </a:p>
          <a:p>
            <a:pPr indent="449263" algn="just"/>
            <a:r>
              <a:rPr lang="tr-TR" sz="2000" b="1" dirty="0" smtClean="0">
                <a:latin typeface="Arial Narrow" pitchFamily="34" charset="0"/>
              </a:rPr>
              <a:t>Cari </a:t>
            </a:r>
            <a:r>
              <a:rPr lang="tr-TR" sz="2000" b="1" dirty="0">
                <a:latin typeface="Arial Narrow" pitchFamily="34" charset="0"/>
              </a:rPr>
              <a:t>personel giderleri bu oranların altına ininceye kadar yeni personel alımı yapılamamaktadır. </a:t>
            </a:r>
          </a:p>
          <a:p>
            <a:pPr indent="449263" algn="just"/>
            <a:r>
              <a:rPr lang="it-IT" sz="2000" b="1" dirty="0">
                <a:solidFill>
                  <a:srgbClr val="C00000"/>
                </a:solidFill>
                <a:latin typeface="Arial Narrow" pitchFamily="34" charset="0"/>
              </a:rPr>
              <a:t>**Personel gider oranı %30 veya %40 altında ise; </a:t>
            </a:r>
            <a:r>
              <a:rPr lang="tr-TR" sz="2000" b="1" dirty="0" smtClean="0">
                <a:solidFill>
                  <a:srgbClr val="C00000"/>
                </a:solidFill>
                <a:latin typeface="Arial Narrow" pitchFamily="34" charset="0"/>
              </a:rPr>
              <a:t>Çevre, Şehircilik ve İklim Değişikliği Bakanlığının “ilk defa atama izni” ile </a:t>
            </a:r>
            <a:r>
              <a:rPr lang="tr-TR" sz="2000" b="1" dirty="0" smtClean="0">
                <a:latin typeface="Arial Narrow" pitchFamily="34" charset="0"/>
              </a:rPr>
              <a:t>657 sayılı Kanunun 4/A memur statüsünde memur, bilgisayar işletmeni, mühendis, tekniker, teknisyen, zabıta memuru, itfaiye eri vb. unvanlı kadrolara personel alınmaktadır. </a:t>
            </a:r>
          </a:p>
          <a:p>
            <a:pPr indent="449263" algn="just"/>
            <a:r>
              <a:rPr lang="tr-TR" sz="2000" b="1" dirty="0" smtClean="0">
                <a:latin typeface="Arial Narrow" pitchFamily="34" charset="0"/>
              </a:rPr>
              <a:t>5393 sayılı Kanunun </a:t>
            </a:r>
            <a:r>
              <a:rPr lang="tr-TR" sz="2000" b="1" dirty="0">
                <a:latin typeface="Arial Narrow" pitchFamily="34" charset="0"/>
              </a:rPr>
              <a:t>49. maddesine göre, </a:t>
            </a:r>
            <a:r>
              <a:rPr lang="tr-TR" sz="2000" b="1" dirty="0" smtClean="0">
                <a:latin typeface="Arial Narrow" pitchFamily="34" charset="0"/>
              </a:rPr>
              <a:t>Çevre, Şehircilik ve İklim Değişikliği </a:t>
            </a:r>
            <a:r>
              <a:rPr lang="tr-TR" sz="2000" b="1" dirty="0" err="1" smtClean="0">
                <a:latin typeface="Arial Narrow" pitchFamily="34" charset="0"/>
              </a:rPr>
              <a:t>Bakanlığıdan</a:t>
            </a:r>
            <a:r>
              <a:rPr lang="tr-TR" sz="2000" b="1" dirty="0" smtClean="0">
                <a:latin typeface="Arial Narrow" pitchFamily="34" charset="0"/>
              </a:rPr>
              <a:t> </a:t>
            </a:r>
            <a:r>
              <a:rPr lang="tr-TR" sz="2000" b="1" dirty="0">
                <a:latin typeface="Arial Narrow" pitchFamily="34" charset="0"/>
              </a:rPr>
              <a:t>izin alınmaksızın ilgili Belediyenin takdiriyle Sözleşmeli Personel (mühendis, mimar, avukat, tabip, ekonomist, programcı vb.) alımı yapılmaktadır. </a:t>
            </a:r>
            <a:endParaRPr lang="tr-TR" sz="2000" b="1" dirty="0" smtClean="0">
              <a:latin typeface="Arial Narrow" pitchFamily="34" charset="0"/>
            </a:endParaRPr>
          </a:p>
          <a:p>
            <a:pPr indent="449263" algn="just"/>
            <a:r>
              <a:rPr lang="tr-TR" sz="2000" b="1" dirty="0">
                <a:latin typeface="Arial Narrow" pitchFamily="34" charset="0"/>
              </a:rPr>
              <a:t>4857 </a:t>
            </a:r>
            <a:r>
              <a:rPr lang="tr-TR" sz="2000" b="1" dirty="0" smtClean="0">
                <a:latin typeface="Arial Narrow" pitchFamily="34" charset="0"/>
              </a:rPr>
              <a:t>sayılı </a:t>
            </a:r>
            <a:r>
              <a:rPr lang="tr-TR" sz="2000" b="1" dirty="0">
                <a:latin typeface="Arial Narrow" pitchFamily="34" charset="0"/>
              </a:rPr>
              <a:t>İş Kanununa göre, </a:t>
            </a:r>
            <a:r>
              <a:rPr lang="tr-TR" sz="2000" b="1" dirty="0" smtClean="0">
                <a:latin typeface="Arial Narrow" pitchFamily="34" charset="0"/>
              </a:rPr>
              <a:t>Çevre, Şehircilik ve İklim Değişikliği </a:t>
            </a:r>
            <a:r>
              <a:rPr lang="tr-TR" sz="2000" b="1" dirty="0" err="1" smtClean="0">
                <a:latin typeface="Arial Narrow" pitchFamily="34" charset="0"/>
              </a:rPr>
              <a:t>Bakanlığıdan</a:t>
            </a:r>
            <a:r>
              <a:rPr lang="tr-TR" sz="2000" b="1" dirty="0" smtClean="0">
                <a:latin typeface="Arial Narrow" pitchFamily="34" charset="0"/>
              </a:rPr>
              <a:t> </a:t>
            </a:r>
            <a:r>
              <a:rPr lang="tr-TR" sz="2000" b="1" dirty="0">
                <a:latin typeface="Arial Narrow" pitchFamily="34" charset="0"/>
              </a:rPr>
              <a:t>izin alınmaksızın ilgili Belediyenin takdiriyle, Kamu Kurum ve Kuruluşlarına İşçi Alınmasında Uygulanacak Usul ve Esaslar Hakkında Yönetmelik kapsamında İŞKUR aracılığıyla sürekli ve geçici işçi alımı yapılmaktadır. Ayrıca, “engelli işçi” için adı geçen Yönetmelik, “eski hükümlü işçi” için ise “Kamu Kurum ve Kuruluşlarına Eski Hükümlü veya Terörle Mücadelede Malul Sayılmayacak Şekilde Yaralananların İşçi Olarak Alınmasında Uygulanacak Usul ve Esaslar Hakkında Yönetmelik” kapsamında işçi alımı yapılmaktadır</a:t>
            </a:r>
            <a:r>
              <a:rPr lang="tr-TR" sz="2000" b="1" dirty="0"/>
              <a:t>. </a:t>
            </a:r>
            <a:endParaRPr lang="tr-TR" sz="2000" b="1" dirty="0">
              <a:latin typeface="Arial Narrow" pitchFamily="34" charset="0"/>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179512" y="188640"/>
            <a:ext cx="8784976" cy="6001643"/>
          </a:xfrm>
          <a:prstGeom prst="rect">
            <a:avLst/>
          </a:prstGeom>
        </p:spPr>
        <p:txBody>
          <a:bodyPr wrap="square">
            <a:spAutoFit/>
          </a:bodyPr>
          <a:lstStyle/>
          <a:p>
            <a:pPr algn="ctr"/>
            <a:r>
              <a:rPr lang="tr-TR" sz="2400" b="1" dirty="0">
                <a:latin typeface="Arial Narrow" panose="020B0606020202030204" pitchFamily="34" charset="0"/>
              </a:rPr>
              <a:t>YEREL YÖNETİM </a:t>
            </a:r>
            <a:r>
              <a:rPr lang="tr-TR" sz="2400" b="1" dirty="0" smtClean="0">
                <a:latin typeface="Arial Narrow" panose="020B0606020202030204" pitchFamily="34" charset="0"/>
              </a:rPr>
              <a:t>ŞİRKETLERİNDE</a:t>
            </a:r>
          </a:p>
          <a:p>
            <a:pPr algn="ctr"/>
            <a:r>
              <a:rPr lang="tr-TR" sz="2400" b="1" dirty="0" smtClean="0">
                <a:latin typeface="Arial Narrow" panose="020B0606020202030204" pitchFamily="34" charset="0"/>
              </a:rPr>
              <a:t> </a:t>
            </a:r>
            <a:r>
              <a:rPr lang="tr-TR" sz="2400" b="1" dirty="0">
                <a:latin typeface="Arial Narrow" panose="020B0606020202030204" pitchFamily="34" charset="0"/>
              </a:rPr>
              <a:t>İŞÇİ İSTİHDAMI </a:t>
            </a:r>
          </a:p>
          <a:p>
            <a:pPr indent="447675" algn="just"/>
            <a:r>
              <a:rPr lang="tr-TR" sz="2400" dirty="0">
                <a:latin typeface="Arial Narrow" panose="020B0606020202030204" pitchFamily="34" charset="0"/>
              </a:rPr>
              <a:t>Yerel yönetimlerde personel çalıştırılmasına dayalı hizmet alımları sözleşmeleri kapsamında çalıştırılanlar, </a:t>
            </a:r>
            <a:endParaRPr lang="tr-TR" sz="2400" dirty="0" smtClean="0">
              <a:latin typeface="Arial Narrow" panose="020B0606020202030204" pitchFamily="34" charset="0"/>
            </a:endParaRPr>
          </a:p>
          <a:p>
            <a:pPr indent="447675" algn="just"/>
            <a:r>
              <a:rPr lang="tr-TR" sz="2400" dirty="0" smtClean="0">
                <a:latin typeface="Arial Narrow" panose="020B0606020202030204" pitchFamily="34" charset="0"/>
              </a:rPr>
              <a:t>375 </a:t>
            </a:r>
            <a:r>
              <a:rPr lang="tr-TR" sz="2400" dirty="0">
                <a:latin typeface="Arial Narrow" panose="020B0606020202030204" pitchFamily="34" charset="0"/>
              </a:rPr>
              <a:t>sayılı KHK’nin Geçici 24 üncü maddesi uyarınca, sermayesinin yarısından fazlası belediyeler ve bağlı kuruluşlarına ait şirketlere, bu nitelikte herhangi bir şirketi bulunmayanlar </a:t>
            </a:r>
            <a:endParaRPr lang="tr-TR" sz="2400" dirty="0" smtClean="0">
              <a:latin typeface="Arial Narrow" panose="020B0606020202030204" pitchFamily="34" charset="0"/>
            </a:endParaRPr>
          </a:p>
          <a:p>
            <a:pPr indent="447675" algn="just"/>
            <a:r>
              <a:rPr lang="tr-TR" sz="2400" dirty="0" smtClean="0">
                <a:latin typeface="Arial Narrow" panose="020B0606020202030204" pitchFamily="34" charset="0"/>
              </a:rPr>
              <a:t>aynı </a:t>
            </a:r>
            <a:r>
              <a:rPr lang="tr-TR" sz="2400" dirty="0">
                <a:latin typeface="Arial Narrow" panose="020B0606020202030204" pitchFamily="34" charset="0"/>
              </a:rPr>
              <a:t>Kararnamenin Ek 20 </a:t>
            </a:r>
            <a:r>
              <a:rPr lang="tr-TR" sz="2400" dirty="0" err="1">
                <a:latin typeface="Arial Narrow" panose="020B0606020202030204" pitchFamily="34" charset="0"/>
              </a:rPr>
              <a:t>nci</a:t>
            </a:r>
            <a:r>
              <a:rPr lang="tr-TR" sz="2400" dirty="0">
                <a:latin typeface="Arial Narrow" panose="020B0606020202030204" pitchFamily="34" charset="0"/>
              </a:rPr>
              <a:t> maddesine göre münhasıran bu amaçla kurulan şirketlerde işçi statüsüne geçirilmiştir. </a:t>
            </a:r>
          </a:p>
          <a:p>
            <a:pPr indent="447675" algn="just"/>
            <a:r>
              <a:rPr lang="tr-TR" sz="2400" dirty="0">
                <a:latin typeface="Arial Narrow" panose="020B0606020202030204" pitchFamily="34" charset="0"/>
              </a:rPr>
              <a:t>Bu kapsamda, yerel yönetimler personel çalıştırılmasına dayalı hizmetlerini doğrudan hizmet alımı yöntemiyle bu şirketlere gördürmekte olup, bu şirketlere yeni personel alımı ise, </a:t>
            </a:r>
            <a:endParaRPr lang="tr-TR" sz="2400" dirty="0" smtClean="0">
              <a:latin typeface="Arial Narrow" panose="020B0606020202030204" pitchFamily="34" charset="0"/>
            </a:endParaRPr>
          </a:p>
          <a:p>
            <a:pPr indent="447675" algn="just"/>
            <a:r>
              <a:rPr lang="tr-TR" sz="2400" dirty="0" smtClean="0">
                <a:latin typeface="Arial Narrow" panose="020B0606020202030204" pitchFamily="34" charset="0"/>
              </a:rPr>
              <a:t>375 </a:t>
            </a:r>
            <a:r>
              <a:rPr lang="tr-TR" sz="2400" dirty="0">
                <a:latin typeface="Arial Narrow" panose="020B0606020202030204" pitchFamily="34" charset="0"/>
              </a:rPr>
              <a:t>sayılı KHK’nın Ek 20 </a:t>
            </a:r>
            <a:r>
              <a:rPr lang="tr-TR" sz="2400" dirty="0" err="1" smtClean="0">
                <a:latin typeface="Arial Narrow" panose="020B0606020202030204" pitchFamily="34" charset="0"/>
              </a:rPr>
              <a:t>nci</a:t>
            </a:r>
            <a:r>
              <a:rPr lang="tr-TR" sz="2400" dirty="0" smtClean="0">
                <a:latin typeface="Arial Narrow" panose="020B0606020202030204" pitchFamily="34" charset="0"/>
              </a:rPr>
              <a:t> </a:t>
            </a:r>
            <a:r>
              <a:rPr lang="tr-TR" sz="2400" dirty="0">
                <a:latin typeface="Arial Narrow" panose="020B0606020202030204" pitchFamily="34" charset="0"/>
              </a:rPr>
              <a:t>maddesine dayanılarak yürürlüğe konulan </a:t>
            </a:r>
            <a:r>
              <a:rPr lang="tr-TR" sz="2400" dirty="0">
                <a:solidFill>
                  <a:srgbClr val="C00000"/>
                </a:solidFill>
                <a:latin typeface="Arial Narrow" panose="020B0606020202030204" pitchFamily="34" charset="0"/>
              </a:rPr>
              <a:t>“İl Özel İdareleri, Belediyeler ve Bağlı Kuruluşları ile Bunların Üyesi Olduğu Mahalli İdare Birliklerinin Personel Çalıştırılmasına Dayalı Hizmetlerinin Gördürülmesine İlişkin Usul ve Esaslar</a:t>
            </a:r>
            <a:r>
              <a:rPr lang="tr-TR" sz="2400" dirty="0" smtClean="0">
                <a:solidFill>
                  <a:srgbClr val="C00000"/>
                </a:solidFill>
                <a:latin typeface="Arial Narrow" panose="020B0606020202030204" pitchFamily="34" charset="0"/>
              </a:rPr>
              <a:t>” </a:t>
            </a:r>
            <a:r>
              <a:rPr lang="tr-TR" sz="2400" dirty="0" smtClean="0">
                <a:latin typeface="Arial Narrow" panose="020B0606020202030204" pitchFamily="34" charset="0"/>
              </a:rPr>
              <a:t>a </a:t>
            </a:r>
            <a:r>
              <a:rPr lang="tr-TR" sz="2400" dirty="0">
                <a:latin typeface="Arial Narrow" panose="020B0606020202030204" pitchFamily="34" charset="0"/>
              </a:rPr>
              <a:t>göre yapılmaktadır. </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179512" y="188641"/>
            <a:ext cx="8784976" cy="6740307"/>
          </a:xfrm>
          <a:prstGeom prst="rect">
            <a:avLst/>
          </a:prstGeom>
        </p:spPr>
        <p:txBody>
          <a:bodyPr wrap="square">
            <a:spAutoFit/>
          </a:bodyPr>
          <a:lstStyle/>
          <a:p>
            <a:pPr indent="539750" algn="just"/>
            <a:r>
              <a:rPr lang="tr-TR" dirty="0">
                <a:latin typeface="Arial Narrow" panose="020B0606020202030204" pitchFamily="34" charset="0"/>
              </a:rPr>
              <a:t>Bahsi geçen Esaslar</a:t>
            </a:r>
            <a:r>
              <a:rPr lang="tr-TR" dirty="0" smtClean="0">
                <a:latin typeface="Arial Narrow" panose="020B0606020202030204" pitchFamily="34" charset="0"/>
              </a:rPr>
              <a:t>’ a </a:t>
            </a:r>
            <a:r>
              <a:rPr lang="tr-TR" dirty="0">
                <a:latin typeface="Arial Narrow" panose="020B0606020202030204" pitchFamily="34" charset="0"/>
              </a:rPr>
              <a:t>göre, belediye şirketlerinde işe alınacakların; </a:t>
            </a:r>
          </a:p>
          <a:p>
            <a:pPr indent="539750" algn="just"/>
            <a:r>
              <a:rPr lang="tr-TR" dirty="0">
                <a:latin typeface="Arial Narrow" panose="020B0606020202030204" pitchFamily="34" charset="0"/>
              </a:rPr>
              <a:t>-5/9/1981 tarihli ve 2527 sayılı Türk Soylu Yabancıların Türkiye'de Meslek ve Sanatlarını Serbestçe Yapabilmelerine, Kamu Özel Kuruluş veya İşyerlerinde Çalıştırılabilmelerine İlişkin Kanun hükümleri saklı kalmak kaydıyla Türk vatandaşı olmak, </a:t>
            </a:r>
          </a:p>
          <a:p>
            <a:pPr indent="539750" algn="just"/>
            <a:r>
              <a:rPr lang="tr-TR" dirty="0">
                <a:latin typeface="Arial Narrow" panose="020B0606020202030204" pitchFamily="34" charset="0"/>
              </a:rPr>
              <a:t>-18 yaşını tamamlamış olmak, </a:t>
            </a:r>
          </a:p>
          <a:p>
            <a:pPr indent="539750" algn="just"/>
            <a:r>
              <a:rPr lang="tr-TR" dirty="0">
                <a:latin typeface="Arial Narrow" panose="020B0606020202030204" pitchFamily="34" charset="0"/>
              </a:rPr>
              <a:t>-Affa uğramış olsa bile devletin güvenliğine karşı suçlardan, Anayasal düzene ve bu düzenin işleyişine karşı suçlardan mahkûm olmamak, </a:t>
            </a:r>
          </a:p>
          <a:p>
            <a:pPr indent="539750" algn="just"/>
            <a:r>
              <a:rPr lang="tr-TR" dirty="0">
                <a:latin typeface="Arial Narrow" panose="020B0606020202030204" pitchFamily="34" charset="0"/>
              </a:rPr>
              <a:t>-Askerlik durumu itibarıyla; askerlikle ilgisi bulunmamak veya askerlik çağına gelmemiş bulunmak veya askerlik çağma gelmiş ise muvazzaf askerlik hizmetini yapmış yahut ertelenmiş veya yedek sınıfa geçirilmiş olmak, </a:t>
            </a:r>
          </a:p>
          <a:p>
            <a:pPr indent="539750" algn="just"/>
            <a:r>
              <a:rPr lang="tr-TR" dirty="0">
                <a:latin typeface="Arial Narrow" panose="020B0606020202030204" pitchFamily="34" charset="0"/>
              </a:rPr>
              <a:t>-22/5/2003 tarihti ve 4857 sayılı İş Kanununun 30 uncu maddesi hükümleri saklı kalmak kaydıyla görevini devamlı yapmasına engel olabilecek akıl hastalığı bulunmamak. </a:t>
            </a:r>
          </a:p>
          <a:p>
            <a:pPr indent="539750" algn="just"/>
            <a:r>
              <a:rPr lang="tr-TR" dirty="0">
                <a:latin typeface="Arial Narrow" panose="020B0606020202030204" pitchFamily="34" charset="0"/>
              </a:rPr>
              <a:t>-Güvenlik soruşturması ve/veya arşiv araştırması yapılmış olmak, </a:t>
            </a:r>
          </a:p>
          <a:p>
            <a:pPr indent="539750" algn="just"/>
            <a:r>
              <a:rPr lang="tr-TR" dirty="0">
                <a:latin typeface="Arial Narrow" panose="020B0606020202030204" pitchFamily="34" charset="0"/>
              </a:rPr>
              <a:t>-İlgili idarelerce ihtiyaç duyulması halinde belirlenecek işin niteliğine uygun özel şartları taşımak, </a:t>
            </a:r>
          </a:p>
          <a:p>
            <a:pPr indent="539750" algn="just"/>
            <a:r>
              <a:rPr lang="tr-TR" dirty="0">
                <a:latin typeface="Arial Narrow" panose="020B0606020202030204" pitchFamily="34" charset="0"/>
              </a:rPr>
              <a:t>şartlarını sağlamaları gerekmektedir. </a:t>
            </a:r>
          </a:p>
          <a:p>
            <a:pPr indent="539750" algn="just"/>
            <a:r>
              <a:rPr lang="tr-TR" dirty="0">
                <a:latin typeface="Arial Narrow" panose="020B0606020202030204" pitchFamily="34" charset="0"/>
              </a:rPr>
              <a:t>Şirketlere işçi alımı, ilgili belediye veya bağlı kuruluşun takdiriyle ve İŞKUR tarafından ilan edilmek suretiyle yapılmaktadır. </a:t>
            </a:r>
          </a:p>
          <a:p>
            <a:pPr indent="539750" algn="just"/>
            <a:r>
              <a:rPr lang="tr-TR" dirty="0">
                <a:latin typeface="Arial Narrow" panose="020B0606020202030204" pitchFamily="34" charset="0"/>
              </a:rPr>
              <a:t>Şirket personeli de dahil yıllık toplam personel giderleri söz konusu Esaslarda belirtilen oranı (%30 veya %40) aşan yerel yönetimler, </a:t>
            </a:r>
            <a:r>
              <a:rPr lang="tr-TR" dirty="0" smtClean="0">
                <a:latin typeface="Arial Narrow" panose="020B0606020202030204" pitchFamily="34" charset="0"/>
              </a:rPr>
              <a:t>Çevre, Şehircilik ve İklim Değişikliği </a:t>
            </a:r>
            <a:r>
              <a:rPr lang="tr-TR" dirty="0" err="1" smtClean="0">
                <a:latin typeface="Arial Narrow" panose="020B0606020202030204" pitchFamily="34" charset="0"/>
              </a:rPr>
              <a:t>Bakanlığıdan</a:t>
            </a:r>
            <a:r>
              <a:rPr lang="tr-TR" dirty="0" smtClean="0">
                <a:latin typeface="Arial Narrow" panose="020B0606020202030204" pitchFamily="34" charset="0"/>
              </a:rPr>
              <a:t> </a:t>
            </a:r>
            <a:r>
              <a:rPr lang="tr-TR" dirty="0">
                <a:latin typeface="Arial Narrow" panose="020B0606020202030204" pitchFamily="34" charset="0"/>
              </a:rPr>
              <a:t>izin almalarının akabinde İŞKUR tarafından ilan edilmek suretiyle yerel yönetim şirketine işçi alımı yapabilmektedirler. Ancak, 02.01.2020 tarihli ve 2020/3 sayılı </a:t>
            </a:r>
            <a:r>
              <a:rPr lang="tr-TR" dirty="0" smtClean="0">
                <a:latin typeface="Arial Narrow" panose="020B0606020202030204" pitchFamily="34" charset="0"/>
              </a:rPr>
              <a:t>Çevre, Şehircilik ve İklim Değişikliği Bakanlığı </a:t>
            </a:r>
            <a:r>
              <a:rPr lang="tr-TR" dirty="0">
                <a:latin typeface="Arial Narrow" panose="020B0606020202030204" pitchFamily="34" charset="0"/>
              </a:rPr>
              <a:t>Genelgesine göre, %30 veya %40 olan personel gider oranlarına bakılmaksızın ve </a:t>
            </a:r>
            <a:r>
              <a:rPr lang="tr-TR" dirty="0" smtClean="0">
                <a:latin typeface="Arial Narrow" panose="020B0606020202030204" pitchFamily="34" charset="0"/>
              </a:rPr>
              <a:t>Çevre, Şehircilik ve İklim Değişikliği Bakanlığı </a:t>
            </a:r>
            <a:r>
              <a:rPr lang="tr-TR" dirty="0">
                <a:latin typeface="Arial Narrow" panose="020B0606020202030204" pitchFamily="34" charset="0"/>
              </a:rPr>
              <a:t>iznine tabi olmaksızın, yerel yönetim şirketlerine engelli ve eski hükümlü işçi alımı yapılabilmektedir. </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179512" y="260648"/>
            <a:ext cx="8784976" cy="6247864"/>
          </a:xfrm>
          <a:prstGeom prst="rect">
            <a:avLst/>
          </a:prstGeom>
        </p:spPr>
        <p:txBody>
          <a:bodyPr wrap="square">
            <a:spAutoFit/>
          </a:bodyPr>
          <a:lstStyle/>
          <a:p>
            <a:pPr indent="539750" algn="ctr"/>
            <a:r>
              <a:rPr lang="tr-TR" sz="2000" b="1" dirty="0">
                <a:latin typeface="Arial Narrow" panose="020B0606020202030204" pitchFamily="34" charset="0"/>
              </a:rPr>
              <a:t>AİLE VE SOSYAL HİZMETLER BAKANLIĞI TARAFINDAN YÜRÜTÜLEN ATAMA İŞLEMLERİ </a:t>
            </a:r>
            <a:endParaRPr lang="tr-TR" sz="2000" b="1" dirty="0" smtClean="0">
              <a:latin typeface="Arial Narrow" panose="020B0606020202030204" pitchFamily="34" charset="0"/>
            </a:endParaRPr>
          </a:p>
          <a:p>
            <a:pPr indent="539750" algn="just"/>
            <a:r>
              <a:rPr lang="tr-TR" sz="2000" b="1" dirty="0" smtClean="0">
                <a:latin typeface="Arial Narrow" panose="020B0606020202030204" pitchFamily="34" charset="0"/>
              </a:rPr>
              <a:t>*</a:t>
            </a:r>
            <a:r>
              <a:rPr lang="tr-TR" sz="2000" b="1" dirty="0">
                <a:latin typeface="Arial Narrow" panose="020B0606020202030204" pitchFamily="34" charset="0"/>
              </a:rPr>
              <a:t>3713 sayılı Terörle Mücadele Kanununun Ek 1 inci maddesi gereğince, memur kadroları ile sözleşmeli personel pozisyonlarına ve sürekli işçi kadrolarına, kura sonucuna göre Aile ve Sosyal Hizmetler Bakanlığı tarafından atama teklifi yapılanlar, </a:t>
            </a:r>
          </a:p>
          <a:p>
            <a:pPr indent="539750" algn="just"/>
            <a:r>
              <a:rPr lang="tr-TR" sz="2000" b="1" dirty="0">
                <a:latin typeface="Arial Narrow" panose="020B0606020202030204" pitchFamily="34" charset="0"/>
              </a:rPr>
              <a:t>*Engelli Kamu Personel Seçme Sınavı ve Engellilerin Devlet Memurluğuna Alınmaları Hakkında Yönetmelik kapsamında dolu memur kadro sayısının yüzde üçü oranında tahsis edilen kadrolara EKPSS sınav sonucu veya kura (ilkokul, ortaokul mezunları) sonucuna göre Aile ve Sosyal Hizmetler Bakanlığı tarafından memur statüsüyle yerleştirilenler, </a:t>
            </a:r>
          </a:p>
          <a:p>
            <a:pPr indent="539750" algn="just"/>
            <a:r>
              <a:rPr lang="tr-TR" sz="2000" b="1" dirty="0">
                <a:latin typeface="Arial Narrow" panose="020B0606020202030204" pitchFamily="34" charset="0"/>
              </a:rPr>
              <a:t>*2828 sayılı Sosyal Hizmetler Kanununun Ek 1 inci maddesi kapsamında, toplam kadrolarının (memur, sözleşmeli personel, işçi) binde biri oranında Aile ve Sosyal Hizmetler Bakanlığı tarafından belirlenen hak sahipleri, </a:t>
            </a:r>
          </a:p>
          <a:p>
            <a:pPr indent="539750" algn="just"/>
            <a:r>
              <a:rPr lang="tr-TR" sz="2000" b="1" dirty="0">
                <a:latin typeface="Arial Narrow" panose="020B0606020202030204" pitchFamily="34" charset="0"/>
              </a:rPr>
              <a:t>*6191 sayılı Sözleşmeli Erbaş ve Er Kanununun Ek 1 inci maddesine göre, sözleşmeli erbaş ve er olarak en az 7 yıl hizmet yılını tamamlayanlar arasından Aile ve Sosyal Hizmetler Bakanlığı tarafından gönderilen adaylar arasından mülakat sınavında başarılı olanlar memur ve sözleşmeli personel statüsünde, </a:t>
            </a:r>
          </a:p>
          <a:p>
            <a:pPr indent="539750" algn="just"/>
            <a:r>
              <a:rPr lang="tr-TR" sz="2000" b="1" dirty="0">
                <a:latin typeface="Arial Narrow" panose="020B0606020202030204" pitchFamily="34" charset="0"/>
              </a:rPr>
              <a:t>yerel </a:t>
            </a:r>
            <a:r>
              <a:rPr lang="tr-TR" sz="2000" b="1" dirty="0" smtClean="0">
                <a:latin typeface="Arial Narrow" panose="020B0606020202030204" pitchFamily="34" charset="0"/>
              </a:rPr>
              <a:t>yönetimlerce </a:t>
            </a:r>
            <a:r>
              <a:rPr lang="tr-TR" sz="2000" b="1" dirty="0">
                <a:latin typeface="Arial Narrow" panose="020B0606020202030204" pitchFamily="34" charset="0"/>
              </a:rPr>
              <a:t>atanırlar. </a:t>
            </a:r>
          </a:p>
          <a:p>
            <a:pPr indent="539750" algn="just"/>
            <a:r>
              <a:rPr lang="tr-TR" sz="2000" b="1" dirty="0">
                <a:latin typeface="Arial Narrow" panose="020B0606020202030204" pitchFamily="34" charset="0"/>
              </a:rPr>
              <a:t>6191 sayılı Kanun kapsamında yapılacak atamalar kurumların talebiyle isteğe bağlı, diğer atamalar ise zorunludur. </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179512" y="188641"/>
            <a:ext cx="8784976" cy="5847755"/>
          </a:xfrm>
          <a:prstGeom prst="rect">
            <a:avLst/>
          </a:prstGeom>
        </p:spPr>
        <p:txBody>
          <a:bodyPr wrap="square">
            <a:spAutoFit/>
          </a:bodyPr>
          <a:lstStyle/>
          <a:p>
            <a:pPr algn="just"/>
            <a:r>
              <a:rPr lang="tr-TR" sz="2200" b="1" dirty="0" smtClean="0">
                <a:solidFill>
                  <a:srgbClr val="C00000"/>
                </a:solidFill>
                <a:latin typeface="Arial Narrow" pitchFamily="34" charset="0"/>
              </a:rPr>
              <a:t>	**</a:t>
            </a:r>
            <a:r>
              <a:rPr lang="tr-TR" sz="2200" b="1" dirty="0">
                <a:solidFill>
                  <a:srgbClr val="C00000"/>
                </a:solidFill>
                <a:latin typeface="Arial Narrow" pitchFamily="34" charset="0"/>
              </a:rPr>
              <a:t>Personel gider oranı %30 veya %40 üzerinde ise; </a:t>
            </a:r>
          </a:p>
          <a:p>
            <a:pPr algn="just"/>
            <a:r>
              <a:rPr lang="tr-TR" sz="2200" b="1" dirty="0" smtClean="0">
                <a:latin typeface="Arial Narrow" pitchFamily="34" charset="0"/>
              </a:rPr>
              <a:t>	-</a:t>
            </a:r>
            <a:r>
              <a:rPr lang="tr-TR" sz="2200" b="1" dirty="0">
                <a:latin typeface="Arial Narrow" pitchFamily="34" charset="0"/>
              </a:rPr>
              <a:t>657 s. Kanunun 4/A maddesine göre memur statüsündeki kadrolar için, </a:t>
            </a:r>
          </a:p>
          <a:p>
            <a:pPr algn="just"/>
            <a:r>
              <a:rPr lang="tr-TR" sz="2200" b="1" dirty="0" smtClean="0">
                <a:latin typeface="Arial Narrow" pitchFamily="34" charset="0"/>
              </a:rPr>
              <a:t>	</a:t>
            </a:r>
            <a:r>
              <a:rPr lang="it-IT" sz="2200" b="1" dirty="0" smtClean="0">
                <a:latin typeface="Arial Narrow" pitchFamily="34" charset="0"/>
              </a:rPr>
              <a:t>-</a:t>
            </a:r>
            <a:r>
              <a:rPr lang="it-IT" sz="2200" b="1" dirty="0">
                <a:latin typeface="Arial Narrow" pitchFamily="34" charset="0"/>
              </a:rPr>
              <a:t>5393 s. Kanunun 49. maddesine göre sözleşmeli personel pozisyonları için, </a:t>
            </a:r>
          </a:p>
          <a:p>
            <a:pPr algn="just"/>
            <a:r>
              <a:rPr lang="tr-TR" sz="2200" b="1" dirty="0" smtClean="0">
                <a:latin typeface="Arial Narrow" pitchFamily="34" charset="0"/>
              </a:rPr>
              <a:t>	-</a:t>
            </a:r>
            <a:r>
              <a:rPr lang="tr-TR" sz="2200" b="1" dirty="0">
                <a:latin typeface="Arial Narrow" pitchFamily="34" charset="0"/>
              </a:rPr>
              <a:t>4857 s. İş Kanununa tabi sürekli ve geçici işçiler için, </a:t>
            </a:r>
          </a:p>
          <a:p>
            <a:pPr algn="just"/>
            <a:r>
              <a:rPr lang="tr-TR" sz="2200" b="1" dirty="0" smtClean="0">
                <a:solidFill>
                  <a:srgbClr val="C00000"/>
                </a:solidFill>
                <a:latin typeface="Arial Narrow" pitchFamily="34" charset="0"/>
              </a:rPr>
              <a:t>	Çevre, Şehircilik ve İklim Değişikliği Bakanlığından</a:t>
            </a:r>
            <a:r>
              <a:rPr lang="tr-TR" sz="2200" b="1" dirty="0" smtClean="0">
                <a:latin typeface="Arial Narrow" pitchFamily="34" charset="0"/>
              </a:rPr>
              <a:t> </a:t>
            </a:r>
            <a:r>
              <a:rPr lang="tr-TR" sz="2200" b="1" dirty="0">
                <a:latin typeface="Arial Narrow" pitchFamily="34" charset="0"/>
              </a:rPr>
              <a:t>“İstihdam İzni” (</a:t>
            </a:r>
            <a:r>
              <a:rPr lang="tr-TR" sz="2200" b="1" dirty="0" smtClean="0">
                <a:latin typeface="Arial Narrow" pitchFamily="34" charset="0"/>
              </a:rPr>
              <a:t>5393 s. K. Geçici </a:t>
            </a:r>
            <a:r>
              <a:rPr lang="tr-TR" sz="2200" b="1" dirty="0">
                <a:latin typeface="Arial Narrow" pitchFamily="34" charset="0"/>
              </a:rPr>
              <a:t>1.md.) alınmaktadır. Akabinde 4/A memur statüsünde personel alımı yapabilmek için ayrıca </a:t>
            </a:r>
            <a:r>
              <a:rPr lang="tr-TR" sz="2200" b="1" dirty="0" smtClean="0">
                <a:latin typeface="Arial Narrow" pitchFamily="34" charset="0"/>
              </a:rPr>
              <a:t>Çevre, Şehircilik ve İklim Değişikliği </a:t>
            </a:r>
            <a:r>
              <a:rPr lang="tr-TR" sz="2200" b="1" dirty="0" err="1" smtClean="0">
                <a:latin typeface="Arial Narrow" pitchFamily="34" charset="0"/>
              </a:rPr>
              <a:t>Bakanlığıdan</a:t>
            </a:r>
            <a:r>
              <a:rPr lang="tr-TR" sz="2200" b="1" dirty="0" smtClean="0">
                <a:latin typeface="Arial Narrow" pitchFamily="34" charset="0"/>
              </a:rPr>
              <a:t> </a:t>
            </a:r>
            <a:r>
              <a:rPr lang="tr-TR" sz="2200" b="1" dirty="0">
                <a:latin typeface="Arial Narrow" pitchFamily="34" charset="0"/>
              </a:rPr>
              <a:t>“İlk defa atama izni” alınması gerekmektedir. Sözleşmeli personel ve işçiler için ise </a:t>
            </a:r>
            <a:r>
              <a:rPr lang="tr-TR" sz="2200" b="1" dirty="0" smtClean="0">
                <a:latin typeface="Arial Narrow" pitchFamily="34" charset="0"/>
              </a:rPr>
              <a:t>Çevre, Şehircilik ve İklim Değişikliği </a:t>
            </a:r>
            <a:r>
              <a:rPr lang="tr-TR" sz="2200" b="1" dirty="0" err="1" smtClean="0">
                <a:latin typeface="Arial Narrow" pitchFamily="34" charset="0"/>
              </a:rPr>
              <a:t>Bakanlığıdan</a:t>
            </a:r>
            <a:r>
              <a:rPr lang="tr-TR" sz="2200" b="1" dirty="0" smtClean="0">
                <a:latin typeface="Arial Narrow" pitchFamily="34" charset="0"/>
              </a:rPr>
              <a:t> </a:t>
            </a:r>
            <a:r>
              <a:rPr lang="tr-TR" sz="2200" b="1" dirty="0">
                <a:latin typeface="Arial Narrow" pitchFamily="34" charset="0"/>
              </a:rPr>
              <a:t>izin alınmaksızın belediyelerin takdiriyle ilgili mevzuata göre personel alınmaktadır. </a:t>
            </a:r>
          </a:p>
          <a:p>
            <a:pPr algn="just"/>
            <a:r>
              <a:rPr lang="tr-TR" sz="2200" b="1" dirty="0" smtClean="0">
                <a:latin typeface="Arial Narrow" pitchFamily="34" charset="0"/>
              </a:rPr>
              <a:t>	Diğer </a:t>
            </a:r>
            <a:r>
              <a:rPr lang="tr-TR" sz="2200" b="1" dirty="0">
                <a:latin typeface="Arial Narrow" pitchFamily="34" charset="0"/>
              </a:rPr>
              <a:t>taraftan, yukarıda sayılan personel alımı dışında; engellilerin memur olarak alımı, şehit yakını ve gazilerin memur olarak alımı, asgari 7 yıl hizmeti olan “sözleşmeli er”in memur olarak alımı, bakıma muhtaç çocukların memur olarak belediyelere personel alım işlemini Aile ve Sosyal Hizmetler Bakanlığı yürütmektedir.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179512" y="188640"/>
            <a:ext cx="8784976" cy="6524863"/>
          </a:xfrm>
          <a:prstGeom prst="rect">
            <a:avLst/>
          </a:prstGeom>
        </p:spPr>
        <p:txBody>
          <a:bodyPr wrap="square">
            <a:spAutoFit/>
          </a:bodyPr>
          <a:lstStyle/>
          <a:p>
            <a:pPr indent="539750" algn="just"/>
            <a:r>
              <a:rPr lang="tr-TR" sz="2200" b="1" dirty="0" smtClean="0">
                <a:latin typeface="Arial Narrow" panose="020B0606020202030204" pitchFamily="34" charset="0"/>
              </a:rPr>
              <a:t>Yerel </a:t>
            </a:r>
            <a:r>
              <a:rPr lang="tr-TR" sz="2200" b="1" dirty="0">
                <a:latin typeface="Arial Narrow" panose="020B0606020202030204" pitchFamily="34" charset="0"/>
              </a:rPr>
              <a:t>Yönetim Şirketlerine İşçi Alımı: </a:t>
            </a:r>
          </a:p>
          <a:p>
            <a:pPr indent="539750" algn="just"/>
            <a:r>
              <a:rPr lang="tr-TR" sz="2200" b="1" dirty="0">
                <a:latin typeface="Arial Narrow" panose="020B0606020202030204" pitchFamily="34" charset="0"/>
              </a:rPr>
              <a:t>375 sayılı KHK</a:t>
            </a:r>
            <a:r>
              <a:rPr lang="tr-TR" sz="2200" b="1" dirty="0" smtClean="0">
                <a:latin typeface="Arial Narrow" panose="020B0606020202030204" pitchFamily="34" charset="0"/>
              </a:rPr>
              <a:t>’ </a:t>
            </a:r>
            <a:r>
              <a:rPr lang="tr-TR" sz="2200" b="1" dirty="0" err="1" smtClean="0">
                <a:latin typeface="Arial Narrow" panose="020B0606020202030204" pitchFamily="34" charset="0"/>
              </a:rPr>
              <a:t>nın</a:t>
            </a:r>
            <a:r>
              <a:rPr lang="tr-TR" sz="2200" b="1" dirty="0" smtClean="0">
                <a:latin typeface="Arial Narrow" panose="020B0606020202030204" pitchFamily="34" charset="0"/>
              </a:rPr>
              <a:t> </a:t>
            </a:r>
            <a:r>
              <a:rPr lang="tr-TR" sz="2200" b="1" dirty="0">
                <a:latin typeface="Arial Narrow" panose="020B0606020202030204" pitchFamily="34" charset="0"/>
              </a:rPr>
              <a:t>Ek 20. maddesine dayanılarak çıkarılan “İl Özel İdareleri, Belediyeler ve Bağlı Kuruluşları ile Bunların Üyesi Olduğu Mahalli İdare Birliklerinin Personel Çalıştırılmasına Dayalı Hizmetlerinin Gördürülmesine İlişkin Usul ve Esaslar</a:t>
            </a:r>
            <a:r>
              <a:rPr lang="tr-TR" sz="2200" b="1" dirty="0" smtClean="0">
                <a:latin typeface="Arial Narrow" panose="020B0606020202030204" pitchFamily="34" charset="0"/>
              </a:rPr>
              <a:t>” a </a:t>
            </a:r>
            <a:r>
              <a:rPr lang="tr-TR" sz="2200" b="1" dirty="0">
                <a:latin typeface="Arial Narrow" panose="020B0606020202030204" pitchFamily="34" charset="0"/>
              </a:rPr>
              <a:t>göre; </a:t>
            </a:r>
            <a:endParaRPr lang="tr-TR" sz="2200" b="1" dirty="0" smtClean="0">
              <a:latin typeface="Arial Narrow" panose="020B0606020202030204" pitchFamily="34" charset="0"/>
            </a:endParaRPr>
          </a:p>
          <a:p>
            <a:pPr indent="539750" algn="just"/>
            <a:endParaRPr lang="tr-TR" sz="2200" b="1" dirty="0" smtClean="0">
              <a:latin typeface="Arial Narrow" panose="020B0606020202030204" pitchFamily="34" charset="0"/>
            </a:endParaRPr>
          </a:p>
          <a:p>
            <a:pPr indent="539750" algn="just"/>
            <a:r>
              <a:rPr lang="tr-TR" sz="2200" b="1" dirty="0" smtClean="0">
                <a:latin typeface="Arial Narrow" panose="020B0606020202030204" pitchFamily="34" charset="0"/>
              </a:rPr>
              <a:t>Belediyenin</a:t>
            </a:r>
            <a:r>
              <a:rPr lang="tr-TR" sz="2200" b="1" dirty="0">
                <a:latin typeface="Arial Narrow" panose="020B0606020202030204" pitchFamily="34" charset="0"/>
              </a:rPr>
              <a:t>, şirket personeli de dahil yıllık 2 </a:t>
            </a:r>
            <a:r>
              <a:rPr lang="tr-TR" sz="2200" b="1" dirty="0" smtClean="0">
                <a:latin typeface="Arial Narrow" panose="020B0606020202030204" pitchFamily="34" charset="0"/>
              </a:rPr>
              <a:t>toplam </a:t>
            </a:r>
            <a:r>
              <a:rPr lang="tr-TR" sz="2200" b="1" dirty="0">
                <a:latin typeface="Arial Narrow" panose="020B0606020202030204" pitchFamily="34" charset="0"/>
              </a:rPr>
              <a:t>personel giderleri, gerçekleşen en son yıl bütçe gelirlerinin % 40’nı aşamaz. Bu oran büyükşehir belediyelerinde % 30 olarak uygulanmaktadır</a:t>
            </a:r>
            <a:r>
              <a:rPr lang="tr-TR" sz="2200" b="1" dirty="0" smtClean="0">
                <a:latin typeface="Arial Narrow" panose="020B0606020202030204" pitchFamily="34" charset="0"/>
              </a:rPr>
              <a:t>.</a:t>
            </a:r>
          </a:p>
          <a:p>
            <a:pPr indent="539750" algn="just"/>
            <a:r>
              <a:rPr lang="tr-TR" sz="2200" b="1" dirty="0" smtClean="0">
                <a:latin typeface="Arial Narrow" panose="020B0606020202030204" pitchFamily="34" charset="0"/>
              </a:rPr>
              <a:t> </a:t>
            </a:r>
            <a:endParaRPr lang="tr-TR" sz="2200" b="1" dirty="0">
              <a:latin typeface="Arial Narrow" panose="020B0606020202030204" pitchFamily="34" charset="0"/>
            </a:endParaRPr>
          </a:p>
          <a:p>
            <a:pPr indent="539750" algn="just"/>
            <a:r>
              <a:rPr lang="it-IT" sz="2200" b="1" dirty="0">
                <a:latin typeface="Arial Narrow" panose="020B0606020202030204" pitchFamily="34" charset="0"/>
              </a:rPr>
              <a:t>**Personel gider oranı %30 veya %40 altında ise; </a:t>
            </a:r>
          </a:p>
          <a:p>
            <a:pPr indent="539750" algn="just"/>
            <a:r>
              <a:rPr lang="tr-TR" sz="2200" b="1" dirty="0" smtClean="0">
                <a:latin typeface="Arial Narrow" panose="020B0606020202030204" pitchFamily="34" charset="0"/>
              </a:rPr>
              <a:t>-Çevre, Şehircilik ve İklim Değişikliği </a:t>
            </a:r>
            <a:r>
              <a:rPr lang="tr-TR" sz="2200" b="1" dirty="0" err="1" smtClean="0">
                <a:latin typeface="Arial Narrow" panose="020B0606020202030204" pitchFamily="34" charset="0"/>
              </a:rPr>
              <a:t>Bakanlığıdan</a:t>
            </a:r>
            <a:r>
              <a:rPr lang="tr-TR" sz="2200" b="1" dirty="0" smtClean="0">
                <a:latin typeface="Arial Narrow" panose="020B0606020202030204" pitchFamily="34" charset="0"/>
              </a:rPr>
              <a:t> </a:t>
            </a:r>
            <a:r>
              <a:rPr lang="tr-TR" sz="2200" b="1" dirty="0">
                <a:latin typeface="Arial Narrow" panose="020B0606020202030204" pitchFamily="34" charset="0"/>
              </a:rPr>
              <a:t>izin alınmaksızın ilgili belediyenin takdiriyle ve İŞKUR tarafından ilan edilmek suretiyle, belediye şirketine işçi alınmaktadır</a:t>
            </a:r>
            <a:r>
              <a:rPr lang="tr-TR" sz="2200" b="1" dirty="0" smtClean="0">
                <a:latin typeface="Arial Narrow" panose="020B0606020202030204" pitchFamily="34" charset="0"/>
              </a:rPr>
              <a:t>.</a:t>
            </a:r>
          </a:p>
          <a:p>
            <a:pPr indent="539750" algn="just"/>
            <a:r>
              <a:rPr lang="tr-TR" sz="2200" b="1" dirty="0" smtClean="0">
                <a:latin typeface="Arial Narrow" panose="020B0606020202030204" pitchFamily="34" charset="0"/>
              </a:rPr>
              <a:t> </a:t>
            </a:r>
            <a:endParaRPr lang="tr-TR" sz="2200" b="1" dirty="0">
              <a:latin typeface="Arial Narrow" panose="020B0606020202030204" pitchFamily="34" charset="0"/>
            </a:endParaRPr>
          </a:p>
          <a:p>
            <a:pPr indent="539750" algn="just"/>
            <a:r>
              <a:rPr lang="tr-TR" sz="2200" b="1" dirty="0">
                <a:latin typeface="Arial Narrow" panose="020B0606020202030204" pitchFamily="34" charset="0"/>
              </a:rPr>
              <a:t>**Personel gider oranı %30 veya %40 üzerinde ise; </a:t>
            </a:r>
          </a:p>
          <a:p>
            <a:pPr indent="539750" algn="just"/>
            <a:r>
              <a:rPr lang="tr-TR" sz="2200" b="1" dirty="0" smtClean="0">
                <a:latin typeface="Arial Narrow" panose="020B0606020202030204" pitchFamily="34" charset="0"/>
              </a:rPr>
              <a:t>-Çevre, Şehircilik ve İklim Değişikliği </a:t>
            </a:r>
            <a:r>
              <a:rPr lang="tr-TR" sz="2200" b="1" dirty="0" err="1" smtClean="0">
                <a:latin typeface="Arial Narrow" panose="020B0606020202030204" pitchFamily="34" charset="0"/>
              </a:rPr>
              <a:t>Bakanlığıdan</a:t>
            </a:r>
            <a:r>
              <a:rPr lang="tr-TR" sz="2200" b="1" dirty="0" smtClean="0">
                <a:latin typeface="Arial Narrow" panose="020B0606020202030204" pitchFamily="34" charset="0"/>
              </a:rPr>
              <a:t> </a:t>
            </a:r>
            <a:r>
              <a:rPr lang="tr-TR" sz="2200" b="1" dirty="0">
                <a:latin typeface="Arial Narrow" panose="020B0606020202030204" pitchFamily="34" charset="0"/>
              </a:rPr>
              <a:t>izin alınması ve akabinde İŞKUR tarafından ilan edilmek suretiyle, belediye şirketine işçi alınmaktadır.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179512" y="188640"/>
            <a:ext cx="8784976" cy="6124754"/>
          </a:xfrm>
          <a:prstGeom prst="rect">
            <a:avLst/>
          </a:prstGeom>
        </p:spPr>
        <p:txBody>
          <a:bodyPr wrap="square">
            <a:spAutoFit/>
          </a:bodyPr>
          <a:lstStyle/>
          <a:p>
            <a:pPr indent="539750" algn="ctr"/>
            <a:r>
              <a:rPr lang="tr-TR" sz="2000" b="1" dirty="0">
                <a:latin typeface="Arial Narrow" pitchFamily="34" charset="0"/>
              </a:rPr>
              <a:t>İLK DEFA MEMUR </a:t>
            </a:r>
            <a:endParaRPr lang="tr-TR" sz="2000" b="1" dirty="0" smtClean="0">
              <a:latin typeface="Arial Narrow" pitchFamily="34" charset="0"/>
            </a:endParaRPr>
          </a:p>
          <a:p>
            <a:pPr indent="539750" algn="ctr"/>
            <a:r>
              <a:rPr lang="tr-TR" sz="2000" b="1" dirty="0" smtClean="0">
                <a:latin typeface="Arial Narrow" pitchFamily="34" charset="0"/>
              </a:rPr>
              <a:t>ALIMI </a:t>
            </a:r>
            <a:r>
              <a:rPr lang="tr-TR" sz="2000" b="1" dirty="0">
                <a:latin typeface="Arial Narrow" pitchFamily="34" charset="0"/>
              </a:rPr>
              <a:t>İŞLEMLERİ </a:t>
            </a:r>
          </a:p>
          <a:p>
            <a:pPr indent="539750" algn="just"/>
            <a:r>
              <a:rPr lang="tr-TR" sz="2200" b="1" dirty="0">
                <a:latin typeface="Arial Narrow" pitchFamily="34" charset="0"/>
              </a:rPr>
              <a:t>Belediyelerin KPSS B Grubunda yer alan boş memur kadrolarına (memur, VHKİ, bilgisayar işletmeni, mühendis, tekniker, teknisyen, şoför, vb.) ilk defa yapılacak atamalar, merkezi yerleştirme yoluyla atama veya yerel idare tarafından yapılacak sınav yoluyla atama olmak üzere iki yöntemle yapılmaktadır. </a:t>
            </a:r>
            <a:endParaRPr lang="tr-TR" sz="2200" b="1" dirty="0" smtClean="0">
              <a:latin typeface="Arial Narrow" pitchFamily="34" charset="0"/>
            </a:endParaRPr>
          </a:p>
          <a:p>
            <a:pPr indent="539750" algn="just"/>
            <a:r>
              <a:rPr lang="tr-TR" sz="2200" b="1" dirty="0" smtClean="0">
                <a:solidFill>
                  <a:srgbClr val="FF0000"/>
                </a:solidFill>
                <a:latin typeface="Arial Narrow" pitchFamily="34" charset="0"/>
              </a:rPr>
              <a:t>İlk </a:t>
            </a:r>
            <a:r>
              <a:rPr lang="tr-TR" sz="2200" b="1" dirty="0">
                <a:solidFill>
                  <a:srgbClr val="FF0000"/>
                </a:solidFill>
                <a:latin typeface="Arial Narrow" pitchFamily="34" charset="0"/>
              </a:rPr>
              <a:t>Defa Atama İzni </a:t>
            </a:r>
            <a:endParaRPr lang="tr-TR" sz="2200" b="1" dirty="0" smtClean="0">
              <a:solidFill>
                <a:srgbClr val="FF0000"/>
              </a:solidFill>
              <a:latin typeface="Arial Narrow" pitchFamily="34" charset="0"/>
            </a:endParaRPr>
          </a:p>
          <a:p>
            <a:pPr indent="539750" algn="just"/>
            <a:r>
              <a:rPr lang="tr-TR" sz="2200" b="1" dirty="0" smtClean="0">
                <a:latin typeface="Arial Narrow" pitchFamily="34" charset="0"/>
              </a:rPr>
              <a:t>Belediyelerdeki </a:t>
            </a:r>
            <a:r>
              <a:rPr lang="tr-TR" sz="2200" b="1" dirty="0">
                <a:latin typeface="Arial Narrow" pitchFamily="34" charset="0"/>
              </a:rPr>
              <a:t>boş memur kadrolarına ilk defa yapılacak atama işlemleri Mahalli İdarelere İlk Defa Atanacaklara Dair Sınav ve Atama Yönetmeliği hükümlerine göre yürütülmektedir. Memur kadrolarına her iki yöntem ile atama yapılabilmesi için, boş memur kadrolarının unvanı, sınıfı ve sayıları belirtilmek suretiyle Çevre ve Şehircilik Bakanlığından izin alınacaktır. İzin taleplerine ilgili Yönetmeliğin ekinde yer alan talep edilen kadro unvanına ait Atama İzin Formu (Ek-3) ile Personel Gider Oranı Cetveli (Ek-4) eklenecektir. </a:t>
            </a:r>
          </a:p>
          <a:p>
            <a:pPr indent="539750" algn="just"/>
            <a:r>
              <a:rPr lang="tr-TR" sz="2200" b="1" dirty="0">
                <a:latin typeface="Arial Narrow" pitchFamily="34" charset="0"/>
              </a:rPr>
              <a:t>Atama izni verilen kadrolara her iki yöntem ile memur alımı yapılabilir. İzin verilmeyen kadrolar için merkezi yerleştirmeye başvurulamaz, duyuru ve sınav yapılamaz.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179512" y="188640"/>
            <a:ext cx="8784976" cy="5940088"/>
          </a:xfrm>
          <a:prstGeom prst="rect">
            <a:avLst/>
          </a:prstGeom>
        </p:spPr>
        <p:txBody>
          <a:bodyPr wrap="square">
            <a:spAutoFit/>
          </a:bodyPr>
          <a:lstStyle/>
          <a:p>
            <a:pPr indent="712788" algn="just"/>
            <a:r>
              <a:rPr lang="tr-TR" sz="2000" b="1" dirty="0">
                <a:latin typeface="Arial Narrow" panose="020B0606020202030204" pitchFamily="34" charset="0"/>
              </a:rPr>
              <a:t>A-Merkezi Yerleştirme Yoluyla Yerel Yönetimlere Atama </a:t>
            </a:r>
          </a:p>
          <a:p>
            <a:pPr indent="712788" algn="just"/>
            <a:endParaRPr lang="tr-TR" sz="2000" b="1" dirty="0" smtClean="0">
              <a:latin typeface="Arial Narrow" panose="020B0606020202030204" pitchFamily="34" charset="0"/>
            </a:endParaRPr>
          </a:p>
          <a:p>
            <a:pPr indent="712788" algn="just"/>
            <a:r>
              <a:rPr lang="tr-TR" sz="2000" b="1" dirty="0" smtClean="0">
                <a:latin typeface="Arial Narrow" panose="020B0606020202030204" pitchFamily="34" charset="0"/>
              </a:rPr>
              <a:t>Yerel </a:t>
            </a:r>
            <a:r>
              <a:rPr lang="tr-TR" sz="2000" b="1" dirty="0">
                <a:latin typeface="Arial Narrow" panose="020B0606020202030204" pitchFamily="34" charset="0"/>
              </a:rPr>
              <a:t>yönetimlerde, Çevre ve Şehircilik Bakanlığı tarafından atama izni verilen memur kadrolarına, Kamu Görevlerine İlk Defa Atanacaklar İçin Yapılacak Sınavlar Hakkında Genel Yönetmeliğin dördüncü bölüm hükümlerine göre merkezi yerleştirme yoluyla atama yapılabilmektedir. </a:t>
            </a:r>
            <a:endParaRPr lang="tr-TR" sz="2000" b="1" dirty="0" smtClean="0">
              <a:latin typeface="Arial Narrow" panose="020B0606020202030204" pitchFamily="34" charset="0"/>
            </a:endParaRPr>
          </a:p>
          <a:p>
            <a:pPr indent="712788" algn="just"/>
            <a:endParaRPr lang="tr-TR" sz="2000" b="1" dirty="0" smtClean="0">
              <a:latin typeface="Arial Narrow" panose="020B0606020202030204" pitchFamily="34" charset="0"/>
            </a:endParaRPr>
          </a:p>
          <a:p>
            <a:pPr indent="712788" algn="just"/>
            <a:r>
              <a:rPr lang="tr-TR" sz="2000" b="1" dirty="0" smtClean="0">
                <a:latin typeface="Arial Narrow" panose="020B0606020202030204" pitchFamily="34" charset="0"/>
              </a:rPr>
              <a:t>Merkezi </a:t>
            </a:r>
            <a:r>
              <a:rPr lang="tr-TR" sz="2000" b="1" dirty="0">
                <a:latin typeface="Arial Narrow" panose="020B0606020202030204" pitchFamily="34" charset="0"/>
              </a:rPr>
              <a:t>yerleştirme yoluyla yapılacak atamalarda; idareler tarafından başvuru yapılması, atama yapılacak kadrolara ilişkin bilgilerin ve aranan koşulların ilgili kuruma bildirilmesi, kazananların göreve başlatılması ve diğer hususlar bu bölümde yer alan kural ve şartlara göre yürütülmektedir. </a:t>
            </a:r>
            <a:endParaRPr lang="tr-TR" sz="2000" b="1" dirty="0" smtClean="0">
              <a:latin typeface="Arial Narrow" panose="020B0606020202030204" pitchFamily="34" charset="0"/>
            </a:endParaRPr>
          </a:p>
          <a:p>
            <a:pPr indent="712788" algn="just"/>
            <a:endParaRPr lang="tr-TR" sz="2000" b="1" dirty="0">
              <a:latin typeface="Arial Narrow" panose="020B0606020202030204" pitchFamily="34" charset="0"/>
            </a:endParaRPr>
          </a:p>
          <a:p>
            <a:pPr indent="712788" algn="just"/>
            <a:r>
              <a:rPr lang="tr-TR" sz="2000" b="1" dirty="0">
                <a:latin typeface="Arial Narrow" panose="020B0606020202030204" pitchFamily="34" charset="0"/>
              </a:rPr>
              <a:t>Merkezi yerleştirme yoluyla atama yapmak isteyen belediyeler, yerleştirme taleplerine ilişkin kadroların unvan ve sayı bilgilerini 15 gün içerisinde Çevre ve Şehircilik Bakanlığına bildireceklerdir. </a:t>
            </a:r>
            <a:endParaRPr lang="tr-TR" sz="2000" b="1" dirty="0" smtClean="0">
              <a:latin typeface="Arial Narrow" panose="020B0606020202030204" pitchFamily="34" charset="0"/>
            </a:endParaRPr>
          </a:p>
          <a:p>
            <a:pPr indent="712788" algn="just"/>
            <a:endParaRPr lang="tr-TR" sz="2000" b="1" dirty="0" smtClean="0">
              <a:latin typeface="Arial Narrow" panose="020B0606020202030204" pitchFamily="34" charset="0"/>
            </a:endParaRPr>
          </a:p>
          <a:p>
            <a:pPr indent="712788" algn="just"/>
            <a:r>
              <a:rPr lang="tr-TR" sz="2000" b="1" dirty="0" smtClean="0">
                <a:latin typeface="Arial Narrow" panose="020B0606020202030204" pitchFamily="34" charset="0"/>
              </a:rPr>
              <a:t>Bu </a:t>
            </a:r>
            <a:r>
              <a:rPr lang="tr-TR" sz="2000" b="1" dirty="0">
                <a:latin typeface="Arial Narrow" panose="020B0606020202030204" pitchFamily="34" charset="0"/>
              </a:rPr>
              <a:t>bilgiler, Nitelik Kod Kılavuzuna uygunluğu açısından incelenerek ÖSYM’ye intikal ettirilir ve KPSS sonucuna göre yerel yönetimlere atamaya hak kazananlar ÖSYM’ce açıklanır ve yerel yönetimlerce atamaları yapılır.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179512" y="188640"/>
            <a:ext cx="8784976" cy="6463308"/>
          </a:xfrm>
          <a:prstGeom prst="rect">
            <a:avLst/>
          </a:prstGeom>
        </p:spPr>
        <p:txBody>
          <a:bodyPr wrap="square">
            <a:spAutoFit/>
          </a:bodyPr>
          <a:lstStyle/>
          <a:p>
            <a:pPr indent="265113" algn="just"/>
            <a:r>
              <a:rPr lang="tr-TR" b="1" dirty="0">
                <a:latin typeface="Arial Narrow" pitchFamily="34" charset="0"/>
              </a:rPr>
              <a:t>B-Yerel Yönetimler Tarafından Yapılacak Sınav Yoluyla Atama </a:t>
            </a:r>
          </a:p>
          <a:p>
            <a:pPr indent="265113" algn="just"/>
            <a:r>
              <a:rPr lang="tr-TR" b="1" dirty="0">
                <a:latin typeface="Arial Narrow" pitchFamily="34" charset="0"/>
              </a:rPr>
              <a:t>Yerel yönetimler, atama izni verilen memur kadrolarına, sınav yaparak atama işlemi gerçekleştirir. Sınav; başvuran adayların bilgi ve yeteneklerini ölçecek şekilde yazılı veya sözlü olarak yapılabilir ve sınav sonucundaki başarı puanına göre yerleştirme yapılır. Sözlü sınav, hizmetin gerektirdiği hallerde araç, iş makinesi ve bilgisayar kullanımı ile sportif dayanıklılık gibi özellikleri ölçecek şekilde uygulamalı olarak da yapılabilir. Yazılı sınav, idareler tarafından yapılabileceği gibi, Ölçme, Seçme ve Yerleştirme Merkezi Başkanlığına, Milli Eğitim Bakanlığına veya yükseköğretim kurumlarından birine yapılacak protokol hükümleri çerçevesinde ilgili kurumun tabi olduğu mevzuat hükümlerine göre yaptırılabilir. </a:t>
            </a:r>
          </a:p>
          <a:p>
            <a:pPr indent="265113" algn="just"/>
            <a:r>
              <a:rPr lang="tr-TR" b="1" dirty="0">
                <a:latin typeface="Arial Narrow" pitchFamily="34" charset="0"/>
              </a:rPr>
              <a:t>Atama yapılacak kadroların unvan ve sayılarına ilişkin izin alımını müteakip ilgili belediyede beş kişilik </a:t>
            </a:r>
            <a:r>
              <a:rPr lang="tr-TR" b="1" dirty="0" smtClean="0">
                <a:latin typeface="Arial Narrow" pitchFamily="34" charset="0"/>
              </a:rPr>
              <a:t>sınav </a:t>
            </a:r>
            <a:r>
              <a:rPr lang="tr-TR" b="1" dirty="0">
                <a:latin typeface="Arial Narrow" pitchFamily="34" charset="0"/>
              </a:rPr>
              <a:t>kurulu oluşturulur. Sınav ile ilgili bütün işlemler bu kurul tarafından yürütülür. Atama yapılacak kadro sayıları ile bu kadroların sınıf, unvan ve dereceleri; sıralamaya esas olacak KPSS puan türü ile asgari puanı; başvuru tarihleri ile başvuru yöntemi; başvuru yapacak adayda aranılacak nitelikler ile istenilen belgeler; yapılacak sınavın yeri, zamanı, türü, sınav konuları ve değerlendirme yöntemi ile gerekli görülen diğer hususlar son başvuru tarihinden en az 30 gün önce Resmî Gazetede, ilgili belediye ile Cumhurbaşkanınca belirlenen kurumun internet sitesinde ve Yerel Yönetimler Genel Müdürlüğü kurumsal internet sitesinde duyurulur. </a:t>
            </a:r>
            <a:endParaRPr lang="tr-TR" b="1" dirty="0" smtClean="0">
              <a:latin typeface="Arial Narrow" pitchFamily="34" charset="0"/>
            </a:endParaRPr>
          </a:p>
          <a:p>
            <a:pPr indent="265113" algn="just"/>
            <a:r>
              <a:rPr lang="tr-TR" b="1" dirty="0" smtClean="0">
                <a:latin typeface="Arial Narrow" pitchFamily="34" charset="0"/>
              </a:rPr>
              <a:t>Adayların </a:t>
            </a:r>
            <a:r>
              <a:rPr lang="tr-TR" b="1" dirty="0">
                <a:latin typeface="Arial Narrow" pitchFamily="34" charset="0"/>
              </a:rPr>
              <a:t>herhangi bir mağduriyet yaşamaması amacıyla yayımlanmış duyurularda idare </a:t>
            </a:r>
            <a:r>
              <a:rPr lang="tr-TR" b="1" dirty="0" smtClean="0">
                <a:latin typeface="Arial Narrow" pitchFamily="34" charset="0"/>
              </a:rPr>
              <a:t>tarafından </a:t>
            </a:r>
            <a:r>
              <a:rPr lang="tr-TR" b="1" dirty="0">
                <a:latin typeface="Arial Narrow" pitchFamily="34" charset="0"/>
              </a:rPr>
              <a:t>değişiklik yapılmaması esastır. Atama yapılacak kadrolarda aranılacak nitelikler ve istenilen belgeler; adayların başvurularını kısıtlayacak ve belirli bir kişiyi tarif eder nitelikte olmamalıdır. Duyurular </a:t>
            </a:r>
            <a:r>
              <a:rPr lang="tr-TR" b="1" dirty="0" smtClean="0">
                <a:latin typeface="Arial Narrow" pitchFamily="34" charset="0"/>
              </a:rPr>
              <a:t>Çevre, Şehircilik ve İklim Değişikliği Bakanlığı </a:t>
            </a:r>
            <a:r>
              <a:rPr lang="tr-TR" b="1" dirty="0">
                <a:latin typeface="Arial Narrow" pitchFamily="34" charset="0"/>
              </a:rPr>
              <a:t>tarafından gerekli kontrol işlemi yapıldıktan sonra Resmi Gazete ile ilgili yerel idare ve </a:t>
            </a:r>
            <a:r>
              <a:rPr lang="tr-TR" b="1" dirty="0" smtClean="0">
                <a:latin typeface="Arial Narrow" pitchFamily="34" charset="0"/>
              </a:rPr>
              <a:t>Çevre, Şehircilik ve İklim Değişikliği Bakanlığı </a:t>
            </a:r>
            <a:r>
              <a:rPr lang="tr-TR" b="1" dirty="0">
                <a:latin typeface="Arial Narrow" pitchFamily="34" charset="0"/>
              </a:rPr>
              <a:t>resmi internet sayfasında yayımlanır</a:t>
            </a:r>
            <a:r>
              <a:rPr lang="tr-TR" b="1" dirty="0"/>
              <a:t>.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179512" y="188640"/>
            <a:ext cx="8784976" cy="5909310"/>
          </a:xfrm>
          <a:prstGeom prst="rect">
            <a:avLst/>
          </a:prstGeom>
        </p:spPr>
        <p:txBody>
          <a:bodyPr wrap="square">
            <a:spAutoFit/>
          </a:bodyPr>
          <a:lstStyle/>
          <a:p>
            <a:pPr indent="447675" algn="just"/>
            <a:r>
              <a:rPr lang="tr-TR" b="1" dirty="0">
                <a:solidFill>
                  <a:srgbClr val="C00000"/>
                </a:solidFill>
                <a:latin typeface="Arial Narrow" pitchFamily="34" charset="0"/>
              </a:rPr>
              <a:t>Sınava başvuru şartları </a:t>
            </a:r>
          </a:p>
          <a:p>
            <a:pPr indent="447675" algn="just"/>
            <a:r>
              <a:rPr lang="tr-TR" b="1" dirty="0">
                <a:latin typeface="Arial Narrow" pitchFamily="34" charset="0"/>
              </a:rPr>
              <a:t>Sınava katılmak isteyenlerin, sınava son başvuru tarihi itibarıyla; </a:t>
            </a:r>
          </a:p>
          <a:p>
            <a:pPr indent="447675" algn="just"/>
            <a:r>
              <a:rPr lang="tr-TR" b="1" dirty="0">
                <a:latin typeface="Arial Narrow" pitchFamily="34" charset="0"/>
              </a:rPr>
              <a:t>*Memur olabilmek için aranan genel şartları taşımak, </a:t>
            </a:r>
          </a:p>
          <a:p>
            <a:pPr indent="447675" algn="just"/>
            <a:r>
              <a:rPr lang="tr-TR" b="1" dirty="0">
                <a:latin typeface="Arial Narrow" pitchFamily="34" charset="0"/>
              </a:rPr>
              <a:t>*Belediyelerin bu kadrolar için belirleyecekleri diğer nitelikleri taşımak, </a:t>
            </a:r>
          </a:p>
          <a:p>
            <a:pPr indent="447675" algn="just"/>
            <a:r>
              <a:rPr lang="tr-TR" b="1" dirty="0">
                <a:latin typeface="Arial Narrow" pitchFamily="34" charset="0"/>
              </a:rPr>
              <a:t>şartlarına haiz olmaları gerekmektedir. </a:t>
            </a:r>
          </a:p>
          <a:p>
            <a:pPr indent="447675" algn="just"/>
            <a:r>
              <a:rPr lang="tr-TR" b="1" dirty="0">
                <a:latin typeface="Arial Narrow" pitchFamily="34" charset="0"/>
              </a:rPr>
              <a:t>Yerel Yönetimlerde ilk defa memur alımı iş ve işlemleri Mahalli İdarelere İlk Defa Atanacaklara Dair Sınav ve Atama Yönetmeliği hükümleri kapsamında gerçekleştirilmektedir. Buna göre, yerel yönetimlerde istihdam edileceklerde aranacak genel şartlar; </a:t>
            </a:r>
          </a:p>
          <a:p>
            <a:pPr indent="447675" algn="just"/>
            <a:r>
              <a:rPr lang="tr-TR" b="1" dirty="0">
                <a:latin typeface="Arial Narrow" pitchFamily="34" charset="0"/>
              </a:rPr>
              <a:t>-Türk vatandaşı olmak, </a:t>
            </a:r>
          </a:p>
          <a:p>
            <a:pPr indent="447675" algn="just"/>
            <a:r>
              <a:rPr lang="tr-TR" b="1" dirty="0">
                <a:latin typeface="Arial Narrow" pitchFamily="34" charset="0"/>
              </a:rPr>
              <a:t>-Kamu haklarından mahrum bulunmamak, </a:t>
            </a:r>
          </a:p>
          <a:p>
            <a:pPr indent="447675" algn="just"/>
            <a:r>
              <a:rPr lang="tr-TR" b="1" dirty="0">
                <a:latin typeface="Arial Narrow" pitchFamily="34" charset="0"/>
              </a:rPr>
              <a:t>-Türk Ceza Kanununun 53 üncü maddesinde belirtilen süreler geçmiş olsa bile; kasten işlenen bir suçtan dolayı bir yıl veya daha fazla süreyle hapis cezasına ya da affa uğramış olsa bile devletin güvenliğine karşı suçlar, Anayasal düzene ve bu düzenin işleyişine karşı suçlar, zimmet, irtikâp, rüşvet, hırsızlık, dolandırıcılık, sahtecilik, güveni kötüye kullanma, hileli iflas, ihaleye fesat karıştırma, edimin ifasına fesat karıştırma, suçtan kaynaklanan malvarlığı değerlerini aklama veya kaçakçılık suçlarından mahkûm olmamak, </a:t>
            </a:r>
          </a:p>
          <a:p>
            <a:pPr indent="447675" algn="just"/>
            <a:r>
              <a:rPr lang="tr-TR" b="1" dirty="0">
                <a:latin typeface="Arial Narrow" pitchFamily="34" charset="0"/>
              </a:rPr>
              <a:t>-Erkek adaylar için askerlik durumu itibariyle; askerlikle ilgisi bulunmamak veya askerlik çağına gelmemiş bulunmak ya da askerlik çağına gelmiş ise muvazzaf askerlik hizmetini yapmış yahut ertelenmiş veya yedek sınıfa geçirilmiş olmak, </a:t>
            </a:r>
          </a:p>
          <a:p>
            <a:pPr indent="447675" algn="just"/>
            <a:r>
              <a:rPr lang="tr-TR" b="1" dirty="0">
                <a:latin typeface="Arial Narrow" pitchFamily="34" charset="0"/>
              </a:rPr>
              <a:t>-Görevini devamlı yapmasına engel olabilecek beden ve akıl hastalığı bulunmamak, </a:t>
            </a:r>
          </a:p>
          <a:p>
            <a:pPr indent="447675" algn="just"/>
            <a:r>
              <a:rPr lang="tr-TR" b="1" dirty="0">
                <a:latin typeface="Arial Narrow" pitchFamily="34" charset="0"/>
              </a:rPr>
              <a:t>olarak belirlenmiştir. </a:t>
            </a:r>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Kent">
  <a:themeElements>
    <a:clrScheme name="Kent">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Kent">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Kent">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190</TotalTime>
  <Words>4712</Words>
  <Application>Microsoft Office PowerPoint</Application>
  <PresentationFormat>Ekran Gösterisi (4:3)</PresentationFormat>
  <Paragraphs>304</Paragraphs>
  <Slides>32</Slides>
  <Notes>0</Notes>
  <HiddenSlides>0</HiddenSlides>
  <MMClips>0</MMClips>
  <ScaleCrop>false</ScaleCrop>
  <HeadingPairs>
    <vt:vector size="4" baseType="variant">
      <vt:variant>
        <vt:lpstr>Tema</vt:lpstr>
      </vt:variant>
      <vt:variant>
        <vt:i4>1</vt:i4>
      </vt:variant>
      <vt:variant>
        <vt:lpstr>Slayt Başlıkları</vt:lpstr>
      </vt:variant>
      <vt:variant>
        <vt:i4>32</vt:i4>
      </vt:variant>
    </vt:vector>
  </HeadingPairs>
  <TitlesOfParts>
    <vt:vector size="33" baseType="lpstr">
      <vt:lpstr>Kent</vt:lpstr>
      <vt:lpstr>YEREL YÖNETİMLERİN  (BELEDİYE VE BAĞLI KURULUŞLAR İLE BİRLİKLER)  PERSONEL ALIMI </vt:lpstr>
      <vt:lpstr>Slayt 2</vt:lpstr>
      <vt:lpstr>Slayt 3</vt:lpstr>
      <vt:lpstr>Slayt 4</vt:lpstr>
      <vt:lpstr>Slayt 5</vt:lpstr>
      <vt:lpstr>Slayt 6</vt:lpstr>
      <vt:lpstr>Slayt 7</vt:lpstr>
      <vt:lpstr>Slayt 8</vt:lpstr>
      <vt:lpstr>Slayt 9</vt:lpstr>
      <vt:lpstr>Slayt 10</vt:lpstr>
      <vt:lpstr>Slayt 11</vt:lpstr>
      <vt:lpstr>Slayt 12</vt:lpstr>
      <vt:lpstr>Slayt 13</vt:lpstr>
      <vt:lpstr>Slayt 14</vt:lpstr>
      <vt:lpstr>Slayt 15</vt:lpstr>
      <vt:lpstr>Slayt 16</vt:lpstr>
      <vt:lpstr>Slayt 17</vt:lpstr>
      <vt:lpstr>Slayt 18</vt:lpstr>
      <vt:lpstr>Slayt 19</vt:lpstr>
      <vt:lpstr>Slayt 20</vt:lpstr>
      <vt:lpstr>Slayt 21</vt:lpstr>
      <vt:lpstr>Slayt 22</vt:lpstr>
      <vt:lpstr>Slayt 23</vt:lpstr>
      <vt:lpstr>Slayt 24</vt:lpstr>
      <vt:lpstr>Slayt 25</vt:lpstr>
      <vt:lpstr>Slayt 26</vt:lpstr>
      <vt:lpstr>Slayt 27</vt:lpstr>
      <vt:lpstr>Slayt 28</vt:lpstr>
      <vt:lpstr>Slayt 29</vt:lpstr>
      <vt:lpstr>Slayt 30</vt:lpstr>
      <vt:lpstr>Slayt 31</vt:lpstr>
      <vt:lpstr>Slayt 32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YEREL YÖNETİMLERİN  (BELEDİYE VE BAĞLI KURULUŞLAR İLE BİRLİKLER)  PERSONEL ALIMI </dc:title>
  <dc:creator>sebaattin.karakaya</dc:creator>
  <cp:lastModifiedBy>sebaattin.karakaya</cp:lastModifiedBy>
  <cp:revision>16</cp:revision>
  <dcterms:created xsi:type="dcterms:W3CDTF">2021-11-23T22:44:32Z</dcterms:created>
  <dcterms:modified xsi:type="dcterms:W3CDTF">2021-11-25T20:55:48Z</dcterms:modified>
</cp:coreProperties>
</file>